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2" r:id="rId2"/>
    <p:sldId id="346" r:id="rId3"/>
    <p:sldId id="357" r:id="rId4"/>
    <p:sldId id="351" r:id="rId5"/>
    <p:sldId id="350" r:id="rId6"/>
    <p:sldId id="352" r:id="rId7"/>
    <p:sldId id="348" r:id="rId8"/>
    <p:sldId id="354" r:id="rId9"/>
    <p:sldId id="316" r:id="rId10"/>
    <p:sldId id="336" r:id="rId11"/>
    <p:sldId id="337" r:id="rId12"/>
    <p:sldId id="320" r:id="rId13"/>
    <p:sldId id="355" r:id="rId14"/>
    <p:sldId id="344" r:id="rId15"/>
    <p:sldId id="358" r:id="rId16"/>
    <p:sldId id="356" r:id="rId17"/>
    <p:sldId id="345" r:id="rId18"/>
    <p:sldId id="353" r:id="rId19"/>
    <p:sldId id="288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CC9900"/>
    <a:srgbClr val="FF9900"/>
    <a:srgbClr val="008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8" autoAdjust="0"/>
    <p:restoredTop sz="96910" autoAdjust="0"/>
  </p:normalViewPr>
  <p:slideViewPr>
    <p:cSldViewPr>
      <p:cViewPr>
        <p:scale>
          <a:sx n="100" d="100"/>
          <a:sy n="100" d="100"/>
        </p:scale>
        <p:origin x="-18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1DACBE-8DD9-4D07-8CD4-932CE8C0490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B561E6F-425A-409B-9E40-E74EDC751D6C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343747-B633-4C4D-96CD-64FDEFD94C3A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9006DDF-5E09-4094-8760-62210DBF6F6C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B7B17A0-3A94-41BA-94DA-B63F38777599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D60F591-E4C9-43CD-92AE-A9A13AC6070C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45C734-028D-42A4-8264-2D248C416A9D}" type="slidenum">
              <a:rPr lang="en-US" altLang="zh-CN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B6EC9EB-CCA5-4C84-91AD-27608B31893B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C8A488-85D7-4AC8-B202-A7A22C7CBE52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5E92-BA7F-491A-923E-D093776D0E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165D-8F06-4B82-A210-21D967CBBC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2104-C606-40C6-89CB-2DB842B4EB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BDEB-B7A1-4BF7-8816-9A9F155A97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4B3E-3C32-4BE6-AD12-595FBCD0FA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6E9D-B1EB-43EC-BC95-4D3BD2DEA6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DFEB-04B8-4E38-99D7-BA95D1A59F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3CE6-60C5-428B-967A-5B2440236C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1066-9382-4931-B937-BF22D3FEDE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42F5-0A5A-4782-AB47-A13E924B1A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BA8A-8C6A-43B1-8A84-1DDB246B5F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326F-9BB3-442A-AA51-A333E34ED5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6F4CA9-DBE9-47D0-BD86-D7F8B3437DB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21.jpeg"/><Relationship Id="rId5" Type="http://schemas.openxmlformats.org/officeDocument/2006/relationships/image" Target="../media/image57.jpeg"/><Relationship Id="rId10" Type="http://schemas.openxmlformats.org/officeDocument/2006/relationships/image" Target="../media/image20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20.jpeg"/><Relationship Id="rId5" Type="http://schemas.openxmlformats.org/officeDocument/2006/relationships/image" Target="../media/image38.png"/><Relationship Id="rId10" Type="http://schemas.openxmlformats.org/officeDocument/2006/relationships/image" Target="../media/image43.GIF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21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标题 1"/>
          <p:cNvSpPr txBox="1"/>
          <p:nvPr/>
        </p:nvSpPr>
        <p:spPr bwMode="auto">
          <a:xfrm>
            <a:off x="107950" y="1970088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12</a:t>
            </a:r>
          </a:p>
        </p:txBody>
      </p:sp>
      <p:sp>
        <p:nvSpPr>
          <p:cNvPr id="53252" name="标题 1"/>
          <p:cNvSpPr/>
          <p:nvPr/>
        </p:nvSpPr>
        <p:spPr bwMode="auto">
          <a:xfrm>
            <a:off x="2165350" y="887285"/>
            <a:ext cx="68754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8000" b="1" dirty="0">
                <a:latin typeface="Broadway BT" pitchFamily="82" charset="0"/>
              </a:rPr>
              <a:t>The four season</a:t>
            </a:r>
            <a:r>
              <a:rPr lang="en-US" altLang="zh-CN" sz="8000" b="1" dirty="0">
                <a:solidFill>
                  <a:srgbClr val="FF0000"/>
                </a:solidFill>
                <a:latin typeface="Broadway BT" pitchFamily="82" charset="0"/>
              </a:rPr>
              <a:t>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851275" y="2349500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圆简" pitchFamily="49" charset="-122"/>
                <a:ea typeface="汉仪中圆简" pitchFamily="49" charset="-122"/>
                <a:cs typeface="EucrosiaUPC" pitchFamily="18" charset="-34"/>
              </a:rPr>
              <a:t>第三课时</a:t>
            </a:r>
            <a:endParaRPr lang="en-US" altLang="zh-CN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中圆简" pitchFamily="49" charset="-122"/>
              <a:ea typeface="汉仪中圆简" pitchFamily="49" charset="-122"/>
              <a:cs typeface="EucrosiaUPC" pitchFamily="18" charset="-34"/>
            </a:endParaRPr>
          </a:p>
        </p:txBody>
      </p:sp>
      <p:grpSp>
        <p:nvGrpSpPr>
          <p:cNvPr id="53275" name="Group 27"/>
          <p:cNvGrpSpPr/>
          <p:nvPr/>
        </p:nvGrpSpPr>
        <p:grpSpPr bwMode="auto">
          <a:xfrm>
            <a:off x="0" y="3625850"/>
            <a:ext cx="9144000" cy="3232150"/>
            <a:chOff x="0" y="2284"/>
            <a:chExt cx="5760" cy="2036"/>
          </a:xfrm>
        </p:grpSpPr>
        <p:pic>
          <p:nvPicPr>
            <p:cNvPr id="53264" name="Picture 79" descr="2457331_083242062303_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50"/>
              <a:ext cx="1383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5" name="Text Box 81"/>
            <p:cNvSpPr txBox="1">
              <a:spLocks noChangeArrowheads="1"/>
            </p:cNvSpPr>
            <p:nvPr/>
          </p:nvSpPr>
          <p:spPr bwMode="auto">
            <a:xfrm>
              <a:off x="196" y="3024"/>
              <a:ext cx="979" cy="365"/>
            </a:xfrm>
            <a:prstGeom prst="rect">
              <a:avLst/>
            </a:prstGeom>
            <a:solidFill>
              <a:schemeClr val="bg1">
                <a:alpha val="7686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>
                  <a:latin typeface="GCFrutiger" panose="020B0604020202020204" pitchFamily="50" charset="0"/>
                </a:rPr>
                <a:t>spring</a:t>
              </a:r>
            </a:p>
          </p:txBody>
        </p:sp>
        <p:pic>
          <p:nvPicPr>
            <p:cNvPr id="53267" name="Picture 77" descr="2457331_083242062303_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BFAF5"/>
                </a:clrFrom>
                <a:clrTo>
                  <a:srgbClr val="FB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9" y="2460"/>
              <a:ext cx="1406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8" name="Text Box 82"/>
            <p:cNvSpPr txBox="1">
              <a:spLocks noChangeArrowheads="1"/>
            </p:cNvSpPr>
            <p:nvPr/>
          </p:nvSpPr>
          <p:spPr bwMode="auto">
            <a:xfrm>
              <a:off x="1655" y="3022"/>
              <a:ext cx="1044" cy="365"/>
            </a:xfrm>
            <a:prstGeom prst="rect">
              <a:avLst/>
            </a:prstGeom>
            <a:solidFill>
              <a:schemeClr val="bg1">
                <a:alpha val="7686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>
                  <a:latin typeface="GCFrutiger" panose="020B0604020202020204" pitchFamily="50" charset="0"/>
                </a:rPr>
                <a:t>summer</a:t>
              </a:r>
            </a:p>
          </p:txBody>
        </p:sp>
        <p:pic>
          <p:nvPicPr>
            <p:cNvPr id="53270" name="Picture 80" descr="2457331_083242062303_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2478"/>
              <a:ext cx="1452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71" name="Text Box 83"/>
            <p:cNvSpPr txBox="1">
              <a:spLocks noChangeArrowheads="1"/>
            </p:cNvSpPr>
            <p:nvPr/>
          </p:nvSpPr>
          <p:spPr bwMode="auto">
            <a:xfrm>
              <a:off x="2971" y="2976"/>
              <a:ext cx="1117" cy="365"/>
            </a:xfrm>
            <a:prstGeom prst="rect">
              <a:avLst/>
            </a:prstGeom>
            <a:solidFill>
              <a:schemeClr val="bg1">
                <a:alpha val="7686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>
                  <a:latin typeface="GCFrutiger" panose="020B0604020202020204" pitchFamily="50" charset="0"/>
                </a:rPr>
                <a:t>autumn</a:t>
              </a:r>
            </a:p>
          </p:txBody>
        </p:sp>
        <p:pic>
          <p:nvPicPr>
            <p:cNvPr id="53273" name="Picture 78" descr="2457331_083242062303_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7" y="2284"/>
              <a:ext cx="1383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74" name="Text Box 84"/>
            <p:cNvSpPr txBox="1">
              <a:spLocks noChangeArrowheads="1"/>
            </p:cNvSpPr>
            <p:nvPr/>
          </p:nvSpPr>
          <p:spPr bwMode="auto">
            <a:xfrm>
              <a:off x="4513" y="2976"/>
              <a:ext cx="1134" cy="404"/>
            </a:xfrm>
            <a:prstGeom prst="rect">
              <a:avLst/>
            </a:prstGeom>
            <a:solidFill>
              <a:schemeClr val="bg1">
                <a:alpha val="7686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>
                  <a:latin typeface="GCFrutiger" panose="020B0604020202020204" pitchFamily="50" charset="0"/>
                </a:rPr>
                <a:t>winter</a:t>
              </a:r>
              <a:r>
                <a:rPr lang="en-US" altLang="zh-CN" sz="3600">
                  <a:latin typeface="GCFrutiger" panose="020B0604020202020204" pitchFamily="50" charset="0"/>
                </a:rPr>
                <a:t> </a:t>
              </a:r>
            </a:p>
          </p:txBody>
        </p:sp>
      </p:grpSp>
      <p:sp>
        <p:nvSpPr>
          <p:cNvPr id="53277" name="标题 1"/>
          <p:cNvSpPr txBox="1"/>
          <p:nvPr/>
        </p:nvSpPr>
        <p:spPr bwMode="auto">
          <a:xfrm>
            <a:off x="107950" y="1970088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12</a:t>
            </a:r>
          </a:p>
        </p:txBody>
      </p:sp>
      <p:pic>
        <p:nvPicPr>
          <p:cNvPr id="53278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20713"/>
            <a:ext cx="2438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9" name="标题 1"/>
          <p:cNvSpPr txBox="1"/>
          <p:nvPr/>
        </p:nvSpPr>
        <p:spPr bwMode="auto">
          <a:xfrm>
            <a:off x="179388" y="16383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12</a:t>
            </a:r>
            <a:endParaRPr lang="zh-CN" altLang="en-US" sz="880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093296"/>
            <a:ext cx="9144001" cy="4972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38375" y="51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91508" name="Picture 20" descr="ai26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628775"/>
            <a:ext cx="3167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9" name="Picture 21" descr="ai26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3213100"/>
            <a:ext cx="489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10" name="Picture 22" descr="ai26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3213100"/>
            <a:ext cx="2016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11" name="Picture 23" descr="ai26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5163" y="4724400"/>
            <a:ext cx="4895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12" name="Picture 24" descr="ai2635"/>
          <p:cNvPicPr>
            <a:picLocks noChangeAspect="1" noChangeArrowheads="1"/>
          </p:cNvPicPr>
          <p:nvPr/>
        </p:nvPicPr>
        <p:blipFill>
          <a:blip r:embed="rId7" cstate="email"/>
          <a:srcRect t="-7093"/>
          <a:stretch>
            <a:fillRect/>
          </a:stretch>
        </p:blipFill>
        <p:spPr bwMode="auto">
          <a:xfrm>
            <a:off x="323850" y="1628775"/>
            <a:ext cx="489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13" name="Picture 25" descr="ai263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3141663"/>
            <a:ext cx="1727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14" name="Picture 26" descr="ai2635"/>
          <p:cNvPicPr>
            <a:picLocks noChangeAspect="1" noChangeArrowheads="1"/>
          </p:cNvPicPr>
          <p:nvPr/>
        </p:nvPicPr>
        <p:blipFill>
          <a:blip r:embed="rId9" cstate="email"/>
          <a:srcRect r="-5017"/>
          <a:stretch>
            <a:fillRect/>
          </a:stretch>
        </p:blipFill>
        <p:spPr bwMode="auto">
          <a:xfrm>
            <a:off x="323850" y="4724400"/>
            <a:ext cx="30241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5" name="Group 13"/>
          <p:cNvGrpSpPr/>
          <p:nvPr/>
        </p:nvGrpSpPr>
        <p:grpSpPr bwMode="auto">
          <a:xfrm>
            <a:off x="0" y="620713"/>
            <a:ext cx="3817938" cy="974725"/>
            <a:chOff x="0" y="391"/>
            <a:chExt cx="2405" cy="614"/>
          </a:xfrm>
        </p:grpSpPr>
        <p:pic>
          <p:nvPicPr>
            <p:cNvPr id="8206" name="Picture 3" descr="say and act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523" y="480"/>
              <a:ext cx="1882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Point and say </a:t>
              </a:r>
            </a:p>
          </p:txBody>
        </p:sp>
      </p:grpSp>
      <p:pic>
        <p:nvPicPr>
          <p:cNvPr id="8208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38375" y="51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93547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8338" y="3367088"/>
            <a:ext cx="3981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8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886325"/>
            <a:ext cx="4248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660525"/>
            <a:ext cx="39608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090863"/>
            <a:ext cx="410527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8150" y="1481138"/>
            <a:ext cx="43561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Group 11"/>
          <p:cNvGrpSpPr/>
          <p:nvPr/>
        </p:nvGrpSpPr>
        <p:grpSpPr bwMode="auto">
          <a:xfrm>
            <a:off x="0" y="620713"/>
            <a:ext cx="3817938" cy="974725"/>
            <a:chOff x="0" y="391"/>
            <a:chExt cx="2405" cy="614"/>
          </a:xfrm>
        </p:grpSpPr>
        <p:pic>
          <p:nvPicPr>
            <p:cNvPr id="9228" name="Picture 3" descr="say and act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523" y="480"/>
              <a:ext cx="1882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Point and say </a:t>
              </a:r>
            </a:p>
          </p:txBody>
        </p:sp>
      </p:grpSp>
      <p:pic>
        <p:nvPicPr>
          <p:cNvPr id="923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38375" y="51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11188" y="1773238"/>
            <a:ext cx="7620000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600" b="1" dirty="0" err="1">
                <a:solidFill>
                  <a:srgbClr val="FF0000"/>
                </a:solidFill>
                <a:latin typeface="GCFrutiger" panose="020B0604020202020204" pitchFamily="50" charset="0"/>
              </a:rPr>
              <a:t>Aa</a:t>
            </a:r>
            <a:r>
              <a:rPr kumimoji="1" lang="en-US" altLang="zh-CN" sz="3600" b="1" dirty="0">
                <a:solidFill>
                  <a:srgbClr val="990000"/>
                </a:solidFill>
                <a:latin typeface="GCFrutiger" panose="020B0604020202020204" pitchFamily="50" charset="0"/>
              </a:rPr>
              <a:t> 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Hh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Jj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Kk</a:t>
            </a:r>
            <a:endParaRPr kumimoji="1" lang="en-US" altLang="zh-CN" sz="2800" b="1" dirty="0">
              <a:latin typeface="GCFrutiger" panose="020B0604020202020204" pitchFamily="50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600" b="1" dirty="0" err="1">
                <a:solidFill>
                  <a:srgbClr val="FF0000"/>
                </a:solidFill>
                <a:latin typeface="GCFrutiger" panose="020B0604020202020204" pitchFamily="50" charset="0"/>
              </a:rPr>
              <a:t>Ee</a:t>
            </a:r>
            <a:r>
              <a:rPr kumimoji="1" lang="en-US" altLang="zh-CN" sz="3600" b="1" dirty="0">
                <a:solidFill>
                  <a:srgbClr val="990000"/>
                </a:solidFill>
                <a:latin typeface="GCFrutiger" panose="020B0604020202020204" pitchFamily="50" charset="0"/>
              </a:rPr>
              <a:t>     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Bb   Cc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Dd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Gg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Pp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Tt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Vv</a:t>
            </a:r>
            <a:endParaRPr kumimoji="1" lang="en-US" altLang="zh-CN" sz="2800" b="1" dirty="0">
              <a:latin typeface="GCFrutiger" panose="020B0604020202020204" pitchFamily="50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FF0000"/>
                </a:solidFill>
                <a:latin typeface="GCFrutiger" panose="020B0604020202020204" pitchFamily="50" charset="0"/>
              </a:rPr>
              <a:t>Ii</a:t>
            </a:r>
            <a:r>
              <a:rPr kumimoji="1" lang="en-US" altLang="zh-CN" sz="3600" b="1" dirty="0">
                <a:solidFill>
                  <a:srgbClr val="990000"/>
                </a:solidFill>
                <a:latin typeface="GCFrutiger" panose="020B0604020202020204" pitchFamily="50" charset="0"/>
              </a:rPr>
              <a:t>      </a:t>
            </a:r>
            <a:r>
              <a:rPr kumimoji="1" lang="en-US" altLang="zh-CN" sz="2800" b="1" dirty="0">
                <a:solidFill>
                  <a:srgbClr val="0AA7F6"/>
                </a:solidFill>
                <a:latin typeface="GCFrutiger" panose="020B0604020202020204" pitchFamily="50" charset="0"/>
              </a:rPr>
              <a:t> </a:t>
            </a:r>
            <a:r>
              <a:rPr kumimoji="1" lang="en-US" altLang="zh-CN" sz="2800" b="1" dirty="0" err="1">
                <a:latin typeface="Meiryo UI" pitchFamily="34" charset="-128"/>
                <a:ea typeface="Meiryo UI" pitchFamily="34" charset="-128"/>
                <a:cs typeface="Meiryo UI" pitchFamily="34" charset="-128"/>
              </a:rPr>
              <a:t>Yy</a:t>
            </a:r>
            <a:endParaRPr kumimoji="1" lang="en-US" altLang="zh-CN" sz="28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600" b="1" dirty="0" err="1">
                <a:solidFill>
                  <a:srgbClr val="FF0000"/>
                </a:solidFill>
                <a:latin typeface="GCFrutiger" panose="020B0604020202020204" pitchFamily="50" charset="0"/>
              </a:rPr>
              <a:t>Oo</a:t>
            </a:r>
            <a:endParaRPr kumimoji="1" lang="en-US" altLang="zh-CN" sz="3600" b="1" dirty="0">
              <a:solidFill>
                <a:srgbClr val="FF0000"/>
              </a:solidFill>
              <a:latin typeface="GCFrutiger" panose="020B0604020202020204" pitchFamily="50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600" b="1" dirty="0" err="1">
                <a:solidFill>
                  <a:srgbClr val="FF0000"/>
                </a:solidFill>
                <a:latin typeface="GCFrutiger" panose="020B0604020202020204" pitchFamily="50" charset="0"/>
              </a:rPr>
              <a:t>Uu</a:t>
            </a:r>
            <a:r>
              <a:rPr kumimoji="1" lang="en-US" altLang="zh-CN" sz="3600" b="1" dirty="0">
                <a:solidFill>
                  <a:srgbClr val="990000"/>
                </a:solidFill>
                <a:latin typeface="GCFrutiger" panose="020B0604020202020204" pitchFamily="50" charset="0"/>
              </a:rPr>
              <a:t> 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Qq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Ww</a:t>
            </a:r>
            <a:endParaRPr kumimoji="1" lang="en-US" altLang="zh-CN" sz="2800" b="1" dirty="0">
              <a:latin typeface="GCFrutiger" panose="020B0604020202020204" pitchFamily="50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GCFrutiger" panose="020B0604020202020204" pitchFamily="50" charset="0"/>
              </a:rPr>
              <a:t>      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Ff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Ll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Mm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Nn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Ss</a:t>
            </a:r>
            <a:r>
              <a:rPr kumimoji="1" lang="en-US" altLang="zh-CN" sz="2800" b="1" dirty="0">
                <a:latin typeface="GCFrutiger" panose="020B0604020202020204" pitchFamily="50" charset="0"/>
              </a:rPr>
              <a:t>   Xx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Zz</a:t>
            </a:r>
            <a:endParaRPr kumimoji="1" lang="en-US" altLang="zh-CN" sz="2800" b="1" dirty="0">
              <a:latin typeface="GCFrutiger" panose="020B0604020202020204" pitchFamily="50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FF"/>
                </a:solidFill>
                <a:latin typeface="GCFrutiger" panose="020B0604020202020204" pitchFamily="50" charset="0"/>
              </a:rPr>
              <a:t>            </a:t>
            </a:r>
            <a:r>
              <a:rPr kumimoji="1" lang="en-US" altLang="zh-CN" sz="2800" b="1" dirty="0" err="1">
                <a:latin typeface="GCFrutiger" panose="020B0604020202020204" pitchFamily="50" charset="0"/>
              </a:rPr>
              <a:t>Rr</a:t>
            </a:r>
            <a:endParaRPr kumimoji="1" lang="en-US" altLang="zh-CN" sz="2800" b="1" dirty="0">
              <a:latin typeface="GCFrutiger" panose="020B0604020202020204" pitchFamily="50" charset="0"/>
            </a:endParaRPr>
          </a:p>
        </p:txBody>
      </p:sp>
      <p:grpSp>
        <p:nvGrpSpPr>
          <p:cNvPr id="10251" name="Group 11"/>
          <p:cNvGrpSpPr/>
          <p:nvPr/>
        </p:nvGrpSpPr>
        <p:grpSpPr bwMode="auto">
          <a:xfrm>
            <a:off x="0" y="620713"/>
            <a:ext cx="3817938" cy="974725"/>
            <a:chOff x="0" y="391"/>
            <a:chExt cx="2405" cy="614"/>
          </a:xfrm>
        </p:grpSpPr>
        <p:pic>
          <p:nvPicPr>
            <p:cNvPr id="10252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523" y="480"/>
              <a:ext cx="1882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Point and say </a:t>
              </a:r>
            </a:p>
          </p:txBody>
        </p:sp>
      </p:grpSp>
      <p:pic>
        <p:nvPicPr>
          <p:cNvPr id="10254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79" name="Picture 51" descr="a3c49fc0gx6CEsoDe9M5e&amp;6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8642350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780" name="Group 52"/>
          <p:cNvGrpSpPr/>
          <p:nvPr/>
        </p:nvGrpSpPr>
        <p:grpSpPr bwMode="auto">
          <a:xfrm>
            <a:off x="0" y="620713"/>
            <a:ext cx="4097338" cy="974725"/>
            <a:chOff x="0" y="391"/>
            <a:chExt cx="2581" cy="614"/>
          </a:xfrm>
        </p:grpSpPr>
        <p:pic>
          <p:nvPicPr>
            <p:cNvPr id="73781" name="Picture 3" descr="say and ac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82" name="Text Box 54"/>
            <p:cNvSpPr txBox="1">
              <a:spLocks noChangeArrowheads="1"/>
            </p:cNvSpPr>
            <p:nvPr/>
          </p:nvSpPr>
          <p:spPr bwMode="auto">
            <a:xfrm>
              <a:off x="523" y="480"/>
              <a:ext cx="2058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write </a:t>
              </a:r>
            </a:p>
          </p:txBody>
        </p:sp>
      </p:grpSp>
      <p:pic>
        <p:nvPicPr>
          <p:cNvPr id="73783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read and trac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836613"/>
            <a:ext cx="39608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908050"/>
            <a:ext cx="80724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20111122_c3bb922b8c4bd6e5ececD5RhTBsXAe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4257675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1865053195686972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52513"/>
            <a:ext cx="4205287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39750" y="3933825"/>
            <a:ext cx="2397125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/>
              <a:t>a poster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39750" y="260350"/>
            <a:ext cx="8201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/>
              <a:t>Let’s make a beautiful poster.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  <p:bldP spid="819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79" name="AutoShape 1903"/>
          <p:cNvSpPr>
            <a:spLocks noChangeArrowheads="1"/>
          </p:cNvSpPr>
          <p:nvPr/>
        </p:nvSpPr>
        <p:spPr bwMode="auto">
          <a:xfrm>
            <a:off x="323850" y="2997200"/>
            <a:ext cx="3024188" cy="331152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>
                <a:latin typeface="GCFrutiger" panose="020B0604020202020204" pitchFamily="50" charset="0"/>
              </a:rPr>
              <a:t>In spring,</a:t>
            </a:r>
          </a:p>
          <a:p>
            <a:r>
              <a:rPr lang="en-US" altLang="zh-CN" sz="3600" b="1">
                <a:latin typeface="GCFrutiger" panose="020B0604020202020204" pitchFamily="50" charset="0"/>
              </a:rPr>
              <a:t>It’s ____.</a:t>
            </a:r>
          </a:p>
          <a:p>
            <a:r>
              <a:rPr lang="en-US" altLang="zh-CN" sz="3600" b="1">
                <a:latin typeface="GCFrutiger" panose="020B0604020202020204" pitchFamily="50" charset="0"/>
              </a:rPr>
              <a:t>We can ___.</a:t>
            </a:r>
          </a:p>
          <a:p>
            <a:r>
              <a:rPr lang="en-US" altLang="zh-CN" sz="3600" b="1">
                <a:latin typeface="GCFrutiger" panose="020B0604020202020204" pitchFamily="50" charset="0"/>
              </a:rPr>
              <a:t>We wear ___.</a:t>
            </a:r>
          </a:p>
          <a:p>
            <a:r>
              <a:rPr lang="en-US" altLang="zh-CN" sz="3600" b="1">
                <a:latin typeface="GCFrutiger" panose="020B0604020202020204" pitchFamily="50" charset="0"/>
              </a:rPr>
              <a:t>We eat ____.</a:t>
            </a:r>
          </a:p>
        </p:txBody>
      </p:sp>
      <p:grpSp>
        <p:nvGrpSpPr>
          <p:cNvPr id="77689" name="Group 1913"/>
          <p:cNvGrpSpPr/>
          <p:nvPr/>
        </p:nvGrpSpPr>
        <p:grpSpPr bwMode="auto">
          <a:xfrm>
            <a:off x="0" y="620713"/>
            <a:ext cx="3387725" cy="974725"/>
            <a:chOff x="0" y="391"/>
            <a:chExt cx="2134" cy="614"/>
          </a:xfrm>
        </p:grpSpPr>
        <p:pic>
          <p:nvPicPr>
            <p:cNvPr id="77690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691" name="Text Box 1915"/>
            <p:cNvSpPr txBox="1">
              <a:spLocks noChangeArrowheads="1"/>
            </p:cNvSpPr>
            <p:nvPr/>
          </p:nvSpPr>
          <p:spPr bwMode="auto">
            <a:xfrm>
              <a:off x="523" y="480"/>
              <a:ext cx="161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Group work </a:t>
              </a:r>
            </a:p>
          </p:txBody>
        </p:sp>
      </p:grpSp>
      <p:sp>
        <p:nvSpPr>
          <p:cNvPr id="77692" name="Text Box 1916"/>
          <p:cNvSpPr txBox="1">
            <a:spLocks noChangeArrowheads="1"/>
          </p:cNvSpPr>
          <p:nvPr/>
        </p:nvSpPr>
        <p:spPr bwMode="auto">
          <a:xfrm>
            <a:off x="3635375" y="908050"/>
            <a:ext cx="5040313" cy="1228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/>
              <a:t>Make a poster of your favourtie season.</a:t>
            </a:r>
          </a:p>
        </p:txBody>
      </p:sp>
      <p:pic>
        <p:nvPicPr>
          <p:cNvPr id="77693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696" name="Picture 1920" descr="item-0066BE52-FD5F84AA000000000401000017343A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420938"/>
            <a:ext cx="374491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25" name="Text Box 57"/>
          <p:cNvSpPr txBox="1">
            <a:spLocks noChangeArrowheads="1"/>
          </p:cNvSpPr>
          <p:nvPr/>
        </p:nvSpPr>
        <p:spPr bwMode="auto">
          <a:xfrm>
            <a:off x="250825" y="1484784"/>
            <a:ext cx="889317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/>
              <a:t>Once a tree stands by the river.</a:t>
            </a:r>
          </a:p>
          <a:p>
            <a:r>
              <a:rPr lang="en-US" altLang="zh-CN" sz="2800" b="1" dirty="0"/>
              <a:t>Its leaves flutter in the soft summer breeze.</a:t>
            </a:r>
          </a:p>
          <a:p>
            <a:r>
              <a:rPr lang="en-US" altLang="zh-CN" sz="2800" b="1" dirty="0"/>
              <a:t>In autumn, the leaves turn gold, orange and red.</a:t>
            </a:r>
          </a:p>
          <a:p>
            <a:r>
              <a:rPr lang="en-US" altLang="zh-CN" sz="2800" b="1" dirty="0"/>
              <a:t>Many leaves fall.</a:t>
            </a:r>
          </a:p>
          <a:p>
            <a:r>
              <a:rPr lang="en-US" altLang="zh-CN" sz="2800" b="1" dirty="0"/>
              <a:t>With its roots deep in the earth, </a:t>
            </a:r>
          </a:p>
          <a:p>
            <a:r>
              <a:rPr lang="en-US" altLang="zh-CN" sz="2800" b="1" dirty="0"/>
              <a:t>the tree is ready for winter.</a:t>
            </a:r>
          </a:p>
          <a:p>
            <a:r>
              <a:rPr lang="en-US" altLang="zh-CN" sz="2800" b="1" dirty="0"/>
              <a:t>Snow falls on the branches and the trunk.</a:t>
            </a:r>
          </a:p>
          <a:p>
            <a:r>
              <a:rPr lang="en-US" altLang="zh-CN" sz="2800" b="1" dirty="0"/>
              <a:t>The world is waiting for spring.</a:t>
            </a:r>
          </a:p>
          <a:p>
            <a:r>
              <a:rPr lang="en-US" altLang="zh-CN" sz="2800" b="1" dirty="0"/>
              <a:t>A golden light warms the tree.</a:t>
            </a:r>
          </a:p>
          <a:p>
            <a:r>
              <a:rPr lang="en-US" altLang="zh-CN" sz="2800" b="1" dirty="0"/>
              <a:t>The leaves uncurled in the spring sunlight.</a:t>
            </a:r>
          </a:p>
          <a:p>
            <a:r>
              <a:rPr lang="en-US" altLang="zh-CN" sz="2800" b="1" dirty="0"/>
              <a:t>Once again, its leaves flutter in the soft summer breeze.</a:t>
            </a:r>
          </a:p>
        </p:txBody>
      </p:sp>
      <p:grpSp>
        <p:nvGrpSpPr>
          <p:cNvPr id="58426" name="Group 58"/>
          <p:cNvGrpSpPr/>
          <p:nvPr/>
        </p:nvGrpSpPr>
        <p:grpSpPr bwMode="auto">
          <a:xfrm>
            <a:off x="1" y="366714"/>
            <a:ext cx="6356350" cy="974725"/>
            <a:chOff x="113" y="527"/>
            <a:chExt cx="4004" cy="614"/>
          </a:xfrm>
        </p:grpSpPr>
        <p:pic>
          <p:nvPicPr>
            <p:cNvPr id="58427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8" name="Text Box 60"/>
            <p:cNvSpPr txBox="1">
              <a:spLocks noChangeArrowheads="1"/>
            </p:cNvSpPr>
            <p:nvPr/>
          </p:nvSpPr>
          <p:spPr bwMode="auto">
            <a:xfrm>
              <a:off x="636" y="616"/>
              <a:ext cx="34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Enjoy the song of seasons </a:t>
              </a:r>
            </a:p>
          </p:txBody>
        </p:sp>
      </p:grpSp>
      <p:pic>
        <p:nvPicPr>
          <p:cNvPr id="5843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4" name="Picture 12" descr="wi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3571875"/>
            <a:ext cx="42132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13" descr="autum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3571875"/>
            <a:ext cx="4357687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summer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4075" y="334963"/>
            <a:ext cx="4194175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 descr="201003310407127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313" y="334963"/>
            <a:ext cx="4370387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19" descr="C:\Documents and Settings\Administrator\桌面\heart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981075"/>
            <a:ext cx="55435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Text Box 8"/>
          <p:cNvSpPr txBox="1">
            <a:spLocks noChangeArrowheads="1"/>
          </p:cNvSpPr>
          <p:nvPr/>
        </p:nvSpPr>
        <p:spPr bwMode="auto">
          <a:xfrm>
            <a:off x="2987675" y="1557338"/>
            <a:ext cx="27352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FF0000"/>
                </a:solidFill>
                <a:latin typeface="Forte" panose="03060902040502070203" pitchFamily="66" charset="0"/>
              </a:rPr>
              <a:t>I</a:t>
            </a:r>
            <a:r>
              <a:rPr lang="en-US" altLang="zh-CN" sz="8000">
                <a:solidFill>
                  <a:schemeClr val="hlink"/>
                </a:solidFill>
                <a:latin typeface="Forte" panose="03060902040502070203" pitchFamily="66" charset="0"/>
              </a:rPr>
              <a:t> </a:t>
            </a:r>
            <a:endParaRPr lang="en-US" altLang="zh-CN" sz="5000">
              <a:solidFill>
                <a:schemeClr val="hlink"/>
              </a:solidFill>
              <a:latin typeface="Forte" panose="03060902040502070203" pitchFamily="66" charset="0"/>
            </a:endParaRPr>
          </a:p>
        </p:txBody>
      </p:sp>
      <p:sp>
        <p:nvSpPr>
          <p:cNvPr id="70667" name="Rectangle 10"/>
          <p:cNvSpPr>
            <a:spLocks noChangeArrowheads="1"/>
          </p:cNvSpPr>
          <p:nvPr/>
        </p:nvSpPr>
        <p:spPr bwMode="auto">
          <a:xfrm>
            <a:off x="3348038" y="3270250"/>
            <a:ext cx="2952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Forte" panose="03060902040502070203" pitchFamily="66" charset="0"/>
              </a:rPr>
              <a:t>Seasons</a:t>
            </a:r>
          </a:p>
        </p:txBody>
      </p:sp>
      <p:sp>
        <p:nvSpPr>
          <p:cNvPr id="70668" name="Rectangle 11"/>
          <p:cNvSpPr>
            <a:spLocks noChangeArrowheads="1"/>
          </p:cNvSpPr>
          <p:nvPr/>
        </p:nvSpPr>
        <p:spPr bwMode="auto">
          <a:xfrm>
            <a:off x="3708400" y="2133600"/>
            <a:ext cx="2519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0">
                <a:solidFill>
                  <a:srgbClr val="FF0000"/>
                </a:solidFill>
                <a:latin typeface="Forte" panose="03060902040502070203" pitchFamily="66" charset="0"/>
              </a:rPr>
              <a:t>love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iji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4176712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805459" y="3140968"/>
            <a:ext cx="65532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3399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GCFrutiger" panose="020B0604020202020204" pitchFamily="50" charset="0"/>
                <a:ea typeface="楷体_GB2312" pitchFamily="49" charset="-122"/>
              </a:rPr>
              <a:t>1</a:t>
            </a:r>
            <a:r>
              <a:rPr lang="en-US" altLang="zh-CN" sz="3200" dirty="0">
                <a:latin typeface="GCFrutiger" panose="020B0604020202020204" pitchFamily="50" charset="0"/>
                <a:ea typeface="楷体_GB2312" pitchFamily="49" charset="-122"/>
              </a:rPr>
              <a:t>  Sing the ABC song.</a:t>
            </a:r>
          </a:p>
          <a:p>
            <a:pPr marL="342900" indent="-342900">
              <a:lnSpc>
                <a:spcPct val="150000"/>
              </a:lnSpc>
              <a:buClr>
                <a:srgbClr val="FF3399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GCFrutiger" panose="020B0604020202020204" pitchFamily="50" charset="0"/>
                <a:ea typeface="楷体_GB2312" pitchFamily="49" charset="-122"/>
              </a:rPr>
              <a:t>2</a:t>
            </a:r>
            <a:r>
              <a:rPr lang="en-US" altLang="zh-CN" sz="3200" dirty="0">
                <a:latin typeface="GCFrutiger" panose="020B0604020202020204" pitchFamily="50" charset="0"/>
                <a:ea typeface="楷体_GB2312" pitchFamily="49" charset="-122"/>
              </a:rPr>
              <a:t>  Write about the four seasons</a:t>
            </a:r>
            <a:r>
              <a:rPr lang="en-US" altLang="zh-CN" sz="3200" dirty="0" smtClean="0">
                <a:latin typeface="GCFrutiger" panose="020B0604020202020204" pitchFamily="50" charset="0"/>
                <a:ea typeface="楷体_GB2312" pitchFamily="49" charset="-122"/>
              </a:rPr>
              <a:t>. </a:t>
            </a:r>
            <a:endParaRPr lang="en-US" altLang="zh-CN" sz="3200" dirty="0">
              <a:latin typeface="GCFrutiger" panose="020B0604020202020204" pitchFamily="50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29" descr="夹子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4558">
            <a:off x="4932363" y="1120775"/>
            <a:ext cx="7635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AutoShape 49" descr="1b"/>
          <p:cNvSpPr>
            <a:spLocks noChangeArrowheads="1"/>
          </p:cNvSpPr>
          <p:nvPr/>
        </p:nvSpPr>
        <p:spPr bwMode="auto">
          <a:xfrm rot="-282362">
            <a:off x="4791075" y="1909763"/>
            <a:ext cx="1512888" cy="2089150"/>
          </a:xfrm>
          <a:prstGeom prst="foldedCorner">
            <a:avLst>
              <a:gd name="adj" fmla="val 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4" name="AutoShape 50"/>
          <p:cNvSpPr>
            <a:spLocks noChangeArrowheads="1"/>
          </p:cNvSpPr>
          <p:nvPr/>
        </p:nvSpPr>
        <p:spPr bwMode="auto">
          <a:xfrm rot="-259926">
            <a:off x="4468813" y="2054225"/>
            <a:ext cx="1603375" cy="1443038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5" name="矩形 5"/>
          <p:cNvSpPr>
            <a:spLocks noChangeArrowheads="1"/>
          </p:cNvSpPr>
          <p:nvPr/>
        </p:nvSpPr>
        <p:spPr bwMode="auto">
          <a:xfrm rot="-258487">
            <a:off x="4284663" y="2057400"/>
            <a:ext cx="2016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Calibri" panose="020F0502020204030204" pitchFamily="34" charset="0"/>
              </a:rPr>
              <a:t>Spring is warm.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Summer is hot.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Autumn is cool.</a:t>
            </a:r>
          </a:p>
          <a:p>
            <a:pPr algn="ctr"/>
            <a:endParaRPr lang="en-US" altLang="zh-CN" b="1">
              <a:latin typeface="Calibri" panose="020F0502020204030204" pitchFamily="34" charset="0"/>
            </a:endParaRPr>
          </a:p>
        </p:txBody>
      </p:sp>
      <p:pic>
        <p:nvPicPr>
          <p:cNvPr id="60426" name="Picture 29" descr="夹子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4558">
            <a:off x="4932363" y="1125538"/>
            <a:ext cx="7635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7" name="Group 44"/>
          <p:cNvGrpSpPr/>
          <p:nvPr/>
        </p:nvGrpSpPr>
        <p:grpSpPr bwMode="auto">
          <a:xfrm>
            <a:off x="4497388" y="3255963"/>
            <a:ext cx="1803400" cy="1538287"/>
            <a:chOff x="2833" y="1872"/>
            <a:chExt cx="1136" cy="969"/>
          </a:xfrm>
        </p:grpSpPr>
        <p:pic>
          <p:nvPicPr>
            <p:cNvPr id="60428" name="Picture 42" descr="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305373">
              <a:off x="2878" y="1888"/>
              <a:ext cx="1016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9" name="Rectangle 43"/>
            <p:cNvSpPr>
              <a:spLocks noChangeArrowheads="1"/>
            </p:cNvSpPr>
            <p:nvPr/>
          </p:nvSpPr>
          <p:spPr bwMode="auto">
            <a:xfrm rot="-303624">
              <a:off x="2833" y="1872"/>
              <a:ext cx="113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</a:rPr>
                <a:t>Spring, summer, autumn and winter.</a:t>
              </a:r>
            </a:p>
            <a:p>
              <a:pPr algn="ctr"/>
              <a:r>
                <a:rPr lang="en-US" altLang="zh-CN" b="1">
                  <a:latin typeface="Calibri" panose="020F0502020204030204" pitchFamily="34" charset="0"/>
                </a:rPr>
                <a:t>Warm, hot, cool and cold. </a:t>
              </a:r>
            </a:p>
          </p:txBody>
        </p:sp>
      </p:grpSp>
      <p:sp>
        <p:nvSpPr>
          <p:cNvPr id="60430" name="Rectangle 45"/>
          <p:cNvSpPr>
            <a:spLocks noChangeArrowheads="1"/>
          </p:cNvSpPr>
          <p:nvPr/>
        </p:nvSpPr>
        <p:spPr bwMode="auto">
          <a:xfrm rot="-325695">
            <a:off x="4500563" y="2992438"/>
            <a:ext cx="160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 Winter is cold.</a:t>
            </a:r>
            <a:endParaRPr lang="zh-CN" altLang="en-US" b="1">
              <a:latin typeface="Calibri" panose="020F0502020204030204" pitchFamily="34" charset="0"/>
            </a:endParaRPr>
          </a:p>
        </p:txBody>
      </p:sp>
      <p:sp>
        <p:nvSpPr>
          <p:cNvPr id="60431" name="AutoShape 36" descr="2b"/>
          <p:cNvSpPr>
            <a:spLocks noChangeArrowheads="1"/>
          </p:cNvSpPr>
          <p:nvPr/>
        </p:nvSpPr>
        <p:spPr bwMode="auto">
          <a:xfrm rot="255918">
            <a:off x="2700338" y="1912938"/>
            <a:ext cx="1511300" cy="2016125"/>
          </a:xfrm>
          <a:prstGeom prst="foldedCorner">
            <a:avLst>
              <a:gd name="adj" fmla="val 0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0432" name="Group 42"/>
          <p:cNvGrpSpPr/>
          <p:nvPr/>
        </p:nvGrpSpPr>
        <p:grpSpPr bwMode="auto">
          <a:xfrm>
            <a:off x="2339975" y="1982788"/>
            <a:ext cx="1798638" cy="1585912"/>
            <a:chOff x="1474" y="1071"/>
            <a:chExt cx="1133" cy="1088"/>
          </a:xfrm>
        </p:grpSpPr>
        <p:sp>
          <p:nvSpPr>
            <p:cNvPr id="60433" name="AutoShape 37"/>
            <p:cNvSpPr>
              <a:spLocks noChangeArrowheads="1"/>
            </p:cNvSpPr>
            <p:nvPr/>
          </p:nvSpPr>
          <p:spPr bwMode="auto">
            <a:xfrm rot="191158">
              <a:off x="1524" y="1071"/>
              <a:ext cx="998" cy="1088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4" name="矩形 5"/>
            <p:cNvSpPr>
              <a:spLocks noChangeArrowheads="1"/>
            </p:cNvSpPr>
            <p:nvPr/>
          </p:nvSpPr>
          <p:spPr bwMode="auto">
            <a:xfrm rot="216787">
              <a:off x="1474" y="1162"/>
              <a:ext cx="1133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b="1" dirty="0">
                  <a:latin typeface="Calibri" panose="020F0502020204030204" pitchFamily="34" charset="0"/>
                </a:rPr>
                <a:t>Warm spring, Hot summer,</a:t>
              </a:r>
            </a:p>
            <a:p>
              <a:pPr algn="ctr"/>
              <a:r>
                <a:rPr lang="en-US" altLang="zh-CN" b="1" dirty="0">
                  <a:latin typeface="Calibri" panose="020F0502020204030204" pitchFamily="34" charset="0"/>
                </a:rPr>
                <a:t>Golden autumn, Silver winter,</a:t>
              </a:r>
            </a:p>
            <a:p>
              <a:pPr algn="ctr"/>
              <a:endParaRPr lang="en-US" altLang="zh-CN" b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0435" name="Picture 22" descr="夹子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1125538"/>
            <a:ext cx="468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36" name="Group 56"/>
          <p:cNvGrpSpPr/>
          <p:nvPr/>
        </p:nvGrpSpPr>
        <p:grpSpPr bwMode="auto">
          <a:xfrm>
            <a:off x="2339975" y="3170238"/>
            <a:ext cx="1655763" cy="1335087"/>
            <a:chOff x="1519" y="1818"/>
            <a:chExt cx="1043" cy="841"/>
          </a:xfrm>
        </p:grpSpPr>
        <p:pic>
          <p:nvPicPr>
            <p:cNvPr id="60437" name="Picture 47" descr="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209058">
              <a:off x="1523" y="1886"/>
              <a:ext cx="1004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38" name="Rectangle 49"/>
            <p:cNvSpPr>
              <a:spLocks noChangeArrowheads="1"/>
            </p:cNvSpPr>
            <p:nvPr/>
          </p:nvSpPr>
          <p:spPr bwMode="auto">
            <a:xfrm rot="225925">
              <a:off x="1519" y="1818"/>
              <a:ext cx="1043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</a:rPr>
                <a:t>Spring comes before summer,</a:t>
              </a:r>
            </a:p>
            <a:p>
              <a:pPr algn="ctr"/>
              <a:r>
                <a:rPr lang="en-US" altLang="zh-CN" b="1">
                  <a:latin typeface="Calibri" panose="020F0502020204030204" pitchFamily="34" charset="0"/>
                </a:rPr>
                <a:t>Autumn comes before winter.</a:t>
              </a:r>
              <a:endParaRPr lang="zh-CN" altLang="en-US" b="1">
                <a:latin typeface="Calibri" panose="020F0502020204030204" pitchFamily="34" charset="0"/>
              </a:endParaRPr>
            </a:p>
          </p:txBody>
        </p:sp>
      </p:grpSp>
      <p:sp>
        <p:nvSpPr>
          <p:cNvPr id="60439" name="AutoShape 43" descr="2b"/>
          <p:cNvSpPr>
            <a:spLocks noChangeArrowheads="1"/>
          </p:cNvSpPr>
          <p:nvPr/>
        </p:nvSpPr>
        <p:spPr bwMode="auto">
          <a:xfrm rot="305027">
            <a:off x="6888163" y="1912938"/>
            <a:ext cx="1727200" cy="2090737"/>
          </a:xfrm>
          <a:prstGeom prst="foldedCorner">
            <a:avLst>
              <a:gd name="adj" fmla="val 0"/>
            </a:avLst>
          </a:prstGeom>
          <a:blipFill dpi="0" rotWithShape="1">
            <a:blip r:embed="rId9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0" name="AutoShape 44"/>
          <p:cNvSpPr>
            <a:spLocks noChangeArrowheads="1"/>
          </p:cNvSpPr>
          <p:nvPr/>
        </p:nvSpPr>
        <p:spPr bwMode="auto">
          <a:xfrm rot="283850">
            <a:off x="6459538" y="2000250"/>
            <a:ext cx="1868487" cy="1520825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1" name="矩形 5"/>
          <p:cNvSpPr>
            <a:spLocks noChangeArrowheads="1"/>
          </p:cNvSpPr>
          <p:nvPr/>
        </p:nvSpPr>
        <p:spPr bwMode="auto">
          <a:xfrm rot="283850">
            <a:off x="6240463" y="2216150"/>
            <a:ext cx="21605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latin typeface="Calibri" panose="020F0502020204030204" pitchFamily="34" charset="0"/>
              </a:rPr>
              <a:t>Spring, spring,</a:t>
            </a:r>
          </a:p>
          <a:p>
            <a:pPr algn="ctr"/>
            <a:r>
              <a:rPr lang="en-US" altLang="zh-CN" b="1" dirty="0">
                <a:latin typeface="Calibri" panose="020F0502020204030204" pitchFamily="34" charset="0"/>
              </a:rPr>
              <a:t>Nice and warm.</a:t>
            </a:r>
          </a:p>
          <a:p>
            <a:pPr algn="ctr"/>
            <a:r>
              <a:rPr lang="en-US" altLang="zh-CN" b="1" dirty="0">
                <a:latin typeface="Calibri" panose="020F0502020204030204" pitchFamily="34" charset="0"/>
              </a:rPr>
              <a:t>Spring, spring,</a:t>
            </a:r>
          </a:p>
          <a:p>
            <a:pPr algn="ctr"/>
            <a:r>
              <a:rPr lang="en-US" altLang="zh-CN" b="1" dirty="0">
                <a:latin typeface="Calibri" panose="020F0502020204030204" pitchFamily="34" charset="0"/>
              </a:rPr>
              <a:t>I like spring.</a:t>
            </a:r>
          </a:p>
          <a:p>
            <a:pPr algn="ctr"/>
            <a:endParaRPr lang="zh-CN" altLang="en-US" b="1" dirty="0">
              <a:latin typeface="Calibri" panose="020F0502020204030204" pitchFamily="34" charset="0"/>
            </a:endParaRPr>
          </a:p>
        </p:txBody>
      </p:sp>
      <p:pic>
        <p:nvPicPr>
          <p:cNvPr id="60442" name="Picture 30" descr="夹子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2950" y="976313"/>
            <a:ext cx="8540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4" descr="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322441">
            <a:off x="6248400" y="3289300"/>
            <a:ext cx="187801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4" name="Rectangle 55"/>
          <p:cNvSpPr>
            <a:spLocks noChangeArrowheads="1"/>
          </p:cNvSpPr>
          <p:nvPr/>
        </p:nvSpPr>
        <p:spPr bwMode="auto">
          <a:xfrm rot="272539">
            <a:off x="6213475" y="3281363"/>
            <a:ext cx="19589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b="1">
                <a:latin typeface="Calibri" panose="020F0502020204030204" pitchFamily="34" charset="0"/>
              </a:rPr>
              <a:t>Summer, summer,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Sunny and hot.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Summer, summer,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I like summer.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Autumn, autumn, 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Windy and cool.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Autumn, autumn,</a:t>
            </a:r>
          </a:p>
          <a:p>
            <a:pPr algn="ctr"/>
            <a:r>
              <a:rPr lang="en-US" altLang="zh-CN" b="1">
                <a:latin typeface="Calibri" panose="020F0502020204030204" pitchFamily="34" charset="0"/>
              </a:rPr>
              <a:t>I like autumn.</a:t>
            </a:r>
          </a:p>
          <a:p>
            <a:pPr algn="ctr"/>
            <a:endParaRPr lang="en-US" altLang="zh-CN" b="1"/>
          </a:p>
          <a:p>
            <a:pPr algn="ctr"/>
            <a:endParaRPr lang="en-US" altLang="zh-CN" b="1"/>
          </a:p>
          <a:p>
            <a:pPr algn="ctr"/>
            <a:endParaRPr lang="en-US" altLang="zh-CN" b="1"/>
          </a:p>
          <a:p>
            <a:pPr algn="ctr"/>
            <a:endParaRPr lang="en-US" altLang="zh-CN" b="1"/>
          </a:p>
        </p:txBody>
      </p:sp>
      <p:sp>
        <p:nvSpPr>
          <p:cNvPr id="60445" name="Rectangle 64"/>
          <p:cNvSpPr>
            <a:spLocks noChangeArrowheads="1"/>
          </p:cNvSpPr>
          <p:nvPr/>
        </p:nvSpPr>
        <p:spPr bwMode="auto">
          <a:xfrm rot="284003">
            <a:off x="6299200" y="5475288"/>
            <a:ext cx="17287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Winter, winter,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Cloudy and cold.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Winter, winter,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I like winter.</a:t>
            </a:r>
            <a:endParaRPr lang="zh-CN" altLang="en-US" b="1">
              <a:latin typeface="Calibri" panose="020F0502020204030204" pitchFamily="34" charset="0"/>
            </a:endParaRPr>
          </a:p>
        </p:txBody>
      </p:sp>
      <p:pic>
        <p:nvPicPr>
          <p:cNvPr id="60446" name="Picture 19" descr="手卷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5288" y="1768475"/>
            <a:ext cx="1855787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7" name="AutoShape 32"/>
          <p:cNvSpPr>
            <a:spLocks noChangeArrowheads="1"/>
          </p:cNvSpPr>
          <p:nvPr/>
        </p:nvSpPr>
        <p:spPr bwMode="auto">
          <a:xfrm rot="-178109">
            <a:off x="758825" y="1912938"/>
            <a:ext cx="1511300" cy="1871662"/>
          </a:xfrm>
          <a:prstGeom prst="foldedCorner">
            <a:avLst>
              <a:gd name="adj" fmla="val 0"/>
            </a:avLst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8" name="AutoShape 33"/>
          <p:cNvSpPr>
            <a:spLocks noChangeArrowheads="1"/>
          </p:cNvSpPr>
          <p:nvPr/>
        </p:nvSpPr>
        <p:spPr bwMode="auto">
          <a:xfrm rot="-178109">
            <a:off x="461963" y="1984375"/>
            <a:ext cx="1587500" cy="1439863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9" name="矩形 5"/>
          <p:cNvSpPr>
            <a:spLocks noChangeArrowheads="1"/>
          </p:cNvSpPr>
          <p:nvPr/>
        </p:nvSpPr>
        <p:spPr bwMode="auto">
          <a:xfrm rot="-178109">
            <a:off x="395288" y="2201863"/>
            <a:ext cx="16557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latin typeface="Calibri" panose="020F0502020204030204" pitchFamily="34" charset="0"/>
              </a:rPr>
              <a:t>Spring is warm.</a:t>
            </a:r>
          </a:p>
          <a:p>
            <a:pPr algn="ctr"/>
            <a:r>
              <a:rPr lang="en-US" altLang="zh-CN" b="1" dirty="0">
                <a:latin typeface="Calibri" panose="020F0502020204030204" pitchFamily="34" charset="0"/>
              </a:rPr>
              <a:t>The plants grow and grow.</a:t>
            </a:r>
          </a:p>
          <a:p>
            <a:pPr algn="ctr"/>
            <a:endParaRPr lang="zh-CN" altLang="en-US" b="1" dirty="0">
              <a:latin typeface="Calibri" panose="020F0502020204030204" pitchFamily="34" charset="0"/>
            </a:endParaRPr>
          </a:p>
        </p:txBody>
      </p:sp>
      <p:pic>
        <p:nvPicPr>
          <p:cNvPr id="71718" name="Picture 19" descr="手卷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00050" y="3208338"/>
            <a:ext cx="1808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1" name="Picture 20" descr="夹子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25525" y="1120775"/>
            <a:ext cx="809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5" name="Picture 37" descr="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188638">
            <a:off x="550863" y="3157538"/>
            <a:ext cx="16017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47" name="Text Box 39"/>
          <p:cNvSpPr txBox="1">
            <a:spLocks noChangeArrowheads="1"/>
          </p:cNvSpPr>
          <p:nvPr/>
        </p:nvSpPr>
        <p:spPr bwMode="auto">
          <a:xfrm rot="-160096">
            <a:off x="539750" y="3065463"/>
            <a:ext cx="18002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Calibri" panose="020F0502020204030204" pitchFamily="34" charset="0"/>
              </a:rPr>
              <a:t>Summer is hot.</a:t>
            </a:r>
          </a:p>
          <a:p>
            <a:pPr eaLnBrk="1" hangingPunct="1"/>
            <a:r>
              <a:rPr lang="en-US" altLang="zh-CN" b="1" dirty="0">
                <a:latin typeface="Calibri" panose="020F0502020204030204" pitchFamily="34" charset="0"/>
              </a:rPr>
              <a:t>The sun shines and shines.</a:t>
            </a:r>
          </a:p>
          <a:p>
            <a:pPr eaLnBrk="1" hangingPunct="1"/>
            <a:r>
              <a:rPr lang="en-US" altLang="zh-CN" b="1" dirty="0">
                <a:latin typeface="Calibri" panose="020F0502020204030204" pitchFamily="34" charset="0"/>
              </a:rPr>
              <a:t>Autumn is cool.</a:t>
            </a:r>
          </a:p>
          <a:p>
            <a:pPr eaLnBrk="1" hangingPunct="1"/>
            <a:r>
              <a:rPr lang="en-US" altLang="zh-CN" b="1" dirty="0">
                <a:latin typeface="Calibri" panose="020F0502020204030204" pitchFamily="34" charset="0"/>
              </a:rPr>
              <a:t>The leaves fall and fall. 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 rot="-201771">
            <a:off x="561975" y="4691063"/>
            <a:ext cx="17907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</a:rPr>
              <a:t>Winter is cold.</a:t>
            </a:r>
          </a:p>
          <a:p>
            <a:r>
              <a:rPr lang="en-US" altLang="zh-CN" b="1" dirty="0">
                <a:latin typeface="Calibri" panose="020F0502020204030204" pitchFamily="34" charset="0"/>
              </a:rPr>
              <a:t>The wind blows and blows.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grpSp>
        <p:nvGrpSpPr>
          <p:cNvPr id="60459" name="Group 43"/>
          <p:cNvGrpSpPr/>
          <p:nvPr/>
        </p:nvGrpSpPr>
        <p:grpSpPr bwMode="auto">
          <a:xfrm>
            <a:off x="0" y="620713"/>
            <a:ext cx="4165600" cy="974725"/>
            <a:chOff x="0" y="391"/>
            <a:chExt cx="2624" cy="614"/>
          </a:xfrm>
        </p:grpSpPr>
        <p:pic>
          <p:nvPicPr>
            <p:cNvPr id="60460" name="Picture 3" descr="say and act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523" y="480"/>
              <a:ext cx="210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chant </a:t>
              </a:r>
            </a:p>
          </p:txBody>
        </p:sp>
      </p:grpSp>
      <p:pic>
        <p:nvPicPr>
          <p:cNvPr id="6046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7" grpId="0"/>
      <p:bldP spid="686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07" name="Group 35"/>
          <p:cNvGrpSpPr/>
          <p:nvPr/>
        </p:nvGrpSpPr>
        <p:grpSpPr bwMode="auto">
          <a:xfrm>
            <a:off x="0" y="620713"/>
            <a:ext cx="4165600" cy="974725"/>
            <a:chOff x="0" y="391"/>
            <a:chExt cx="2624" cy="614"/>
          </a:xfrm>
        </p:grpSpPr>
        <p:pic>
          <p:nvPicPr>
            <p:cNvPr id="79908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09" name="Text Box 37"/>
            <p:cNvSpPr txBox="1">
              <a:spLocks noChangeArrowheads="1"/>
            </p:cNvSpPr>
            <p:nvPr/>
          </p:nvSpPr>
          <p:spPr bwMode="auto">
            <a:xfrm>
              <a:off x="523" y="480"/>
              <a:ext cx="210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chant </a:t>
              </a:r>
            </a:p>
          </p:txBody>
        </p:sp>
      </p:grpSp>
      <p:pic>
        <p:nvPicPr>
          <p:cNvPr id="7991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11" name="Text Box 8"/>
          <p:cNvSpPr txBox="1">
            <a:spLocks noChangeArrowheads="1"/>
          </p:cNvSpPr>
          <p:nvPr/>
        </p:nvSpPr>
        <p:spPr bwMode="auto">
          <a:xfrm>
            <a:off x="900113" y="2205038"/>
            <a:ext cx="7559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F0000"/>
                </a:solidFill>
                <a:latin typeface="Eras Bold ITC" panose="020B0907030504020204" pitchFamily="34" charset="0"/>
              </a:rPr>
              <a:t>Do you like spring?</a:t>
            </a:r>
          </a:p>
          <a:p>
            <a:pPr eaLnBrk="1" hangingPunct="1"/>
            <a:r>
              <a:rPr lang="en-US" altLang="zh-CN" sz="6000">
                <a:solidFill>
                  <a:srgbClr val="FF0000"/>
                </a:solidFill>
                <a:latin typeface="Eras Bold ITC" panose="020B0907030504020204" pitchFamily="34" charset="0"/>
              </a:rPr>
              <a:t>Why ?</a:t>
            </a:r>
            <a:endParaRPr lang="en-US" altLang="zh-CN" sz="6000">
              <a:solidFill>
                <a:schemeClr val="hlink"/>
              </a:solidFill>
              <a:latin typeface="Forte" panose="03060902040502070203" pitchFamily="66" charset="0"/>
            </a:endParaRPr>
          </a:p>
        </p:txBody>
      </p:sp>
      <p:sp>
        <p:nvSpPr>
          <p:cNvPr id="79912" name="Text Box 8"/>
          <p:cNvSpPr txBox="1">
            <a:spLocks noChangeArrowheads="1"/>
          </p:cNvSpPr>
          <p:nvPr/>
        </p:nvSpPr>
        <p:spPr bwMode="auto">
          <a:xfrm>
            <a:off x="5435600" y="2276475"/>
            <a:ext cx="25209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F0000"/>
                </a:solidFill>
                <a:latin typeface="Eras Bold ITC" panose="020B0907030504020204" pitchFamily="34" charset="0"/>
              </a:rPr>
              <a:t>______ </a:t>
            </a:r>
            <a:r>
              <a:rPr lang="en-US" altLang="zh-CN" sz="6000">
                <a:solidFill>
                  <a:schemeClr val="hlink"/>
                </a:solidFill>
                <a:latin typeface="Forte" panose="03060902040502070203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05" name="Group 21"/>
          <p:cNvGrpSpPr/>
          <p:nvPr/>
        </p:nvGrpSpPr>
        <p:grpSpPr bwMode="auto">
          <a:xfrm>
            <a:off x="684213" y="620713"/>
            <a:ext cx="8027987" cy="6237287"/>
            <a:chOff x="249" y="391"/>
            <a:chExt cx="2575" cy="3492"/>
          </a:xfrm>
        </p:grpSpPr>
        <p:pic>
          <p:nvPicPr>
            <p:cNvPr id="67594" name="Picture 13" descr="P36"/>
            <p:cNvPicPr>
              <a:picLocks noChangeAspect="1" noChangeArrowheads="1"/>
            </p:cNvPicPr>
            <p:nvPr/>
          </p:nvPicPr>
          <p:blipFill>
            <a:blip r:embed="rId3" cstate="email"/>
            <a:srcRect b="16455"/>
            <a:stretch>
              <a:fillRect/>
            </a:stretch>
          </p:blipFill>
          <p:spPr bwMode="auto">
            <a:xfrm>
              <a:off x="249" y="391"/>
              <a:ext cx="257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0" name="Picture 16" descr="P36"/>
            <p:cNvPicPr>
              <a:picLocks noChangeAspect="1" noChangeArrowheads="1"/>
            </p:cNvPicPr>
            <p:nvPr/>
          </p:nvPicPr>
          <p:blipFill>
            <a:blip r:embed="rId3" cstate="email"/>
            <a:srcRect l="12802" t="77235" r="62238" b="18297"/>
            <a:stretch>
              <a:fillRect/>
            </a:stretch>
          </p:blipFill>
          <p:spPr bwMode="auto">
            <a:xfrm>
              <a:off x="567" y="3645"/>
              <a:ext cx="68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17" descr="P36"/>
            <p:cNvPicPr>
              <a:picLocks noChangeAspect="1" noChangeArrowheads="1"/>
            </p:cNvPicPr>
            <p:nvPr/>
          </p:nvPicPr>
          <p:blipFill>
            <a:blip r:embed="rId3" cstate="email"/>
            <a:srcRect l="10950" t="71800" r="45209" b="22734"/>
            <a:stretch>
              <a:fillRect/>
            </a:stretch>
          </p:blipFill>
          <p:spPr bwMode="auto">
            <a:xfrm>
              <a:off x="521" y="3409"/>
              <a:ext cx="108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2" name="Picture 18" descr="P36"/>
            <p:cNvPicPr>
              <a:picLocks noChangeAspect="1" noChangeArrowheads="1"/>
            </p:cNvPicPr>
            <p:nvPr/>
          </p:nvPicPr>
          <p:blipFill>
            <a:blip r:embed="rId3" cstate="email"/>
            <a:srcRect l="38367" t="76691" r="50684" b="18991"/>
            <a:stretch>
              <a:fillRect/>
            </a:stretch>
          </p:blipFill>
          <p:spPr bwMode="auto">
            <a:xfrm>
              <a:off x="1247" y="3612"/>
              <a:ext cx="31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1619250" y="5949950"/>
            <a:ext cx="3024188" cy="431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79388" y="4941888"/>
            <a:ext cx="1728787" cy="617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clothes </a:t>
            </a:r>
          </a:p>
        </p:txBody>
      </p:sp>
      <p:pic>
        <p:nvPicPr>
          <p:cNvPr id="6761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50825" y="1700213"/>
            <a:ext cx="8713788" cy="5445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/>
              <a:t>People wear different clothes in different seasons. 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50825" y="2420938"/>
            <a:ext cx="5976938" cy="604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In ______, we wear ________. </a:t>
            </a:r>
          </a:p>
        </p:txBody>
      </p:sp>
      <p:pic>
        <p:nvPicPr>
          <p:cNvPr id="65548" name="Picture 12" descr="2007716133148233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644900"/>
            <a:ext cx="1584325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7475577_202018339139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941888"/>
            <a:ext cx="1474787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Redocn_20120725164752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860800"/>
            <a:ext cx="9366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4" name="Picture 18" descr="597719_01--w_730_h_7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7013" y="5157788"/>
            <a:ext cx="1296987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6" name="Picture 20" descr="0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644900"/>
            <a:ext cx="801687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60" name="Group 24"/>
          <p:cNvGrpSpPr/>
          <p:nvPr/>
        </p:nvGrpSpPr>
        <p:grpSpPr bwMode="auto">
          <a:xfrm>
            <a:off x="7531100" y="4221163"/>
            <a:ext cx="1612900" cy="987425"/>
            <a:chOff x="4105" y="2614"/>
            <a:chExt cx="1243" cy="803"/>
          </a:xfrm>
        </p:grpSpPr>
        <p:pic>
          <p:nvPicPr>
            <p:cNvPr id="65558" name="Picture 22" descr="2008728133625455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95" y="2659"/>
              <a:ext cx="1153" cy="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59" name="Text Box 23"/>
            <p:cNvSpPr txBox="1">
              <a:spLocks noChangeArrowheads="1"/>
            </p:cNvSpPr>
            <p:nvPr/>
          </p:nvSpPr>
          <p:spPr bwMode="auto">
            <a:xfrm>
              <a:off x="4105" y="2614"/>
              <a:ext cx="407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/>
            </a:p>
          </p:txBody>
        </p:sp>
      </p:grpSp>
      <p:pic>
        <p:nvPicPr>
          <p:cNvPr id="65562" name="Picture 26" descr="1-11060H054110-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3429000"/>
            <a:ext cx="1366837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4" name="Picture 28" descr="5215930_145342519384_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4581525"/>
            <a:ext cx="138747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6" name="Picture 30" descr="1759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463" y="4724400"/>
            <a:ext cx="1320800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8" name="Picture 32" descr="A29120287-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92500" y="3573463"/>
            <a:ext cx="15113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0" name="Picture 34" descr="7871662_100655226143_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19475" y="5300663"/>
            <a:ext cx="1368425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2" name="Picture 36" descr="132261859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573463"/>
            <a:ext cx="180022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4" name="Picture 38" descr="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0" y="47974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81" name="Group 45"/>
          <p:cNvGrpSpPr/>
          <p:nvPr/>
        </p:nvGrpSpPr>
        <p:grpSpPr bwMode="auto">
          <a:xfrm>
            <a:off x="0" y="620713"/>
            <a:ext cx="3486150" cy="974725"/>
            <a:chOff x="0" y="391"/>
            <a:chExt cx="2196" cy="614"/>
          </a:xfrm>
        </p:grpSpPr>
        <p:pic>
          <p:nvPicPr>
            <p:cNvPr id="65582" name="Picture 3" descr="say and act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3" name="Text Box 47"/>
            <p:cNvSpPr txBox="1">
              <a:spLocks noChangeArrowheads="1"/>
            </p:cNvSpPr>
            <p:nvPr/>
          </p:nvSpPr>
          <p:spPr bwMode="auto">
            <a:xfrm>
              <a:off x="523" y="480"/>
              <a:ext cx="1673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Brain storm </a:t>
              </a:r>
            </a:p>
          </p:txBody>
        </p:sp>
      </p:grpSp>
      <p:pic>
        <p:nvPicPr>
          <p:cNvPr id="65584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42" name="Picture 34" descr="d1e23946819e4866945adeea7dee46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924813">
            <a:off x="2339975" y="3429000"/>
            <a:ext cx="1620838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22263" y="1700213"/>
            <a:ext cx="8426450" cy="5445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People eat different food in different seasons.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23850" y="2492375"/>
            <a:ext cx="5976938" cy="604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In ______, we eat ________. </a:t>
            </a:r>
          </a:p>
        </p:txBody>
      </p:sp>
      <p:pic>
        <p:nvPicPr>
          <p:cNvPr id="68622" name="Picture 14" descr="201107050116077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581525"/>
            <a:ext cx="1982787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4" name="Picture 19" descr="fruitbasket3x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063"/>
            <a:ext cx="19827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7" name="Picture 19" descr="201104301545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95650"/>
            <a:ext cx="1439863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9" name="Picture 21" descr="t0173100e8c75b5b9f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5013325"/>
            <a:ext cx="1309688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633" name="Group 25"/>
          <p:cNvGrpSpPr/>
          <p:nvPr/>
        </p:nvGrpSpPr>
        <p:grpSpPr bwMode="auto">
          <a:xfrm>
            <a:off x="4284663" y="5218113"/>
            <a:ext cx="2484437" cy="1639887"/>
            <a:chOff x="0" y="754"/>
            <a:chExt cx="1973" cy="1343"/>
          </a:xfrm>
        </p:grpSpPr>
        <p:pic>
          <p:nvPicPr>
            <p:cNvPr id="68631" name="Picture 23" descr="9206096_134641154000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4" y="754"/>
              <a:ext cx="1769" cy="1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0" y="1796"/>
              <a:ext cx="522" cy="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/>
            </a:p>
          </p:txBody>
        </p:sp>
      </p:grpSp>
      <p:pic>
        <p:nvPicPr>
          <p:cNvPr id="68640" name="Picture 32" descr="1295091_111504064662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3429000"/>
            <a:ext cx="1657350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8" name="Picture 40" descr="ba090b30844ab96269c148eddd37deeba6175c8849f76-oWTrDH_fw580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77050" y="2924175"/>
            <a:ext cx="206851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649" name="Group 41"/>
          <p:cNvGrpSpPr/>
          <p:nvPr/>
        </p:nvGrpSpPr>
        <p:grpSpPr bwMode="auto">
          <a:xfrm>
            <a:off x="0" y="620713"/>
            <a:ext cx="3486150" cy="974725"/>
            <a:chOff x="0" y="391"/>
            <a:chExt cx="2196" cy="614"/>
          </a:xfrm>
        </p:grpSpPr>
        <p:pic>
          <p:nvPicPr>
            <p:cNvPr id="68650" name="Picture 3" descr="say and act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523" y="480"/>
              <a:ext cx="1673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Brain storm </a:t>
              </a:r>
            </a:p>
          </p:txBody>
        </p:sp>
      </p:grpSp>
      <p:pic>
        <p:nvPicPr>
          <p:cNvPr id="6865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册副本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981075"/>
            <a:ext cx="4346575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8" name="Text Box 34"/>
          <p:cNvSpPr txBox="1">
            <a:spLocks noChangeArrowheads="1"/>
          </p:cNvSpPr>
          <p:nvPr/>
        </p:nvSpPr>
        <p:spPr bwMode="auto">
          <a:xfrm>
            <a:off x="889000" y="914400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Lucida Calligraphy" panose="03010101010101010101" pitchFamily="66" charset="0"/>
                <a:ea typeface="华文行楷" panose="02010800040101010101" pitchFamily="2" charset="-122"/>
              </a:rPr>
              <a:t>Season</a:t>
            </a:r>
            <a:r>
              <a:rPr lang="en-US" altLang="zh-CN" sz="3600" b="1">
                <a:solidFill>
                  <a:srgbClr val="FF0000"/>
                </a:solidFill>
                <a:latin typeface="Lucida Calligraphy" panose="03010101010101010101" pitchFamily="66" charset="0"/>
                <a:ea typeface="华文行楷" panose="02010800040101010101" pitchFamily="2" charset="-122"/>
              </a:rPr>
              <a:t>s</a:t>
            </a:r>
          </a:p>
        </p:txBody>
      </p:sp>
      <p:sp>
        <p:nvSpPr>
          <p:cNvPr id="53274" name="TextBox 22"/>
          <p:cNvSpPr txBox="1">
            <a:spLocks noChangeArrowheads="1"/>
          </p:cNvSpPr>
          <p:nvPr/>
        </p:nvSpPr>
        <p:spPr bwMode="auto">
          <a:xfrm>
            <a:off x="5065713" y="1273175"/>
            <a:ext cx="4043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0000FF"/>
                </a:solidFill>
                <a:latin typeface="Calibri" panose="020F0502020204030204" pitchFamily="34" charset="0"/>
              </a:rPr>
              <a:t>I love winter best of all!</a:t>
            </a:r>
            <a:endParaRPr lang="zh-CN" altLang="en-US" sz="25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921250" y="2498725"/>
            <a:ext cx="3960813" cy="0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2"/>
          <p:cNvCxnSpPr/>
          <p:nvPr/>
        </p:nvCxnSpPr>
        <p:spPr>
          <a:xfrm>
            <a:off x="4921250" y="3433763"/>
            <a:ext cx="3816350" cy="0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2"/>
          <p:cNvCxnSpPr/>
          <p:nvPr/>
        </p:nvCxnSpPr>
        <p:spPr>
          <a:xfrm>
            <a:off x="4994275" y="4441825"/>
            <a:ext cx="3816350" cy="0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97" name="Picture 33" descr="u=295266606,3206864274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7403">
            <a:off x="1104900" y="1849438"/>
            <a:ext cx="1871663" cy="125253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8" name="Picture 34" descr="u=1333831148,1823809460&amp;fm=23&amp;gp=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1A95B6"/>
              </a:clrFrom>
              <a:clrTo>
                <a:srgbClr val="1A95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24951">
            <a:off x="2762250" y="1922463"/>
            <a:ext cx="1393825" cy="1584325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9" name="Picture 35" descr="u=2992156040,430807106&amp;fm=23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69900">
            <a:off x="817563" y="3289300"/>
            <a:ext cx="1657350" cy="1182688"/>
          </a:xfrm>
          <a:prstGeom prst="rect">
            <a:avLst/>
          </a:prstGeom>
          <a:noFill/>
          <a:ln w="635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0" name="Picture 36" descr="u=2961183722,3920576644&amp;fm=23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76016">
            <a:off x="2112963" y="4081463"/>
            <a:ext cx="1782762" cy="1304925"/>
          </a:xfrm>
          <a:prstGeom prst="rect">
            <a:avLst/>
          </a:prstGeom>
          <a:noFill/>
          <a:ln w="635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4" name="Picture 40" descr="26-21447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1196975"/>
            <a:ext cx="396081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508" name="Group 44"/>
          <p:cNvGrpSpPr/>
          <p:nvPr/>
        </p:nvGrpSpPr>
        <p:grpSpPr bwMode="auto">
          <a:xfrm>
            <a:off x="4572000" y="981075"/>
            <a:ext cx="4311650" cy="4968875"/>
            <a:chOff x="3470" y="618"/>
            <a:chExt cx="2716" cy="3130"/>
          </a:xfrm>
        </p:grpSpPr>
        <p:pic>
          <p:nvPicPr>
            <p:cNvPr id="62505" name="Picture 41" descr="26-21447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470" y="618"/>
              <a:ext cx="2716" cy="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7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286" y="890"/>
              <a:ext cx="158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latin typeface="Arial Black" panose="020B0A04020102020204"/>
                </a:rPr>
                <a:t>summer</a:t>
              </a:r>
              <a:endParaRPr lang="zh-CN" alt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endParaRPr>
            </a:p>
          </p:txBody>
        </p:sp>
      </p:grpSp>
      <p:pic>
        <p:nvPicPr>
          <p:cNvPr id="53255" name="Picture 4" descr="册副本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463" y="981075"/>
            <a:ext cx="4322762" cy="496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468313" y="1484313"/>
            <a:ext cx="345598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Calibri" panose="020F0502020204030204" pitchFamily="34" charset="0"/>
              </a:rPr>
              <a:t>I like summer best!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It’s sunny and hot.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I have a T-shirt and shorts.</a:t>
            </a:r>
            <a:r>
              <a:rPr lang="en-US" altLang="zh-CN" sz="3200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zh-CN" sz="3200" b="1" dirty="0">
                <a:latin typeface="Calibri" panose="020F0502020204030204" pitchFamily="34" charset="0"/>
              </a:rPr>
              <a:t>I eat ice cream and watermelon.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I can swim.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It’s fun.</a:t>
            </a:r>
          </a:p>
        </p:txBody>
      </p:sp>
      <p:pic>
        <p:nvPicPr>
          <p:cNvPr id="6251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280400" cy="604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What do you know about seasons? </a:t>
            </a:r>
          </a:p>
        </p:txBody>
      </p:sp>
      <p:grpSp>
        <p:nvGrpSpPr>
          <p:cNvPr id="71814" name="Group 134"/>
          <p:cNvGrpSpPr/>
          <p:nvPr/>
        </p:nvGrpSpPr>
        <p:grpSpPr bwMode="auto">
          <a:xfrm>
            <a:off x="0" y="620713"/>
            <a:ext cx="3387725" cy="974725"/>
            <a:chOff x="0" y="391"/>
            <a:chExt cx="2134" cy="614"/>
          </a:xfrm>
        </p:grpSpPr>
        <p:pic>
          <p:nvPicPr>
            <p:cNvPr id="71694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523" y="480"/>
              <a:ext cx="161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Group work </a:t>
              </a:r>
            </a:p>
          </p:txBody>
        </p:sp>
      </p:grpSp>
      <p:graphicFrame>
        <p:nvGraphicFramePr>
          <p:cNvPr id="71801" name="Group 121"/>
          <p:cNvGraphicFramePr>
            <a:graphicFrameLocks noGrp="1"/>
          </p:cNvGraphicFramePr>
          <p:nvPr/>
        </p:nvGraphicFramePr>
        <p:xfrm>
          <a:off x="395288" y="2794000"/>
          <a:ext cx="8353425" cy="3385187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Colour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Weather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Clothes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Food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Things to 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815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raw and sa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9275"/>
            <a:ext cx="4575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1673225"/>
            <a:ext cx="61928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全屏显示(4:3)</PresentationFormat>
  <Paragraphs>124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Broadway BT</vt:lpstr>
      <vt:lpstr>EucrosiaUPC</vt:lpstr>
      <vt:lpstr>GCFrutiger</vt:lpstr>
      <vt:lpstr>Meiryo UI</vt:lpstr>
      <vt:lpstr>汉仪中圆简</vt:lpstr>
      <vt:lpstr>华文行楷</vt:lpstr>
      <vt:lpstr>楷体_GB2312</vt:lpstr>
      <vt:lpstr>宋体</vt:lpstr>
      <vt:lpstr>微软雅黑</vt:lpstr>
      <vt:lpstr>Arial</vt:lpstr>
      <vt:lpstr>Arial Black</vt:lpstr>
      <vt:lpstr>Calibri</vt:lpstr>
      <vt:lpstr>Comic Sans MS</vt:lpstr>
      <vt:lpstr>Eras Bold ITC</vt:lpstr>
      <vt:lpstr>Forte</vt:lpstr>
      <vt:lpstr>Jokerman</vt:lpstr>
      <vt:lpstr>Lucida Calligraphy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2012-07-12T06:45:00Z</dcterms:created>
  <dcterms:modified xsi:type="dcterms:W3CDTF">2023-01-16T23:34:23Z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833AABF914A74E6CBB12C8340FF5EC0D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