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EDE30-7AC4-48E2-9FEF-346B2D82EE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505C-2EBE-45E6-A43D-60FD847F7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505C-2EBE-45E6-A43D-60FD847F7B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90868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4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2\&#20140;&#25945;&#20161;&#29233;&#19971;&#24180;&#32423;&#19978;%20Unit2%20Topic2\&#35838;&#20214;\Unit2%20Topic2%20%20SectionB&#31934;&#21697;&#35838;&#20214;\SectionB-4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2\&#20140;&#25945;&#20161;&#29233;&#19971;&#24180;&#32423;&#19978;%20Unit2%20Topic2\&#35838;&#20214;\Unit2%20Topic2%20%20SectionB&#31934;&#21697;&#35838;&#20214;\SectionB-4&#37197;&#22871;&#21548;&#21147;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72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 Topic 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0" y="256490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Adobe Garamond Pro Bold" pitchFamily="18" charset="0"/>
              </a:rPr>
              <a:t>What color is his hair?</a:t>
            </a:r>
          </a:p>
        </p:txBody>
      </p:sp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3523904" y="3861048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B</a:t>
            </a:r>
          </a:p>
        </p:txBody>
      </p:sp>
      <p:sp>
        <p:nvSpPr>
          <p:cNvPr id="11" name="矩形 10"/>
          <p:cNvSpPr/>
          <p:nvPr/>
        </p:nvSpPr>
        <p:spPr>
          <a:xfrm>
            <a:off x="2946019" y="561871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6"/>
          <p:cNvSpPr txBox="1">
            <a:spLocks noChangeArrowheads="1"/>
          </p:cNvSpPr>
          <p:nvPr/>
        </p:nvSpPr>
        <p:spPr bwMode="auto">
          <a:xfrm>
            <a:off x="395288" y="549275"/>
            <a:ext cx="506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1a           Look, listen and say</a:t>
            </a:r>
          </a:p>
        </p:txBody>
      </p:sp>
      <p:pic>
        <p:nvPicPr>
          <p:cNvPr id="11267" name="Picture 8" descr="ting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76250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Text Box 10"/>
          <p:cNvSpPr txBox="1">
            <a:spLocks noChangeArrowheads="1"/>
          </p:cNvSpPr>
          <p:nvPr/>
        </p:nvSpPr>
        <p:spPr bwMode="auto">
          <a:xfrm>
            <a:off x="5364163" y="6207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800" b="1"/>
          </a:p>
        </p:txBody>
      </p:sp>
      <p:pic>
        <p:nvPicPr>
          <p:cNvPr id="11269" name="图片 7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357313"/>
            <a:ext cx="61531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" descr="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357313"/>
            <a:ext cx="6172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 descr="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357313"/>
            <a:ext cx="6181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10" descr="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357313"/>
            <a:ext cx="61626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1" descr="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1285875"/>
            <a:ext cx="61626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2" descr="2457331_082523052324_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63" y="285750"/>
            <a:ext cx="928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27050" y="523875"/>
            <a:ext cx="792163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612775" y="485775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1b</a:t>
            </a:r>
          </a:p>
        </p:txBody>
      </p:sp>
      <p:pic>
        <p:nvPicPr>
          <p:cNvPr id="248836" name="Picture 4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3675" y="293688"/>
            <a:ext cx="1017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2544763" y="51117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Pair work</a:t>
            </a:r>
          </a:p>
        </p:txBody>
      </p:sp>
      <p:sp>
        <p:nvSpPr>
          <p:cNvPr id="248838" name="Rectangle 7"/>
          <p:cNvSpPr>
            <a:spLocks noChangeArrowheads="1"/>
          </p:cNvSpPr>
          <p:nvPr/>
        </p:nvSpPr>
        <p:spPr bwMode="auto">
          <a:xfrm>
            <a:off x="611188" y="1196975"/>
            <a:ext cx="8137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Practice the conversation above with your partner. Pay attention to </a:t>
            </a:r>
            <a:r>
              <a:rPr lang="en-US" altLang="zh-CN" sz="2800" b="1" i="1" dirty="0"/>
              <a:t>What does he/she look like? </a:t>
            </a:r>
            <a:r>
              <a:rPr lang="en-US" altLang="zh-CN" sz="2800" b="1" dirty="0"/>
              <a:t>Then make your own conversation.</a:t>
            </a:r>
          </a:p>
        </p:txBody>
      </p:sp>
      <p:sp>
        <p:nvSpPr>
          <p:cNvPr id="248839" name="Text Box 8"/>
          <p:cNvSpPr txBox="1">
            <a:spLocks noChangeArrowheads="1"/>
          </p:cNvSpPr>
          <p:nvPr/>
        </p:nvSpPr>
        <p:spPr bwMode="auto">
          <a:xfrm>
            <a:off x="2071688" y="3143250"/>
            <a:ext cx="5072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A: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B: … What … look like?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A: … tall\short …, …has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B: I see.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A: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B: …</a:t>
            </a:r>
          </a:p>
        </p:txBody>
      </p:sp>
      <p:sp>
        <p:nvSpPr>
          <p:cNvPr id="248840" name="Text Box 9"/>
          <p:cNvSpPr txBox="1">
            <a:spLocks noChangeArrowheads="1"/>
          </p:cNvSpPr>
          <p:nvPr/>
        </p:nvSpPr>
        <p:spPr bwMode="auto">
          <a:xfrm>
            <a:off x="3708400" y="2492375"/>
            <a:ext cx="200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Key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3"/>
          <p:cNvSpPr txBox="1">
            <a:spLocks noChangeArrowheads="1"/>
          </p:cNvSpPr>
          <p:nvPr/>
        </p:nvSpPr>
        <p:spPr bwMode="auto">
          <a:xfrm>
            <a:off x="395288" y="309563"/>
            <a:ext cx="3703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2             Pair work</a:t>
            </a:r>
          </a:p>
        </p:txBody>
      </p:sp>
      <p:sp>
        <p:nvSpPr>
          <p:cNvPr id="249859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826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1. He is short. He has black hair and big black eyes.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2. She is tall. She has red hair and long legs.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3. she is young. She has short blond hair and a small nose.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4. He is old, but he doesn’t have gray hair. His hair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    is black.</a:t>
            </a:r>
          </a:p>
        </p:txBody>
      </p:sp>
      <p:sp>
        <p:nvSpPr>
          <p:cNvPr id="249860" name="Text Box 6"/>
          <p:cNvSpPr txBox="1">
            <a:spLocks noChangeArrowheads="1"/>
          </p:cNvSpPr>
          <p:nvPr/>
        </p:nvSpPr>
        <p:spPr bwMode="auto">
          <a:xfrm>
            <a:off x="928688" y="55006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3</a:t>
            </a:r>
          </a:p>
        </p:txBody>
      </p:sp>
      <p:sp>
        <p:nvSpPr>
          <p:cNvPr id="249861" name="Text Box 7"/>
          <p:cNvSpPr txBox="1">
            <a:spLocks noChangeArrowheads="1"/>
          </p:cNvSpPr>
          <p:nvPr/>
        </p:nvSpPr>
        <p:spPr bwMode="auto">
          <a:xfrm>
            <a:off x="2714625" y="53578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4</a:t>
            </a:r>
          </a:p>
        </p:txBody>
      </p:sp>
      <p:sp>
        <p:nvSpPr>
          <p:cNvPr id="249862" name="Text Box 8"/>
          <p:cNvSpPr txBox="1">
            <a:spLocks noChangeArrowheads="1"/>
          </p:cNvSpPr>
          <p:nvPr/>
        </p:nvSpPr>
        <p:spPr bwMode="auto">
          <a:xfrm>
            <a:off x="4643438" y="5357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1</a:t>
            </a:r>
          </a:p>
        </p:txBody>
      </p:sp>
      <p:sp>
        <p:nvSpPr>
          <p:cNvPr id="249863" name="Text Box 9"/>
          <p:cNvSpPr txBox="1">
            <a:spLocks noChangeArrowheads="1"/>
          </p:cNvSpPr>
          <p:nvPr/>
        </p:nvSpPr>
        <p:spPr bwMode="auto">
          <a:xfrm>
            <a:off x="6500813" y="5072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2</a:t>
            </a:r>
          </a:p>
        </p:txBody>
      </p:sp>
      <p:pic>
        <p:nvPicPr>
          <p:cNvPr id="249864" name="Picture 10" descr="p35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3143250"/>
            <a:ext cx="101123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5" name="Picture 12" descr="35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714625"/>
            <a:ext cx="1758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6" name="Picture 13" descr="矮。胖。瘦。高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714625"/>
            <a:ext cx="11239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7" name="Picture 14" descr="p35-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2928938"/>
            <a:ext cx="9810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8" name="Picture 15" descr="活动交际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88913"/>
            <a:ext cx="10175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249860" grpId="0"/>
      <p:bldP spid="249861" grpId="0"/>
      <p:bldP spid="249862" grpId="0"/>
      <p:bldP spid="2498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AutoShape 5"/>
          <p:cNvSpPr>
            <a:spLocks noChangeArrowheads="1"/>
          </p:cNvSpPr>
          <p:nvPr/>
        </p:nvSpPr>
        <p:spPr bwMode="auto">
          <a:xfrm>
            <a:off x="2286000" y="785813"/>
            <a:ext cx="3581400" cy="45878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0883" name="Text Box 2"/>
          <p:cNvSpPr txBox="1">
            <a:spLocks noChangeArrowheads="1"/>
          </p:cNvSpPr>
          <p:nvPr/>
        </p:nvSpPr>
        <p:spPr bwMode="auto">
          <a:xfrm>
            <a:off x="1908175" y="5445125"/>
            <a:ext cx="564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What does she look like?</a:t>
            </a:r>
          </a:p>
        </p:txBody>
      </p:sp>
      <p:pic>
        <p:nvPicPr>
          <p:cNvPr id="250884" name="Picture 4" descr="p35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1268413"/>
            <a:ext cx="14065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6"/>
          <p:cNvSpPr>
            <a:spLocks noChangeArrowheads="1"/>
          </p:cNvSpPr>
          <p:nvPr/>
        </p:nvSpPr>
        <p:spPr bwMode="auto">
          <a:xfrm>
            <a:off x="2500313" y="785813"/>
            <a:ext cx="3654425" cy="4514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692275" y="5445125"/>
            <a:ext cx="539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What does he look like?</a:t>
            </a:r>
          </a:p>
        </p:txBody>
      </p:sp>
      <p:pic>
        <p:nvPicPr>
          <p:cNvPr id="251908" name="Picture 5" descr="35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125538"/>
            <a:ext cx="21431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6"/>
          <p:cNvSpPr>
            <a:spLocks noChangeArrowheads="1"/>
          </p:cNvSpPr>
          <p:nvPr/>
        </p:nvSpPr>
        <p:spPr bwMode="auto">
          <a:xfrm>
            <a:off x="2500313" y="857250"/>
            <a:ext cx="3654425" cy="444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979613" y="5445125"/>
            <a:ext cx="539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3300"/>
                </a:solidFill>
              </a:rPr>
              <a:t>What does he look like?</a:t>
            </a:r>
          </a:p>
        </p:txBody>
      </p:sp>
      <p:pic>
        <p:nvPicPr>
          <p:cNvPr id="252932" name="Picture 5" descr="矮。胖。瘦。高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981075"/>
            <a:ext cx="15144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6"/>
          <p:cNvSpPr>
            <a:spLocks noChangeArrowheads="1"/>
          </p:cNvSpPr>
          <p:nvPr/>
        </p:nvSpPr>
        <p:spPr bwMode="auto">
          <a:xfrm>
            <a:off x="2571750" y="714375"/>
            <a:ext cx="3582988" cy="45862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692275" y="5516563"/>
            <a:ext cx="564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What does she look like?</a:t>
            </a:r>
          </a:p>
        </p:txBody>
      </p:sp>
      <p:pic>
        <p:nvPicPr>
          <p:cNvPr id="253956" name="Picture 5" descr="p35-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052513"/>
            <a:ext cx="14065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3"/>
          <p:cNvSpPr txBox="1">
            <a:spLocks noChangeArrowheads="1"/>
          </p:cNvSpPr>
          <p:nvPr/>
        </p:nvSpPr>
        <p:spPr bwMode="auto">
          <a:xfrm>
            <a:off x="250825" y="333375"/>
            <a:ext cx="348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4            Work alone</a:t>
            </a:r>
          </a:p>
        </p:txBody>
      </p:sp>
      <p:sp>
        <p:nvSpPr>
          <p:cNvPr id="254979" name="Rectangle 15"/>
          <p:cNvSpPr>
            <a:spLocks noChangeArrowheads="1"/>
          </p:cNvSpPr>
          <p:nvPr/>
        </p:nvSpPr>
        <p:spPr bwMode="auto">
          <a:xfrm>
            <a:off x="1068388" y="857250"/>
            <a:ext cx="807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Listen to the passage and color the </a:t>
            </a:r>
            <a:r>
              <a:rPr lang="en-US" altLang="zh-CN" sz="2800" b="1">
                <a:solidFill>
                  <a:srgbClr val="0000FF"/>
                </a:solidFill>
              </a:rPr>
              <a:t>snowman</a:t>
            </a:r>
            <a:r>
              <a:rPr lang="en-US" altLang="zh-CN" sz="2800" b="1"/>
              <a:t>.</a:t>
            </a:r>
          </a:p>
        </p:txBody>
      </p:sp>
      <p:pic>
        <p:nvPicPr>
          <p:cNvPr id="254980" name="Picture 17" descr="tingd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260350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19" descr="2-2-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75" y="1357313"/>
            <a:ext cx="46434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ectionB-4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428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3286125" cy="928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kern="10">
                <a:ln w="9525">
                  <a:noFill/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Good job</a:t>
            </a:r>
            <a:r>
              <a:rPr lang="zh-CN" altLang="en-US" sz="3600" b="1" kern="10">
                <a:ln w="9525">
                  <a:noFill/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</a:p>
        </p:txBody>
      </p:sp>
      <p:pic>
        <p:nvPicPr>
          <p:cNvPr id="256003" name="Picture 14" descr="雪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196975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395288" y="500063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4          Work alone</a:t>
            </a:r>
          </a:p>
        </p:txBody>
      </p:sp>
      <p:sp>
        <p:nvSpPr>
          <p:cNvPr id="257027" name="Text Box 4"/>
          <p:cNvSpPr txBox="1">
            <a:spLocks noChangeArrowheads="1"/>
          </p:cNvSpPr>
          <p:nvPr/>
        </p:nvSpPr>
        <p:spPr bwMode="auto">
          <a:xfrm>
            <a:off x="214313" y="1357313"/>
            <a:ext cx="867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Listen again and answer the following questions. </a:t>
            </a:r>
          </a:p>
        </p:txBody>
      </p:sp>
      <p:sp>
        <p:nvSpPr>
          <p:cNvPr id="257028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3867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b="1" dirty="0"/>
              <a:t>Does the snowman have black eyes?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    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2.What color is his nose?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   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990099"/>
                </a:solidFill>
              </a:rPr>
              <a:t>3.Does he have short arms?_________________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9900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4.Does he have hair?__________________</a:t>
            </a:r>
          </a:p>
        </p:txBody>
      </p:sp>
      <p:sp>
        <p:nvSpPr>
          <p:cNvPr id="257029" name="Text Box 6"/>
          <p:cNvSpPr txBox="1">
            <a:spLocks noChangeArrowheads="1"/>
          </p:cNvSpPr>
          <p:nvPr/>
        </p:nvSpPr>
        <p:spPr bwMode="auto">
          <a:xfrm>
            <a:off x="971550" y="2636838"/>
            <a:ext cx="2760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No, he doesn’t.</a:t>
            </a:r>
          </a:p>
        </p:txBody>
      </p:sp>
      <p:sp>
        <p:nvSpPr>
          <p:cNvPr id="257030" name="Text Box 7"/>
          <p:cNvSpPr txBox="1">
            <a:spLocks noChangeArrowheads="1"/>
          </p:cNvSpPr>
          <p:nvPr/>
        </p:nvSpPr>
        <p:spPr bwMode="auto">
          <a:xfrm>
            <a:off x="827088" y="3933825"/>
            <a:ext cx="284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His nose is red.</a:t>
            </a:r>
          </a:p>
        </p:txBody>
      </p:sp>
      <p:sp>
        <p:nvSpPr>
          <p:cNvPr id="257031" name="Text Box 8"/>
          <p:cNvSpPr txBox="1">
            <a:spLocks noChangeArrowheads="1"/>
          </p:cNvSpPr>
          <p:nvPr/>
        </p:nvSpPr>
        <p:spPr bwMode="auto">
          <a:xfrm>
            <a:off x="5429250" y="4714875"/>
            <a:ext cx="246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990099"/>
                </a:solidFill>
              </a:rPr>
              <a:t>Yes, he does</a:t>
            </a:r>
            <a:r>
              <a:rPr lang="en-US" altLang="zh-CN" sz="280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257032" name="Text Box 9"/>
          <p:cNvSpPr txBox="1">
            <a:spLocks noChangeArrowheads="1"/>
          </p:cNvSpPr>
          <p:nvPr/>
        </p:nvSpPr>
        <p:spPr bwMode="auto">
          <a:xfrm>
            <a:off x="4427538" y="5661025"/>
            <a:ext cx="276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6600"/>
                </a:solidFill>
              </a:rPr>
              <a:t>No, he doesn’t.</a:t>
            </a:r>
          </a:p>
        </p:txBody>
      </p:sp>
      <p:pic>
        <p:nvPicPr>
          <p:cNvPr id="257033" name="Picture 10" descr="snowma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699000"/>
            <a:ext cx="17335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4" name="Picture 11" descr="tingd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04813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13"/>
          <p:cNvSpPr txBox="1">
            <a:spLocks noChangeArrowheads="1"/>
          </p:cNvSpPr>
          <p:nvPr/>
        </p:nvSpPr>
        <p:spPr bwMode="auto">
          <a:xfrm>
            <a:off x="0" y="214313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What color is this</a:t>
            </a:r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258037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357694"/>
            <a:ext cx="210799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9621" name="图片 17" descr="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7858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2" name="图片 18" descr="1049187_150641009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3643313"/>
            <a:ext cx="3224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3" name="图片 19" descr="8624800_112835209111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3038" y="1928813"/>
            <a:ext cx="26209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28775"/>
            <a:ext cx="935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650" y="1484313"/>
            <a:ext cx="925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652963"/>
            <a:ext cx="893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088" y="4365625"/>
            <a:ext cx="9350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1692275" y="1052513"/>
            <a:ext cx="4824413" cy="609600"/>
          </a:xfrm>
          <a:prstGeom prst="cloudCallout">
            <a:avLst>
              <a:gd name="adj1" fmla="val -56810"/>
              <a:gd name="adj2" fmla="val 10937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I have big eyes</a:t>
            </a:r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>
            <a:off x="1214438" y="2428875"/>
            <a:ext cx="5903912" cy="720725"/>
          </a:xfrm>
          <a:prstGeom prst="cloudCallout">
            <a:avLst>
              <a:gd name="adj1" fmla="val 55889"/>
              <a:gd name="adj2" fmla="val -112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 I don’t have big eyes.</a:t>
            </a:r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>
            <a:off x="1116013" y="3644900"/>
            <a:ext cx="6624637" cy="720725"/>
          </a:xfrm>
          <a:prstGeom prst="cloudCallout">
            <a:avLst>
              <a:gd name="adj1" fmla="val -46523"/>
              <a:gd name="adj2" fmla="val 1074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 b="1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619250" y="3716338"/>
            <a:ext cx="5346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Linda doesn’t have a red ruler.</a:t>
            </a:r>
          </a:p>
        </p:txBody>
      </p:sp>
      <p:sp>
        <p:nvSpPr>
          <p:cNvPr id="258058" name="AutoShape 10"/>
          <p:cNvSpPr>
            <a:spLocks noChangeArrowheads="1"/>
          </p:cNvSpPr>
          <p:nvPr/>
        </p:nvSpPr>
        <p:spPr bwMode="auto">
          <a:xfrm>
            <a:off x="1835150" y="5229225"/>
            <a:ext cx="5905500" cy="647700"/>
          </a:xfrm>
          <a:prstGeom prst="cloudCallout">
            <a:avLst>
              <a:gd name="adj1" fmla="val 47662"/>
              <a:gd name="adj2" fmla="val -118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Linda has a red ruler.</a:t>
            </a:r>
          </a:p>
        </p:txBody>
      </p:sp>
      <p:sp>
        <p:nvSpPr>
          <p:cNvPr id="258059" name="WordArt 11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1225550" cy="669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Group A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8060" name="WordArt 12"/>
          <p:cNvSpPr>
            <a:spLocks noChangeArrowheads="1" noChangeShapeType="1" noTextEdit="1"/>
          </p:cNvSpPr>
          <p:nvPr/>
        </p:nvSpPr>
        <p:spPr bwMode="auto">
          <a:xfrm>
            <a:off x="7380288" y="765175"/>
            <a:ext cx="1295400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Group B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539750" y="5949950"/>
            <a:ext cx="52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...</a:t>
            </a: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7956550" y="5949950"/>
            <a:ext cx="47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...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211638" y="1700213"/>
            <a:ext cx="0" cy="7207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211638" y="4437063"/>
            <a:ext cx="0" cy="7207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8065" name="Picture 18" descr="Yx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4075" y="0"/>
            <a:ext cx="895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6" name="Rectangle 19"/>
          <p:cNvSpPr>
            <a:spLocks noChangeArrowheads="1"/>
          </p:cNvSpPr>
          <p:nvPr/>
        </p:nvSpPr>
        <p:spPr bwMode="auto">
          <a:xfrm>
            <a:off x="3059113" y="260350"/>
            <a:ext cx="261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Class activity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/>
      <p:bldP spid="258055" grpId="0"/>
      <p:bldP spid="258056" grpId="0"/>
      <p:bldP spid="258057" grpId="0"/>
      <p:bldP spid="258058" grpId="0"/>
      <p:bldP spid="22543" grpId="0" animBg="1"/>
      <p:bldP spid="225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2528888" cy="116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993300"/>
                  </a:solidFill>
                  <a:round/>
                </a:ln>
                <a:solidFill>
                  <a:srgbClr val="FF3300"/>
                </a:solidFill>
                <a:latin typeface="+mj-lt"/>
                <a:ea typeface="+mj-lt"/>
                <a:cs typeface="+mj-lt"/>
              </a:rPr>
              <a:t>Summary</a:t>
            </a:r>
            <a:endParaRPr lang="zh-CN" altLang="en-US" sz="3600" kern="10" dirty="0">
              <a:ln w="9525">
                <a:solidFill>
                  <a:srgbClr val="993300"/>
                </a:solidFill>
                <a:round/>
              </a:ln>
              <a:solidFill>
                <a:srgbClr val="FF33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9075" name="Text Box 5"/>
          <p:cNvSpPr txBox="1">
            <a:spLocks noChangeArrowheads="1"/>
          </p:cNvSpPr>
          <p:nvPr/>
        </p:nvSpPr>
        <p:spPr bwMode="auto">
          <a:xfrm>
            <a:off x="2071688" y="1714500"/>
            <a:ext cx="1408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</a:rPr>
              <a:t>词汇：</a:t>
            </a:r>
          </a:p>
        </p:txBody>
      </p:sp>
      <p:sp>
        <p:nvSpPr>
          <p:cNvPr id="259076" name="Text Box 6"/>
          <p:cNvSpPr txBox="1">
            <a:spLocks noChangeArrowheads="1"/>
          </p:cNvSpPr>
          <p:nvPr/>
        </p:nvSpPr>
        <p:spPr bwMode="auto">
          <a:xfrm>
            <a:off x="2286000" y="2428875"/>
            <a:ext cx="61785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give,  give...to..., look like, like,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tall, young, sorry, will,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letter, snowman</a:t>
            </a:r>
          </a:p>
        </p:txBody>
      </p:sp>
      <p:sp>
        <p:nvSpPr>
          <p:cNvPr id="259077" name="Text Box 7"/>
          <p:cNvSpPr txBox="1">
            <a:spLocks noChangeArrowheads="1"/>
          </p:cNvSpPr>
          <p:nvPr/>
        </p:nvSpPr>
        <p:spPr bwMode="auto">
          <a:xfrm>
            <a:off x="1857375" y="40005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3300"/>
                </a:solidFill>
              </a:rPr>
              <a:t>句子：</a:t>
            </a:r>
          </a:p>
        </p:txBody>
      </p:sp>
      <p:sp>
        <p:nvSpPr>
          <p:cNvPr id="259078" name="Text Box 8"/>
          <p:cNvSpPr txBox="1">
            <a:spLocks noChangeArrowheads="1"/>
          </p:cNvSpPr>
          <p:nvPr/>
        </p:nvSpPr>
        <p:spPr bwMode="auto">
          <a:xfrm>
            <a:off x="2286000" y="4572000"/>
            <a:ext cx="5029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</a:rPr>
              <a:t>What does she look like?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</a:rPr>
              <a:t>I don’t know her.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</a:rPr>
              <a:t>I don’t have big eyes.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59075" grpId="0"/>
      <p:bldP spid="259076" grpId="0"/>
      <p:bldP spid="259077" grpId="0"/>
      <p:bldP spid="2590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6"/>
          <p:cNvSpPr txBox="1">
            <a:spLocks noChangeArrowheads="1"/>
          </p:cNvSpPr>
          <p:nvPr/>
        </p:nvSpPr>
        <p:spPr bwMode="auto">
          <a:xfrm>
            <a:off x="4500563" y="1714500"/>
            <a:ext cx="41719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你能把自己的面部特征画下来吗</a:t>
            </a:r>
            <a:r>
              <a:rPr lang="en-US" altLang="zh-CN" sz="3200" b="1" dirty="0"/>
              <a:t>?  </a:t>
            </a:r>
            <a:r>
              <a:rPr lang="zh-CN" altLang="en-US" sz="3200" b="1" dirty="0"/>
              <a:t>然后，用英语把你的画给大家描述一下吧</a:t>
            </a:r>
            <a:r>
              <a:rPr lang="zh-CN" altLang="en-US" sz="3200" b="1" dirty="0" smtClean="0"/>
              <a:t>！ </a:t>
            </a:r>
            <a:endParaRPr lang="zh-CN" altLang="en-US" sz="3200" b="1" dirty="0"/>
          </a:p>
        </p:txBody>
      </p:sp>
      <p:sp>
        <p:nvSpPr>
          <p:cNvPr id="260099" name="WordArt 7"/>
          <p:cNvSpPr>
            <a:spLocks noChangeArrowheads="1" noChangeShapeType="1" noTextEdit="1"/>
          </p:cNvSpPr>
          <p:nvPr/>
        </p:nvSpPr>
        <p:spPr bwMode="auto">
          <a:xfrm>
            <a:off x="6372225" y="5876925"/>
            <a:ext cx="23034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>
              <a:ln w="9525">
                <a:solidFill>
                  <a:srgbClr val="6633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0562" y="571480"/>
            <a:ext cx="349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kern="10" dirty="0">
                <a:ln w="9525">
                  <a:solidFill>
                    <a:srgbClr val="663300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Homework</a:t>
            </a:r>
            <a:endParaRPr lang="zh-CN" altLang="en-US" sz="5400" kern="10" dirty="0">
              <a:ln w="9525">
                <a:solidFill>
                  <a:srgbClr val="663300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pic>
        <p:nvPicPr>
          <p:cNvPr id="23557" name="图片 8" descr="20110920210742-60268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0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4356100" y="620713"/>
            <a:ext cx="41227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3200" dirty="0"/>
              <a:t>The color</a:t>
            </a:r>
            <a:r>
              <a:rPr lang="en-US" altLang="zh-CN" sz="3200" dirty="0"/>
              <a:t>s</a:t>
            </a:r>
            <a:r>
              <a:rPr lang="zh-CN" altLang="zh-CN" sz="3200" dirty="0"/>
              <a:t> of the flag: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</a:rPr>
              <a:t>r</a:t>
            </a:r>
            <a:r>
              <a:rPr lang="zh-CN" altLang="zh-CN" sz="3200" dirty="0">
                <a:solidFill>
                  <a:srgbClr val="0000FF"/>
                </a:solidFill>
              </a:rPr>
              <a:t>ed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zh-CN" altLang="zh-CN" sz="3200" dirty="0">
                <a:solidFill>
                  <a:srgbClr val="0000FF"/>
                </a:solidFill>
              </a:rPr>
              <a:t> white</a:t>
            </a:r>
            <a:r>
              <a:rPr lang="en-US" altLang="zh-CN" sz="3200" dirty="0">
                <a:solidFill>
                  <a:srgbClr val="0000FF"/>
                </a:solidFill>
              </a:rPr>
              <a:t>  </a:t>
            </a:r>
            <a:r>
              <a:rPr lang="zh-CN" altLang="zh-CN" sz="3200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427538" y="1989138"/>
            <a:ext cx="3644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Where is he from?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hlink"/>
                </a:solidFill>
              </a:rPr>
              <a:t>He is from Cuba.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4356100" y="3141663"/>
            <a:ext cx="421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What color is his hair?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663300"/>
                </a:solidFill>
              </a:rPr>
              <a:t>It is brown.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663300"/>
                </a:solidFill>
              </a:rPr>
              <a:t>(He has brown hair.)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211638" y="4724400"/>
            <a:ext cx="4921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  What color are his eyes?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6600"/>
                </a:solidFill>
              </a:rPr>
              <a:t>  They are black.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6600"/>
                </a:solidFill>
              </a:rPr>
              <a:t>  (He has black eyes.)</a:t>
            </a:r>
          </a:p>
        </p:txBody>
      </p:sp>
      <p:sp>
        <p:nvSpPr>
          <p:cNvPr id="240646" name="Rectangle 8"/>
          <p:cNvSpPr>
            <a:spLocks noChangeArrowheads="1"/>
          </p:cNvSpPr>
          <p:nvPr/>
        </p:nvSpPr>
        <p:spPr bwMode="auto">
          <a:xfrm rot="-5400000">
            <a:off x="-616743" y="1689894"/>
            <a:ext cx="5543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0647" name="Line 9"/>
          <p:cNvSpPr>
            <a:spLocks noChangeShapeType="1"/>
          </p:cNvSpPr>
          <p:nvPr/>
        </p:nvSpPr>
        <p:spPr bwMode="auto">
          <a:xfrm>
            <a:off x="971550" y="350043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0648" name="Picture 10" descr="古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357313"/>
            <a:ext cx="25717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9" name="Text Box 12"/>
          <p:cNvSpPr txBox="1">
            <a:spLocks noChangeArrowheads="1"/>
          </p:cNvSpPr>
          <p:nvPr/>
        </p:nvSpPr>
        <p:spPr bwMode="auto">
          <a:xfrm>
            <a:off x="1428750" y="500063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Cuba</a:t>
            </a:r>
          </a:p>
        </p:txBody>
      </p:sp>
      <p:pic>
        <p:nvPicPr>
          <p:cNvPr id="240650" name="Picture 13" descr="2-2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789363"/>
            <a:ext cx="164941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1" name="Oval 14"/>
          <p:cNvSpPr>
            <a:spLocks noChangeArrowheads="1"/>
          </p:cNvSpPr>
          <p:nvPr/>
        </p:nvSpPr>
        <p:spPr bwMode="auto">
          <a:xfrm>
            <a:off x="2857500" y="5143500"/>
            <a:ext cx="576263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395288" y="3789363"/>
            <a:ext cx="348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the colors of the flag:</a:t>
            </a:r>
          </a:p>
        </p:txBody>
      </p:sp>
      <p:sp>
        <p:nvSpPr>
          <p:cNvPr id="241667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19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 Where is he from?</a:t>
            </a:r>
          </a:p>
        </p:txBody>
      </p:sp>
      <p:sp>
        <p:nvSpPr>
          <p:cNvPr id="241668" name="Text Box 5"/>
          <p:cNvSpPr txBox="1">
            <a:spLocks noChangeArrowheads="1"/>
          </p:cNvSpPr>
          <p:nvPr/>
        </p:nvSpPr>
        <p:spPr bwMode="auto">
          <a:xfrm>
            <a:off x="4356100" y="3644900"/>
            <a:ext cx="3687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is his hair?</a:t>
            </a:r>
          </a:p>
        </p:txBody>
      </p:sp>
      <p:sp>
        <p:nvSpPr>
          <p:cNvPr id="241669" name="Text Box 6"/>
          <p:cNvSpPr txBox="1">
            <a:spLocks noChangeArrowheads="1"/>
          </p:cNvSpPr>
          <p:nvPr/>
        </p:nvSpPr>
        <p:spPr bwMode="auto">
          <a:xfrm>
            <a:off x="4356100" y="5084763"/>
            <a:ext cx="4103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are his eyes?</a:t>
            </a:r>
          </a:p>
        </p:txBody>
      </p:sp>
      <p:sp>
        <p:nvSpPr>
          <p:cNvPr id="241670" name="Text Box 7"/>
          <p:cNvSpPr txBox="1">
            <a:spLocks noChangeArrowheads="1"/>
          </p:cNvSpPr>
          <p:nvPr/>
        </p:nvSpPr>
        <p:spPr bwMode="auto">
          <a:xfrm>
            <a:off x="468313" y="4365625"/>
            <a:ext cx="2055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3300"/>
                </a:solidFill>
              </a:rPr>
              <a:t>red  white </a:t>
            </a:r>
          </a:p>
        </p:txBody>
      </p:sp>
      <p:sp>
        <p:nvSpPr>
          <p:cNvPr id="241671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297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</a:rPr>
              <a:t>He is from Japan.</a:t>
            </a:r>
          </a:p>
        </p:txBody>
      </p:sp>
      <p:sp>
        <p:nvSpPr>
          <p:cNvPr id="241672" name="Text Box 9"/>
          <p:cNvSpPr txBox="1">
            <a:spLocks noChangeArrowheads="1"/>
          </p:cNvSpPr>
          <p:nvPr/>
        </p:nvSpPr>
        <p:spPr bwMode="auto">
          <a:xfrm>
            <a:off x="4356100" y="4198938"/>
            <a:ext cx="3371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</a:rPr>
              <a:t>His hair is black.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</a:rPr>
              <a:t>( He has black hair.)</a:t>
            </a:r>
          </a:p>
        </p:txBody>
      </p:sp>
      <p:sp>
        <p:nvSpPr>
          <p:cNvPr id="241673" name="Text Box 10"/>
          <p:cNvSpPr txBox="1">
            <a:spLocks noChangeArrowheads="1"/>
          </p:cNvSpPr>
          <p:nvPr/>
        </p:nvSpPr>
        <p:spPr bwMode="auto">
          <a:xfrm>
            <a:off x="4356100" y="5589588"/>
            <a:ext cx="3529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</a:rPr>
              <a:t>His eyes are black.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</a:rPr>
              <a:t>( He has black eyes.)</a:t>
            </a:r>
          </a:p>
        </p:txBody>
      </p:sp>
      <p:sp>
        <p:nvSpPr>
          <p:cNvPr id="241674" name="Rectangle 11"/>
          <p:cNvSpPr>
            <a:spLocks noChangeArrowheads="1"/>
          </p:cNvSpPr>
          <p:nvPr/>
        </p:nvSpPr>
        <p:spPr bwMode="auto">
          <a:xfrm>
            <a:off x="1258888" y="549275"/>
            <a:ext cx="6335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5" name="Line 12"/>
          <p:cNvSpPr>
            <a:spLocks noChangeShapeType="1"/>
          </p:cNvSpPr>
          <p:nvPr/>
        </p:nvSpPr>
        <p:spPr bwMode="auto">
          <a:xfrm>
            <a:off x="4427538" y="5492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1676" name="Picture 13" descr="G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557338"/>
            <a:ext cx="23050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7" name="Rectangle 14"/>
          <p:cNvSpPr>
            <a:spLocks noChangeArrowheads="1"/>
          </p:cNvSpPr>
          <p:nvPr/>
        </p:nvSpPr>
        <p:spPr bwMode="auto">
          <a:xfrm>
            <a:off x="2195513" y="908050"/>
            <a:ext cx="1300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Japan</a:t>
            </a:r>
          </a:p>
        </p:txBody>
      </p:sp>
      <p:pic>
        <p:nvPicPr>
          <p:cNvPr id="241678" name="Picture 15" descr="3-2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642938"/>
            <a:ext cx="13525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9" name="Oval 16"/>
          <p:cNvSpPr>
            <a:spLocks noChangeArrowheads="1"/>
          </p:cNvSpPr>
          <p:nvPr/>
        </p:nvSpPr>
        <p:spPr bwMode="auto">
          <a:xfrm>
            <a:off x="6732588" y="2349500"/>
            <a:ext cx="647700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1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1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1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1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69" grpId="0"/>
      <p:bldP spid="241670" grpId="0"/>
      <p:bldP spid="2416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4"/>
          <p:cNvSpPr txBox="1">
            <a:spLocks noChangeArrowheads="1"/>
          </p:cNvSpPr>
          <p:nvPr/>
        </p:nvSpPr>
        <p:spPr bwMode="auto">
          <a:xfrm>
            <a:off x="4211638" y="908050"/>
            <a:ext cx="348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the colors of the flag:</a:t>
            </a:r>
          </a:p>
        </p:txBody>
      </p:sp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4140200" y="2565400"/>
            <a:ext cx="337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 Where is she from?</a:t>
            </a:r>
          </a:p>
        </p:txBody>
      </p:sp>
      <p:sp>
        <p:nvSpPr>
          <p:cNvPr id="242692" name="Text Box 6"/>
          <p:cNvSpPr txBox="1">
            <a:spLocks noChangeArrowheads="1"/>
          </p:cNvSpPr>
          <p:nvPr/>
        </p:nvSpPr>
        <p:spPr bwMode="auto">
          <a:xfrm>
            <a:off x="4211638" y="3500438"/>
            <a:ext cx="3748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is her hair?</a:t>
            </a:r>
          </a:p>
        </p:txBody>
      </p:sp>
      <p:sp>
        <p:nvSpPr>
          <p:cNvPr id="242693" name="Text Box 7"/>
          <p:cNvSpPr txBox="1">
            <a:spLocks noChangeArrowheads="1"/>
          </p:cNvSpPr>
          <p:nvPr/>
        </p:nvSpPr>
        <p:spPr bwMode="auto">
          <a:xfrm>
            <a:off x="4211638" y="4941888"/>
            <a:ext cx="4164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are her eyes?</a:t>
            </a:r>
          </a:p>
        </p:txBody>
      </p:sp>
      <p:sp>
        <p:nvSpPr>
          <p:cNvPr id="242694" name="Text Box 8"/>
          <p:cNvSpPr txBox="1">
            <a:spLocks noChangeArrowheads="1"/>
          </p:cNvSpPr>
          <p:nvPr/>
        </p:nvSpPr>
        <p:spPr bwMode="auto">
          <a:xfrm>
            <a:off x="4284663" y="1773238"/>
            <a:ext cx="2055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red   white</a:t>
            </a:r>
          </a:p>
        </p:txBody>
      </p:sp>
      <p:sp>
        <p:nvSpPr>
          <p:cNvPr id="242695" name="Text Box 9"/>
          <p:cNvSpPr txBox="1">
            <a:spLocks noChangeArrowheads="1"/>
          </p:cNvSpPr>
          <p:nvPr/>
        </p:nvSpPr>
        <p:spPr bwMode="auto">
          <a:xfrm>
            <a:off x="4211638" y="2997200"/>
            <a:ext cx="388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She is from Canada.</a:t>
            </a:r>
          </a:p>
        </p:txBody>
      </p:sp>
      <p:sp>
        <p:nvSpPr>
          <p:cNvPr id="242696" name="Text Box 10"/>
          <p:cNvSpPr txBox="1">
            <a:spLocks noChangeArrowheads="1"/>
          </p:cNvSpPr>
          <p:nvPr/>
        </p:nvSpPr>
        <p:spPr bwMode="auto">
          <a:xfrm>
            <a:off x="4211638" y="3933825"/>
            <a:ext cx="3656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Her hair is red.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( She has red hair.)</a:t>
            </a:r>
          </a:p>
        </p:txBody>
      </p:sp>
      <p:sp>
        <p:nvSpPr>
          <p:cNvPr id="242697" name="Text Box 13"/>
          <p:cNvSpPr txBox="1">
            <a:spLocks noChangeArrowheads="1"/>
          </p:cNvSpPr>
          <p:nvPr/>
        </p:nvSpPr>
        <p:spPr bwMode="auto">
          <a:xfrm>
            <a:off x="4211638" y="5300663"/>
            <a:ext cx="4040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Her eyes are gray.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( She has gray eyes.)</a:t>
            </a:r>
          </a:p>
        </p:txBody>
      </p:sp>
      <p:sp>
        <p:nvSpPr>
          <p:cNvPr id="242698" name="Rectangle 17"/>
          <p:cNvSpPr>
            <a:spLocks noChangeArrowheads="1"/>
          </p:cNvSpPr>
          <p:nvPr/>
        </p:nvSpPr>
        <p:spPr bwMode="auto">
          <a:xfrm rot="-5400000">
            <a:off x="-548481" y="1832769"/>
            <a:ext cx="58324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9" name="Line 20"/>
          <p:cNvSpPr>
            <a:spLocks noChangeShapeType="1"/>
          </p:cNvSpPr>
          <p:nvPr/>
        </p:nvSpPr>
        <p:spPr bwMode="auto">
          <a:xfrm>
            <a:off x="971550" y="3573463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2700" name="Picture 21" descr="加拿大国旗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643063"/>
            <a:ext cx="23050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1" name="Rectangle 22"/>
          <p:cNvSpPr>
            <a:spLocks noChangeArrowheads="1"/>
          </p:cNvSpPr>
          <p:nvPr/>
        </p:nvSpPr>
        <p:spPr bwMode="auto">
          <a:xfrm>
            <a:off x="1476375" y="908050"/>
            <a:ext cx="143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Canada</a:t>
            </a:r>
          </a:p>
        </p:txBody>
      </p:sp>
      <p:pic>
        <p:nvPicPr>
          <p:cNvPr id="242702" name="Picture 23" descr="3-2-3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3716338"/>
            <a:ext cx="154146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3" name="Oval 24"/>
          <p:cNvSpPr>
            <a:spLocks noChangeArrowheads="1"/>
          </p:cNvSpPr>
          <p:nvPr/>
        </p:nvSpPr>
        <p:spPr bwMode="auto">
          <a:xfrm>
            <a:off x="2857500" y="5072063"/>
            <a:ext cx="720725" cy="7191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2" grpId="0"/>
      <p:bldP spid="242693" grpId="0"/>
      <p:bldP spid="242694" grpId="0"/>
      <p:bldP spid="242695" grpId="0"/>
      <p:bldP spid="242696" grpId="0"/>
      <p:bldP spid="2426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4"/>
          <p:cNvSpPr txBox="1">
            <a:spLocks noChangeArrowheads="1"/>
          </p:cNvSpPr>
          <p:nvPr/>
        </p:nvSpPr>
        <p:spPr bwMode="auto">
          <a:xfrm>
            <a:off x="4211638" y="908050"/>
            <a:ext cx="348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the colors of the flag:</a:t>
            </a:r>
          </a:p>
        </p:txBody>
      </p:sp>
      <p:sp>
        <p:nvSpPr>
          <p:cNvPr id="243715" name="Text Box 5"/>
          <p:cNvSpPr txBox="1">
            <a:spLocks noChangeArrowheads="1"/>
          </p:cNvSpPr>
          <p:nvPr/>
        </p:nvSpPr>
        <p:spPr bwMode="auto">
          <a:xfrm>
            <a:off x="4211638" y="2060575"/>
            <a:ext cx="3370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 Where is she from?</a:t>
            </a:r>
          </a:p>
        </p:txBody>
      </p:sp>
      <p:sp>
        <p:nvSpPr>
          <p:cNvPr id="243716" name="Text Box 6"/>
          <p:cNvSpPr txBox="1">
            <a:spLocks noChangeArrowheads="1"/>
          </p:cNvSpPr>
          <p:nvPr/>
        </p:nvSpPr>
        <p:spPr bwMode="auto">
          <a:xfrm>
            <a:off x="4284663" y="3141663"/>
            <a:ext cx="3748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is her hair?</a:t>
            </a:r>
          </a:p>
        </p:txBody>
      </p:sp>
      <p:sp>
        <p:nvSpPr>
          <p:cNvPr id="243717" name="Text Box 7"/>
          <p:cNvSpPr txBox="1">
            <a:spLocks noChangeArrowheads="1"/>
          </p:cNvSpPr>
          <p:nvPr/>
        </p:nvSpPr>
        <p:spPr bwMode="auto">
          <a:xfrm>
            <a:off x="4284663" y="4652963"/>
            <a:ext cx="4164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What color are her eyes?</a:t>
            </a:r>
          </a:p>
        </p:txBody>
      </p:sp>
      <p:sp>
        <p:nvSpPr>
          <p:cNvPr id="243718" name="Text Box 8"/>
          <p:cNvSpPr txBox="1">
            <a:spLocks noChangeArrowheads="1"/>
          </p:cNvSpPr>
          <p:nvPr/>
        </p:nvSpPr>
        <p:spPr bwMode="auto">
          <a:xfrm>
            <a:off x="4284663" y="1484313"/>
            <a:ext cx="316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blue   red   white</a:t>
            </a:r>
          </a:p>
        </p:txBody>
      </p:sp>
      <p:sp>
        <p:nvSpPr>
          <p:cNvPr id="243719" name="Text Box 10"/>
          <p:cNvSpPr txBox="1">
            <a:spLocks noChangeArrowheads="1"/>
          </p:cNvSpPr>
          <p:nvPr/>
        </p:nvSpPr>
        <p:spPr bwMode="auto">
          <a:xfrm>
            <a:off x="4284663" y="2492375"/>
            <a:ext cx="4200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She is from the U.S.A.</a:t>
            </a:r>
          </a:p>
        </p:txBody>
      </p:sp>
      <p:sp>
        <p:nvSpPr>
          <p:cNvPr id="243720" name="Text Box 12"/>
          <p:cNvSpPr txBox="1">
            <a:spLocks noChangeArrowheads="1"/>
          </p:cNvSpPr>
          <p:nvPr/>
        </p:nvSpPr>
        <p:spPr bwMode="auto">
          <a:xfrm>
            <a:off x="4284663" y="3573463"/>
            <a:ext cx="4175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Her hair is brown.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( She has brown hair.)</a:t>
            </a:r>
          </a:p>
        </p:txBody>
      </p:sp>
      <p:sp>
        <p:nvSpPr>
          <p:cNvPr id="243721" name="Text Box 13"/>
          <p:cNvSpPr txBox="1">
            <a:spLocks noChangeArrowheads="1"/>
          </p:cNvSpPr>
          <p:nvPr/>
        </p:nvSpPr>
        <p:spPr bwMode="auto">
          <a:xfrm>
            <a:off x="4284663" y="5157788"/>
            <a:ext cx="4198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Her eyes are black.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990099"/>
                </a:solidFill>
              </a:rPr>
              <a:t>( She has black eyes.)</a:t>
            </a:r>
          </a:p>
        </p:txBody>
      </p:sp>
      <p:sp>
        <p:nvSpPr>
          <p:cNvPr id="243722" name="Rectangle 14"/>
          <p:cNvSpPr>
            <a:spLocks noChangeArrowheads="1"/>
          </p:cNvSpPr>
          <p:nvPr/>
        </p:nvSpPr>
        <p:spPr bwMode="auto">
          <a:xfrm rot="5400000">
            <a:off x="-692150" y="1835150"/>
            <a:ext cx="59769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23" name="Line 16"/>
          <p:cNvSpPr>
            <a:spLocks noChangeShapeType="1"/>
          </p:cNvSpPr>
          <p:nvPr/>
        </p:nvSpPr>
        <p:spPr bwMode="auto">
          <a:xfrm>
            <a:off x="971550" y="3429000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3724" name="Picture 17" descr="G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714500"/>
            <a:ext cx="2460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5" name="Rectangle 18"/>
          <p:cNvSpPr>
            <a:spLocks noChangeArrowheads="1"/>
          </p:cNvSpPr>
          <p:nvPr/>
        </p:nvSpPr>
        <p:spPr bwMode="auto">
          <a:xfrm>
            <a:off x="1285875" y="357188"/>
            <a:ext cx="180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the U.S.A.</a:t>
            </a:r>
          </a:p>
        </p:txBody>
      </p:sp>
      <p:pic>
        <p:nvPicPr>
          <p:cNvPr id="243726" name="Picture 19" descr="3-2-3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644900"/>
            <a:ext cx="12731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7" name="Oval 20"/>
          <p:cNvSpPr>
            <a:spLocks noChangeArrowheads="1"/>
          </p:cNvSpPr>
          <p:nvPr/>
        </p:nvSpPr>
        <p:spPr bwMode="auto">
          <a:xfrm>
            <a:off x="2928938" y="5429250"/>
            <a:ext cx="649287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16" grpId="0"/>
      <p:bldP spid="243717" grpId="0"/>
      <p:bldP spid="243718" grpId="0"/>
      <p:bldP spid="243719" grpId="0"/>
      <p:bldP spid="243720" grpId="0"/>
      <p:bldP spid="243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3"/>
          <p:cNvSpPr txBox="1">
            <a:spLocks noChangeArrowheads="1"/>
          </p:cNvSpPr>
          <p:nvPr/>
        </p:nvSpPr>
        <p:spPr bwMode="auto">
          <a:xfrm>
            <a:off x="468313" y="476250"/>
            <a:ext cx="730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Look at this picture, can you describe  it? </a:t>
            </a:r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285750" y="1714500"/>
            <a:ext cx="2322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/>
              <a:t>He has…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/>
              <a:t>His …</a:t>
            </a:r>
          </a:p>
        </p:txBody>
      </p:sp>
      <p:pic>
        <p:nvPicPr>
          <p:cNvPr id="244740" name="图片 6" descr="3278312246201181811015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1143000"/>
            <a:ext cx="5138738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3"/>
          <p:cNvSpPr txBox="1">
            <a:spLocks noChangeArrowheads="1"/>
          </p:cNvSpPr>
          <p:nvPr/>
        </p:nvSpPr>
        <p:spPr bwMode="auto">
          <a:xfrm>
            <a:off x="684213" y="836613"/>
            <a:ext cx="3090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 I want to </a:t>
            </a:r>
            <a:r>
              <a:rPr lang="en-US" altLang="zh-CN" sz="3200" b="1">
                <a:solidFill>
                  <a:srgbClr val="FF3300"/>
                </a:solidFill>
              </a:rPr>
              <a:t>give</a:t>
            </a:r>
            <a:r>
              <a:rPr lang="en-US" altLang="zh-CN" sz="3200" b="1"/>
              <a:t> </a:t>
            </a:r>
          </a:p>
        </p:txBody>
      </p:sp>
      <p:sp>
        <p:nvSpPr>
          <p:cNvPr id="245763" name="Text Box 4"/>
          <p:cNvSpPr txBox="1">
            <a:spLocks noChangeArrowheads="1"/>
          </p:cNvSpPr>
          <p:nvPr/>
        </p:nvSpPr>
        <p:spPr bwMode="auto">
          <a:xfrm>
            <a:off x="5508625" y="836613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00"/>
                </a:solidFill>
              </a:rPr>
              <a:t>to </a:t>
            </a:r>
          </a:p>
        </p:txBody>
      </p:sp>
      <p:sp>
        <p:nvSpPr>
          <p:cNvPr id="245764" name="Text Box 6"/>
          <p:cNvSpPr txBox="1">
            <a:spLocks noChangeArrowheads="1"/>
          </p:cNvSpPr>
          <p:nvPr/>
        </p:nvSpPr>
        <p:spPr bwMode="auto">
          <a:xfrm>
            <a:off x="827088" y="2349500"/>
            <a:ext cx="286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I want to </a:t>
            </a:r>
            <a:r>
              <a:rPr lang="en-US" altLang="zh-CN" sz="3200" b="1">
                <a:solidFill>
                  <a:srgbClr val="FF3300"/>
                </a:solidFill>
              </a:rPr>
              <a:t>give</a:t>
            </a:r>
            <a:r>
              <a:rPr lang="en-US" altLang="zh-CN" sz="3200" b="1"/>
              <a:t> </a:t>
            </a:r>
          </a:p>
        </p:txBody>
      </p:sp>
      <p:sp>
        <p:nvSpPr>
          <p:cNvPr id="245765" name="Text Box 9"/>
          <p:cNvSpPr txBox="1">
            <a:spLocks noChangeArrowheads="1"/>
          </p:cNvSpPr>
          <p:nvPr/>
        </p:nvSpPr>
        <p:spPr bwMode="auto">
          <a:xfrm>
            <a:off x="827088" y="3933825"/>
            <a:ext cx="62499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But I’m </a:t>
            </a:r>
            <a:r>
              <a:rPr lang="en-US" altLang="zh-CN" sz="3200" b="1">
                <a:solidFill>
                  <a:srgbClr val="FF3300"/>
                </a:solidFill>
              </a:rPr>
              <a:t>sorry</a:t>
            </a:r>
            <a:r>
              <a:rPr lang="en-US" altLang="zh-CN" sz="3200" b="1"/>
              <a:t>, I don’t know her.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What does she </a:t>
            </a:r>
            <a:r>
              <a:rPr lang="en-US" altLang="zh-CN" sz="3200" b="1">
                <a:solidFill>
                  <a:srgbClr val="0000FF"/>
                </a:solidFill>
              </a:rPr>
              <a:t>look like</a:t>
            </a:r>
            <a:r>
              <a:rPr lang="en-US" altLang="zh-CN" sz="3200" b="1"/>
              <a:t> ?</a:t>
            </a:r>
          </a:p>
        </p:txBody>
      </p:sp>
      <p:sp>
        <p:nvSpPr>
          <p:cNvPr id="245766" name="AutoShape 11"/>
          <p:cNvSpPr>
            <a:spLocks noChangeArrowheads="1"/>
          </p:cNvSpPr>
          <p:nvPr/>
        </p:nvSpPr>
        <p:spPr bwMode="auto">
          <a:xfrm>
            <a:off x="4932363" y="5734050"/>
            <a:ext cx="3168650" cy="792163"/>
          </a:xfrm>
          <a:prstGeom prst="cloudCallout">
            <a:avLst>
              <a:gd name="adj1" fmla="val -57417"/>
              <a:gd name="adj2" fmla="val -87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5C9B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看起来像</a:t>
            </a: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620713"/>
            <a:ext cx="18907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05038"/>
            <a:ext cx="16557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9" name="Text Box 16"/>
          <p:cNvSpPr txBox="1">
            <a:spLocks noChangeArrowheads="1"/>
          </p:cNvSpPr>
          <p:nvPr/>
        </p:nvSpPr>
        <p:spPr bwMode="auto">
          <a:xfrm>
            <a:off x="3708400" y="908050"/>
            <a:ext cx="1689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the letter</a:t>
            </a:r>
          </a:p>
        </p:txBody>
      </p:sp>
      <p:sp>
        <p:nvSpPr>
          <p:cNvPr id="245770" name="Text Box 17"/>
          <p:cNvSpPr txBox="1">
            <a:spLocks noChangeArrowheads="1"/>
          </p:cNvSpPr>
          <p:nvPr/>
        </p:nvSpPr>
        <p:spPr bwMode="auto">
          <a:xfrm>
            <a:off x="5076825" y="2420938"/>
            <a:ext cx="1885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the letter .</a:t>
            </a:r>
          </a:p>
        </p:txBody>
      </p:sp>
      <p:sp>
        <p:nvSpPr>
          <p:cNvPr id="245771" name="Text Box 18"/>
          <p:cNvSpPr txBox="1">
            <a:spLocks noChangeArrowheads="1"/>
          </p:cNvSpPr>
          <p:nvPr/>
        </p:nvSpPr>
        <p:spPr bwMode="auto">
          <a:xfrm>
            <a:off x="6084888" y="908050"/>
            <a:ext cx="1220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Jane.</a:t>
            </a:r>
          </a:p>
        </p:txBody>
      </p:sp>
      <p:sp>
        <p:nvSpPr>
          <p:cNvPr id="245772" name="Text Box 19"/>
          <p:cNvSpPr txBox="1">
            <a:spLocks noChangeArrowheads="1"/>
          </p:cNvSpPr>
          <p:nvPr/>
        </p:nvSpPr>
        <p:spPr bwMode="auto">
          <a:xfrm>
            <a:off x="3708400" y="2349500"/>
            <a:ext cx="110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Jane</a:t>
            </a:r>
          </a:p>
        </p:txBody>
      </p:sp>
      <p:sp>
        <p:nvSpPr>
          <p:cNvPr id="245773" name="AutoShape 20"/>
          <p:cNvSpPr/>
          <p:nvPr/>
        </p:nvSpPr>
        <p:spPr bwMode="auto">
          <a:xfrm>
            <a:off x="395288" y="1052513"/>
            <a:ext cx="288925" cy="1655762"/>
          </a:xfrm>
          <a:prstGeom prst="leftBrace">
            <a:avLst>
              <a:gd name="adj1" fmla="val 4773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4" grpId="0"/>
      <p:bldP spid="245765" grpId="0"/>
      <p:bldP spid="245766" grpId="0"/>
      <p:bldP spid="245769" grpId="0"/>
      <p:bldP spid="245770" grpId="0"/>
      <p:bldP spid="245771" grpId="0"/>
      <p:bldP spid="245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3"/>
          <p:cNvSpPr txBox="1">
            <a:spLocks noChangeArrowheads="1"/>
          </p:cNvSpPr>
          <p:nvPr/>
        </p:nvSpPr>
        <p:spPr bwMode="auto">
          <a:xfrm>
            <a:off x="1428750" y="500063"/>
            <a:ext cx="564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What does she look like?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5786438" y="1857375"/>
            <a:ext cx="9144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+mj-lt"/>
                <a:cs typeface="+mj-lt"/>
              </a:rPr>
              <a:t>tall</a:t>
            </a:r>
            <a:endParaRPr lang="zh-CN" altLang="en-US" sz="3600" kern="10">
              <a:ln w="19050">
                <a:solidFill>
                  <a:srgbClr val="FF6600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5929313" y="4214813"/>
            <a:ext cx="17240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young</a:t>
            </a:r>
            <a:endParaRPr lang="zh-CN" altLang="en-US" sz="3600" kern="1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246789" name="Text Box 6"/>
          <p:cNvSpPr txBox="1">
            <a:spLocks noChangeArrowheads="1"/>
          </p:cNvSpPr>
          <p:nvPr/>
        </p:nvSpPr>
        <p:spPr bwMode="auto">
          <a:xfrm>
            <a:off x="1500188" y="5214938"/>
            <a:ext cx="705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/>
              <a:t>She is a young girl. She is tall.</a:t>
            </a:r>
          </a:p>
        </p:txBody>
      </p:sp>
      <p:pic>
        <p:nvPicPr>
          <p:cNvPr id="246790" name="图片 9" descr="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10243" grpId="0" animBg="1"/>
      <p:bldP spid="10244" grpId="0" animBg="1"/>
      <p:bldP spid="246789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650</Words>
  <Application>Microsoft Office PowerPoint</Application>
  <PresentationFormat>全屏显示(4:3)</PresentationFormat>
  <Paragraphs>135</Paragraphs>
  <Slides>22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Adobe Garamond Pro Bold</vt:lpstr>
      <vt:lpstr>华文隶书</vt:lpstr>
      <vt:lpstr>华文中宋</vt:lpstr>
      <vt:lpstr>宋体</vt:lpstr>
      <vt:lpstr>微软雅黑</vt:lpstr>
      <vt:lpstr>Arial</vt:lpstr>
      <vt:lpstr>Calibri</vt:lpstr>
      <vt:lpstr>Times New Roman</vt:lpstr>
      <vt:lpstr>WWW.2PPT.COM
</vt:lpstr>
      <vt:lpstr>Unit 2 Topic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2022-02-08T05:30:55Z</dcterms:created>
  <dcterms:modified xsi:type="dcterms:W3CDTF">2023-01-16T23:34:30Z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8B83027F8E324ADD85D4491179F72878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