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8" r:id="rId2"/>
    <p:sldId id="289" r:id="rId3"/>
    <p:sldId id="291" r:id="rId4"/>
    <p:sldId id="306" r:id="rId5"/>
    <p:sldId id="307" r:id="rId6"/>
    <p:sldId id="298" r:id="rId7"/>
    <p:sldId id="304" r:id="rId8"/>
    <p:sldId id="299" r:id="rId9"/>
    <p:sldId id="302" r:id="rId10"/>
    <p:sldId id="301" r:id="rId11"/>
    <p:sldId id="303" r:id="rId12"/>
    <p:sldId id="308" r:id="rId13"/>
    <p:sldId id="309" r:id="rId14"/>
    <p:sldId id="310" r:id="rId15"/>
    <p:sldId id="311" r:id="rId16"/>
    <p:sldId id="256" r:id="rId17"/>
    <p:sldId id="282" r:id="rId18"/>
    <p:sldId id="285" r:id="rId19"/>
    <p:sldId id="286" r:id="rId20"/>
    <p:sldId id="281" r:id="rId21"/>
    <p:sldId id="287" r:id="rId22"/>
    <p:sldId id="295" r:id="rId23"/>
    <p:sldId id="296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Edwardian Script ITC" panose="030303020407070D08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Edwardian Script ITC" panose="030303020407070D08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Edwardian Script ITC" panose="030303020407070D08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Edwardian Script ITC" panose="030303020407070D08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Edwardian Script ITC" panose="030303020407070D08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Edwardian Script ITC" panose="030303020407070D08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Edwardian Script ITC" panose="030303020407070D08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Edwardian Script ITC" panose="030303020407070D08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Edwardian Script ITC" panose="030303020407070D08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66FF"/>
    <a:srgbClr val="FFCCFF"/>
    <a:srgbClr val="66FF33"/>
    <a:srgbClr val="6600FF"/>
    <a:srgbClr val="FF0000"/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94667" autoAdjust="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1970F-97D2-4A61-AE31-4C42C4EBFA8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AC06F-7540-4E52-AC5C-2B202598F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AC06F-7540-4E52-AC5C-2B202598F57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573463"/>
            <a:ext cx="7088187" cy="6953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227138"/>
          </a:xfrm>
        </p:spPr>
        <p:txBody>
          <a:bodyPr/>
          <a:lstStyle>
            <a:lvl1pPr>
              <a:defRPr sz="28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400" b="0" smtClean="0"/>
            </a:lvl1pPr>
          </a:lstStyle>
          <a:p>
            <a:fld id="{F5DF280E-4398-44A4-8F76-21798348563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182F2-75D2-4FF5-AA4B-06536773318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2C8FC-64ED-469E-A96E-7E9CC3AC82F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6225" y="315913"/>
            <a:ext cx="2051050" cy="5810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315913"/>
            <a:ext cx="6005512" cy="5810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1ABE55-2BEE-48AD-9F34-5D8AF836276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68313" y="315913"/>
            <a:ext cx="8208962" cy="58102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F8988F-D33B-40B5-A3BD-3EE3E3A2FDD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6DE0FD-4385-45E3-9593-FDF653A90B1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6DE0FD-4385-45E3-9593-FDF653A90B1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01B127-EC52-4223-96FF-3D111B62117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C20044-903E-4D96-97E8-7DF2D495CA5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8D79E6-82EC-441D-801D-ABD2A4559F4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2FC690-829B-4B1E-93D7-1AF09AC6AF6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3C4486-1EFB-4F27-B058-1B9B7707019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4ED66C-9A49-42F9-87C1-390E2B06751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524625"/>
            <a:ext cx="1439862" cy="196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 b="1" smtClean="0"/>
            </a:lvl1pPr>
          </a:lstStyle>
          <a:p>
            <a:fld id="{A4F8988F-D33B-40B5-A3BD-3EE3E3A2FDDB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076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315913"/>
            <a:ext cx="79200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11560" y="2636912"/>
            <a:ext cx="806489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6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6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3  Language in use  </a:t>
            </a:r>
            <a:endParaRPr lang="en-US" altLang="zh-CN" sz="6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967340" y="1092695"/>
            <a:ext cx="712879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400" dirty="0">
                <a:solidFill>
                  <a:schemeClr val="accent6">
                    <a:lumMod val="50000"/>
                  </a:schemeClr>
                </a:solidFill>
              </a:rPr>
              <a:t>Module </a:t>
            </a:r>
            <a:r>
              <a:rPr lang="en-US" altLang="zh-CN" sz="4400" dirty="0" smtClean="0">
                <a:solidFill>
                  <a:schemeClr val="accent6">
                    <a:lumMod val="50000"/>
                  </a:schemeClr>
                </a:solidFill>
              </a:rPr>
              <a:t>2  My family</a:t>
            </a:r>
          </a:p>
        </p:txBody>
      </p:sp>
      <p:sp>
        <p:nvSpPr>
          <p:cNvPr id="9" name="矩形 8"/>
          <p:cNvSpPr/>
          <p:nvPr/>
        </p:nvSpPr>
        <p:spPr>
          <a:xfrm>
            <a:off x="2747613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84213" y="766763"/>
            <a:ext cx="770572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在英语中，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3200" dirty="0">
                <a:latin typeface="Times New Roman" panose="02020603050405020304" pitchFamily="18" charset="0"/>
              </a:rPr>
              <a:t>,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  <a:r>
              <a:rPr lang="en-US" altLang="zh-CN" sz="3200" dirty="0">
                <a:latin typeface="Times New Roman" panose="02020603050405020304" pitchFamily="18" charset="0"/>
              </a:rPr>
              <a:t>,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that</a:t>
            </a:r>
            <a:r>
              <a:rPr lang="en-US" altLang="zh-CN" sz="3200" dirty="0">
                <a:latin typeface="Times New Roman" panose="02020603050405020304" pitchFamily="18" charset="0"/>
              </a:rPr>
              <a:t>,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those</a:t>
            </a:r>
            <a:r>
              <a:rPr lang="zh-CN" altLang="en-US" sz="3200" dirty="0">
                <a:latin typeface="Times New Roman" panose="02020603050405020304" pitchFamily="18" charset="0"/>
              </a:rPr>
              <a:t>这四个词称为“</a:t>
            </a:r>
            <a:r>
              <a:rPr lang="zh-CN" altLang="en-US" sz="3200" dirty="0">
                <a:solidFill>
                  <a:srgbClr val="3333FF"/>
                </a:solidFill>
                <a:latin typeface="Times New Roman" panose="02020603050405020304" pitchFamily="18" charset="0"/>
              </a:rPr>
              <a:t>指示代词</a:t>
            </a:r>
            <a:r>
              <a:rPr lang="zh-CN" altLang="en-US" sz="3200" dirty="0">
                <a:latin typeface="Times New Roman" panose="02020603050405020304" pitchFamily="18" charset="0"/>
              </a:rPr>
              <a:t>”，用来指示或标识人或事物。其中，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和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为单数指示代词，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these </a:t>
            </a:r>
            <a:r>
              <a:rPr lang="zh-CN" altLang="en-US" sz="3200" dirty="0">
                <a:latin typeface="Times New Roman" panose="02020603050405020304" pitchFamily="18" charset="0"/>
              </a:rPr>
              <a:t>和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those </a:t>
            </a:r>
            <a:r>
              <a:rPr lang="zh-CN" altLang="en-US" sz="3200" dirty="0">
                <a:latin typeface="Times New Roman" panose="02020603050405020304" pitchFamily="18" charset="0"/>
              </a:rPr>
              <a:t>为复数指示代词。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684213" y="2924175"/>
            <a:ext cx="72009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3200" dirty="0">
                <a:latin typeface="Times New Roman" panose="02020603050405020304" pitchFamily="18" charset="0"/>
              </a:rPr>
              <a:t> is my mother.</a:t>
            </a:r>
          </a:p>
          <a:p>
            <a:pPr>
              <a:spcBef>
                <a:spcPct val="25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 dirty="0">
                <a:latin typeface="Times New Roman" panose="02020603050405020304" pitchFamily="18" charset="0"/>
              </a:rPr>
              <a:t>’s my dad.</a:t>
            </a:r>
          </a:p>
          <a:p>
            <a:pPr>
              <a:spcBef>
                <a:spcPct val="25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These </a:t>
            </a:r>
            <a:r>
              <a:rPr lang="en-US" altLang="zh-CN" sz="3200" dirty="0">
                <a:latin typeface="Times New Roman" panose="02020603050405020304" pitchFamily="18" charset="0"/>
              </a:rPr>
              <a:t>are my parents.</a:t>
            </a:r>
          </a:p>
          <a:p>
            <a:pPr>
              <a:spcBef>
                <a:spcPct val="25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Those</a:t>
            </a:r>
            <a:r>
              <a:rPr lang="en-US" altLang="zh-CN" sz="3200" dirty="0">
                <a:latin typeface="Times New Roman" panose="02020603050405020304" pitchFamily="18" charset="0"/>
              </a:rPr>
              <a:t> are Paul’s son and daughter.</a:t>
            </a:r>
          </a:p>
          <a:p>
            <a:pPr>
              <a:spcBef>
                <a:spcPct val="25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They are my brother and sister, too.</a:t>
            </a:r>
          </a:p>
        </p:txBody>
      </p:sp>
      <p:pic>
        <p:nvPicPr>
          <p:cNvPr id="61453" name="Picture 13" descr="u=2967592456,3278267453&amp;fm=52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708275"/>
            <a:ext cx="3671887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748712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</a:rPr>
              <a:t>这些指示代词作主语构成一般疑问句时，答句所使用的主语变化，请观察以下句子</a:t>
            </a:r>
            <a:r>
              <a:rPr lang="en-US" altLang="zh-CN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7777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Is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3200" dirty="0">
                <a:latin typeface="Times New Roman" panose="02020603050405020304" pitchFamily="18" charset="0"/>
              </a:rPr>
              <a:t> your bike?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Are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these </a:t>
            </a:r>
            <a:r>
              <a:rPr lang="en-US" altLang="zh-CN" sz="3200" dirty="0">
                <a:latin typeface="Times New Roman" panose="02020603050405020304" pitchFamily="18" charset="0"/>
              </a:rPr>
              <a:t>your grandparents?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68313" y="3068638"/>
            <a:ext cx="77755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</a:rPr>
              <a:t>由此可以看出，当指示代词所指的事物已确定时，后面的指示代词指人时用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3200">
                <a:latin typeface="Times New Roman" panose="02020603050405020304" pitchFamily="18" charset="0"/>
              </a:rPr>
              <a:t>,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3200">
                <a:latin typeface="Times New Roman" panose="02020603050405020304" pitchFamily="18" charset="0"/>
              </a:rPr>
              <a:t>和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zh-CN" altLang="en-US" sz="3200">
                <a:latin typeface="Times New Roman" panose="02020603050405020304" pitchFamily="18" charset="0"/>
              </a:rPr>
              <a:t>来代替，指物时用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  <a:r>
              <a:rPr lang="zh-CN" altLang="en-US" sz="3200">
                <a:latin typeface="Times New Roman" panose="02020603050405020304" pitchFamily="18" charset="0"/>
              </a:rPr>
              <a:t>和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zh-CN" altLang="en-US" sz="3200">
                <a:latin typeface="Times New Roman" panose="02020603050405020304" pitchFamily="18" charset="0"/>
              </a:rPr>
              <a:t>来代替。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39750" y="4724400"/>
            <a:ext cx="83169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—Is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>
                <a:latin typeface="Times New Roman" panose="02020603050405020304" pitchFamily="18" charset="0"/>
              </a:rPr>
              <a:t> a bird or a plane? —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3200">
                <a:latin typeface="Times New Roman" panose="02020603050405020304" pitchFamily="18" charset="0"/>
              </a:rPr>
              <a:t>’s a plane.</a:t>
            </a:r>
          </a:p>
          <a:p>
            <a:r>
              <a:rPr lang="en-US" altLang="zh-CN" sz="3200">
                <a:latin typeface="Times New Roman" panose="02020603050405020304" pitchFamily="18" charset="0"/>
              </a:rPr>
              <a:t>—Is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3200">
                <a:latin typeface="Times New Roman" panose="02020603050405020304" pitchFamily="18" charset="0"/>
              </a:rPr>
              <a:t> your friend Tony? —Yes,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3200">
                <a:latin typeface="Times New Roman" panose="02020603050405020304" pitchFamily="18" charset="0"/>
              </a:rPr>
              <a:t> is.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  <p:bldP spid="63494" grpId="0"/>
      <p:bldP spid="634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altLang="zh-CN" sz="4000" b="1" dirty="0">
                <a:solidFill>
                  <a:srgbClr val="FF0066"/>
                </a:solidFill>
              </a:rPr>
              <a:t>2</a:t>
            </a:r>
            <a:r>
              <a:rPr lang="en-US" altLang="zh-CN" sz="4000" b="1" dirty="0"/>
              <a:t>. </a:t>
            </a:r>
            <a:r>
              <a:rPr lang="en-US" altLang="zh-CN" sz="3200" b="1" dirty="0"/>
              <a:t>Look at the picture and complete the sentences with this, </a:t>
            </a:r>
            <a:r>
              <a:rPr lang="en-US" altLang="zh-CN" sz="3200" b="1" dirty="0" err="1"/>
              <a:t>that,these</a:t>
            </a:r>
            <a:r>
              <a:rPr lang="en-US" altLang="zh-CN" sz="3200" b="1" dirty="0"/>
              <a:t> or those.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dirty="0"/>
              <a:t>_______ are my </a:t>
            </a:r>
            <a:r>
              <a:rPr lang="en-US" altLang="zh-CN" dirty="0" err="1"/>
              <a:t>sons,Tom</a:t>
            </a:r>
            <a:r>
              <a:rPr lang="en-US" altLang="zh-CN" dirty="0"/>
              <a:t> and Alex.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dirty="0"/>
              <a:t>     _______ is our dog.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altLang="zh-CN" dirty="0"/>
              <a:t>_______ is my uncle.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dirty="0"/>
              <a:t>    He’s a bus driver.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dirty="0"/>
              <a:t>3.--Is ____ man a doctor?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dirty="0"/>
              <a:t>   -- Yes, he is.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dirty="0"/>
              <a:t>4.-- Are _____girls students?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dirty="0"/>
              <a:t>   -- Yes, they are.</a:t>
            </a:r>
          </a:p>
        </p:txBody>
      </p:sp>
      <p:pic>
        <p:nvPicPr>
          <p:cNvPr id="68613" name="Picture 5" descr="DSC_00001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05038"/>
            <a:ext cx="2808288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166813" y="1427163"/>
            <a:ext cx="132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</a:rPr>
              <a:t>These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258888" y="1989138"/>
            <a:ext cx="104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</a:rPr>
              <a:t>This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258888" y="2636838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  <a:latin typeface="Times New Roman" panose="02020603050405020304" pitchFamily="18" charset="0"/>
              </a:rPr>
              <a:t>That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600200" y="3660775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  <a:latin typeface="Times New Roman" panose="02020603050405020304" pitchFamily="18" charset="0"/>
              </a:rPr>
              <a:t>that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032000" y="4668838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  <a:latin typeface="Times New Roman" panose="02020603050405020304" pitchFamily="18" charset="0"/>
              </a:rPr>
              <a:t>those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  <p:bldP spid="68614" grpId="0"/>
      <p:bldP spid="68615" grpId="0"/>
      <p:bldP spid="68616" grpId="0"/>
      <p:bldP spid="68617" grpId="0"/>
      <p:bldP spid="686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4259262" cy="1143000"/>
          </a:xfrm>
        </p:spPr>
        <p:txBody>
          <a:bodyPr/>
          <a:lstStyle/>
          <a:p>
            <a:r>
              <a:rPr lang="en-US" altLang="zh-CN" sz="3600" b="1" dirty="0">
                <a:solidFill>
                  <a:srgbClr val="FF0066"/>
                </a:solidFill>
              </a:rPr>
              <a:t>3</a:t>
            </a:r>
            <a:r>
              <a:rPr lang="en-US" altLang="zh-CN" sz="3600" b="1" dirty="0"/>
              <a:t>. Write sentences</a:t>
            </a:r>
            <a:r>
              <a:rPr lang="en-US" altLang="zh-CN" sz="3600" dirty="0"/>
              <a:t>.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3575" y="903288"/>
            <a:ext cx="65833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His</a:t>
            </a:r>
            <a:r>
              <a:rPr lang="en-US" altLang="zh-CN" sz="3200" dirty="0">
                <a:latin typeface="Times New Roman" panose="02020603050405020304" pitchFamily="18" charset="0"/>
              </a:rPr>
              <a:t> father is a hotel manager. (</a:t>
            </a: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Tony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Tony’s</a:t>
            </a:r>
            <a:r>
              <a:rPr lang="en-US" altLang="zh-CN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 father is a hotel manager.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47675" y="1911350"/>
            <a:ext cx="82359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Her parents are teachers. (Sarah)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</a:t>
            </a:r>
            <a:r>
              <a:rPr lang="en-US" altLang="zh-CN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Sarah’s parents are teachers.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2. His parents are shop workers. (Wang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Hui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zh-CN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Wang </a:t>
            </a:r>
            <a:r>
              <a:rPr lang="en-US" altLang="zh-CN" sz="32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Hui’s</a:t>
            </a:r>
            <a:r>
              <a:rPr lang="en-US" altLang="zh-CN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 parents are shop workers.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3.His mother is a nurse. (</a:t>
            </a:r>
            <a:r>
              <a:rPr lang="en-US" altLang="zh-CN" sz="3200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</a:t>
            </a:r>
            <a:r>
              <a:rPr lang="en-US" altLang="zh-CN" sz="32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Daming’s</a:t>
            </a:r>
            <a:r>
              <a:rPr lang="en-US" altLang="zh-CN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 mother is a nurse.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4. Her father is a bus driver. (</a:t>
            </a:r>
            <a:r>
              <a:rPr lang="en-US" altLang="zh-CN" sz="3200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</a:t>
            </a:r>
            <a:r>
              <a:rPr lang="en-US" altLang="zh-CN" sz="32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Lingling’s</a:t>
            </a:r>
            <a:r>
              <a:rPr lang="en-US" altLang="zh-CN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 father is a bus driver.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9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96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138988" cy="1143000"/>
          </a:xfrm>
        </p:spPr>
        <p:txBody>
          <a:bodyPr/>
          <a:lstStyle/>
          <a:p>
            <a:r>
              <a:rPr lang="en-US" altLang="zh-CN" sz="4000" b="1">
                <a:solidFill>
                  <a:srgbClr val="FF0066"/>
                </a:solidFill>
              </a:rPr>
              <a:t>4</a:t>
            </a:r>
            <a:r>
              <a:rPr lang="en-US" altLang="zh-CN" sz="4000" b="1"/>
              <a:t>.</a:t>
            </a:r>
            <a:r>
              <a:rPr lang="en-US" altLang="zh-CN" sz="3200" b="1"/>
              <a:t> </a:t>
            </a:r>
            <a:r>
              <a:rPr lang="en-US" altLang="zh-CN" sz="3600" b="1"/>
              <a:t>Match the words in Box A       with the words in Box B.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0" y="4292600"/>
            <a:ext cx="9361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  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B.  her   his   its    my    your   their   our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2565400"/>
            <a:ext cx="860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  A.   he    I       it       she     they    we      you</a:t>
            </a:r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1331913" y="3213100"/>
            <a:ext cx="7921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2051050" y="3141663"/>
            <a:ext cx="2016125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3059113" y="3284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>
            <a:off x="1258888" y="3141663"/>
            <a:ext cx="288131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5435600" y="3141663"/>
            <a:ext cx="10810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6877050" y="3068638"/>
            <a:ext cx="1008063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H="1">
            <a:off x="5292725" y="3141663"/>
            <a:ext cx="2879725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663575" y="1884363"/>
            <a:ext cx="3448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66"/>
                </a:solidFill>
                <a:latin typeface="Times New Roman" panose="02020603050405020304" pitchFamily="18" charset="0"/>
              </a:rPr>
              <a:t>人称代词（主格）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950913" y="5051425"/>
            <a:ext cx="3448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66"/>
                </a:solidFill>
                <a:latin typeface="Times New Roman" panose="02020603050405020304" pitchFamily="18" charset="0"/>
              </a:rPr>
              <a:t>形容词性物主代词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61" grpId="0"/>
      <p:bldP spid="70663" grpId="0"/>
      <p:bldP spid="70664" grpId="0" animBg="1"/>
      <p:bldP spid="70665" grpId="0" animBg="1"/>
      <p:bldP spid="70666" grpId="0" animBg="1"/>
      <p:bldP spid="70667" grpId="0" animBg="1"/>
      <p:bldP spid="70668" grpId="0" animBg="1"/>
      <p:bldP spid="70669" grpId="0" animBg="1"/>
      <p:bldP spid="70670" grpId="0" animBg="1"/>
      <p:bldP spid="70671" grpId="0"/>
      <p:bldP spid="706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971550" y="1412875"/>
            <a:ext cx="72009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>
                <a:solidFill>
                  <a:srgbClr val="FF0066"/>
                </a:solidFill>
              </a:rPr>
              <a:t>5</a:t>
            </a:r>
            <a:r>
              <a:rPr lang="en-US" altLang="zh-CN" sz="3200">
                <a:solidFill>
                  <a:srgbClr val="FF0066"/>
                </a:solidFill>
              </a:rPr>
              <a:t>.</a:t>
            </a:r>
            <a:r>
              <a:rPr lang="en-US" altLang="zh-CN" sz="3200"/>
              <a:t> </a:t>
            </a:r>
            <a:r>
              <a:rPr lang="en-US" altLang="zh-CN" sz="3200" b="1"/>
              <a:t>Complete the passage with the correct form of the words from the box.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60575"/>
            <a:ext cx="8748712" cy="4525963"/>
          </a:xfrm>
        </p:spPr>
        <p:txBody>
          <a:bodyPr/>
          <a:lstStyle/>
          <a:p>
            <a:r>
              <a:rPr lang="en-US" altLang="zh-CN"/>
              <a:t>Hello! My name is Amy. These are _____</a:t>
            </a:r>
          </a:p>
          <a:p>
            <a:pPr>
              <a:buFontTx/>
              <a:buNone/>
            </a:pPr>
            <a:r>
              <a:rPr lang="en-US" altLang="zh-CN"/>
              <a:t>friends. _____names are Jack, Lily and Mike.</a:t>
            </a:r>
          </a:p>
          <a:p>
            <a:pPr>
              <a:buFontTx/>
              <a:buNone/>
            </a:pPr>
            <a:r>
              <a:rPr lang="en-US" altLang="zh-CN"/>
              <a:t>Jack is American. ____father is a doctor. He is</a:t>
            </a:r>
          </a:p>
          <a:p>
            <a:pPr>
              <a:buFontTx/>
              <a:buNone/>
            </a:pPr>
            <a:r>
              <a:rPr lang="en-US" altLang="zh-CN"/>
              <a:t>____family doctor. Lily isn’t American. _____</a:t>
            </a:r>
          </a:p>
          <a:p>
            <a:pPr>
              <a:buFontTx/>
              <a:buNone/>
            </a:pPr>
            <a:r>
              <a:rPr lang="en-US" altLang="zh-CN"/>
              <a:t>family is Chinese. Mike isn’t Chinese. _____</a:t>
            </a:r>
          </a:p>
          <a:p>
            <a:pPr>
              <a:buFontTx/>
              <a:buNone/>
            </a:pPr>
            <a:r>
              <a:rPr lang="en-US" altLang="zh-CN"/>
              <a:t>is English. Mike’s mother is a teacher. _____</a:t>
            </a:r>
          </a:p>
          <a:p>
            <a:pPr>
              <a:buFontTx/>
              <a:buNone/>
            </a:pPr>
            <a:r>
              <a:rPr lang="en-US" altLang="zh-CN"/>
              <a:t>is our English teacher. ____are her students.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042988" y="1412875"/>
            <a:ext cx="741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he  her  his  my  we  our  she  their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7288213" y="2003425"/>
            <a:ext cx="79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my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908175" y="2492375"/>
            <a:ext cx="127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Their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832225" y="3227388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611188" y="3716338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our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7524750" y="3716338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Her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7504113" y="4308475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7575550" y="4956175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She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4624388" y="5461000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We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  <p:bldP spid="71684" grpId="0"/>
      <p:bldP spid="71686" grpId="0"/>
      <p:bldP spid="71687" grpId="0"/>
      <p:bldP spid="71688" grpId="0"/>
      <p:bldP spid="71690" grpId="0"/>
      <p:bldP spid="71691" grpId="0"/>
      <p:bldP spid="71692" grpId="0"/>
      <p:bldP spid="71693" grpId="0"/>
      <p:bldP spid="716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DSC_00001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410368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250825" y="260350"/>
            <a:ext cx="43910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latin typeface="Times New Roman" panose="02020603050405020304" pitchFamily="18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39750" y="333375"/>
            <a:ext cx="368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  <a:latin typeface="Times New Roman" panose="02020603050405020304" pitchFamily="18" charset="0"/>
              </a:rPr>
              <a:t>Around the world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3644900"/>
            <a:ext cx="1101725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   Families</a:t>
            </a:r>
          </a:p>
          <a:p>
            <a:r>
              <a:rPr lang="en-US" altLang="zh-CN" sz="3200">
                <a:latin typeface="Times New Roman" panose="02020603050405020304" pitchFamily="18" charset="0"/>
              </a:rPr>
              <a:t>    In America, many people have grandparents </a:t>
            </a:r>
          </a:p>
          <a:p>
            <a:r>
              <a:rPr lang="en-US" altLang="zh-CN" sz="3200">
                <a:latin typeface="Times New Roman" panose="02020603050405020304" pitchFamily="18" charset="0"/>
              </a:rPr>
              <a:t>    from different countries. For example,  their</a:t>
            </a:r>
          </a:p>
          <a:p>
            <a:r>
              <a:rPr lang="en-US" altLang="zh-CN" sz="3200">
                <a:latin typeface="Times New Roman" panose="02020603050405020304" pitchFamily="18" charset="0"/>
              </a:rPr>
              <a:t>    parents are American and they are American,</a:t>
            </a:r>
          </a:p>
          <a:p>
            <a:r>
              <a:rPr lang="en-US" altLang="zh-CN" sz="3200">
                <a:latin typeface="Times New Roman" panose="02020603050405020304" pitchFamily="18" charset="0"/>
              </a:rPr>
              <a:t>    but their grandparents are from </a:t>
            </a:r>
            <a:r>
              <a:rPr lang="en-US" altLang="zh-CN" sz="3200" u="sng">
                <a:latin typeface="Times New Roman" panose="02020603050405020304" pitchFamily="18" charset="0"/>
              </a:rPr>
              <a:t>Asia, Europe</a:t>
            </a:r>
            <a:r>
              <a:rPr lang="en-US" altLang="zh-CN" sz="3200">
                <a:latin typeface="Times New Roman" panose="02020603050405020304" pitchFamily="18" charset="0"/>
              </a:rPr>
              <a:t>,</a:t>
            </a:r>
          </a:p>
          <a:p>
            <a:r>
              <a:rPr lang="en-US" altLang="zh-CN" sz="3200">
                <a:latin typeface="Times New Roman" panose="02020603050405020304" pitchFamily="18" charset="0"/>
              </a:rPr>
              <a:t>    or </a:t>
            </a:r>
            <a:r>
              <a:rPr lang="en-US" altLang="zh-CN" sz="3200" u="sng">
                <a:latin typeface="Times New Roman" panose="02020603050405020304" pitchFamily="18" charset="0"/>
              </a:rPr>
              <a:t>Africa.</a:t>
            </a:r>
          </a:p>
        </p:txBody>
      </p:sp>
      <p:pic>
        <p:nvPicPr>
          <p:cNvPr id="2068" name="Picture 20" descr="u=1672682830,3350621111&amp;fm=15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49275"/>
            <a:ext cx="4103688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208713" y="6021388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u="sng">
                <a:solidFill>
                  <a:srgbClr val="FF0000"/>
                </a:solidFill>
                <a:latin typeface="Times New Roman" panose="02020603050405020304" pitchFamily="18" charset="0"/>
              </a:rPr>
              <a:t>亚洲，欧洲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124075" y="6165850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u="sng">
                <a:solidFill>
                  <a:srgbClr val="FF0000"/>
                </a:solidFill>
                <a:latin typeface="Times New Roman" panose="02020603050405020304" pitchFamily="18" charset="0"/>
              </a:rPr>
              <a:t>非洲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" grpId="0"/>
      <p:bldP spid="20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42988" y="1843379"/>
            <a:ext cx="76327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__ _____ any bread in the box?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She doesn’t ____ a nice kite.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Under the tree _____ ___ some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women drinking tea.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 ___ _____ any cakes in your bag?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5. ___ _____ your parents?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19250" y="1841792"/>
            <a:ext cx="279082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3333FF"/>
                </a:solidFill>
                <a:latin typeface="Times New Roman" panose="02020603050405020304" pitchFamily="18" charset="0"/>
              </a:rPr>
              <a:t>Is there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851275" y="2489492"/>
            <a:ext cx="194627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572000" y="3138779"/>
            <a:ext cx="30670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there are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571625" y="4448467"/>
            <a:ext cx="321627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Are there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544638" y="5096167"/>
            <a:ext cx="24511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Are these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034532" y="1098616"/>
            <a:ext cx="6840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一、根据句意完成句子。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  <p:bldP spid="34821" grpId="0"/>
      <p:bldP spid="34822" grpId="0"/>
      <p:bldP spid="348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9750" y="1628775"/>
            <a:ext cx="84963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There are </a:t>
            </a:r>
            <a:r>
              <a:rPr lang="en-US" altLang="zh-CN" u="sng" dirty="0">
                <a:latin typeface="Times New Roman" panose="02020603050405020304" pitchFamily="18" charset="0"/>
              </a:rPr>
              <a:t>five</a:t>
            </a:r>
            <a:r>
              <a:rPr lang="en-US" altLang="zh-CN" dirty="0">
                <a:latin typeface="Times New Roman" panose="02020603050405020304" pitchFamily="18" charset="0"/>
              </a:rPr>
              <a:t> people in my family. 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对划线部分提问</a:t>
            </a:r>
            <a:r>
              <a:rPr lang="en-US" altLang="zh-CN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_____________________________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_____________________________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This is my parent. 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改成复数形式的句子</a:t>
            </a:r>
            <a:r>
              <a:rPr lang="en-US" altLang="zh-CN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_____________________________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39750" y="904875"/>
            <a:ext cx="82661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二、根据括号内的要求改写下列句子。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044575" y="2879725"/>
            <a:ext cx="7164388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3333FF"/>
                </a:solidFill>
                <a:latin typeface="Times New Roman" panose="02020603050405020304" pitchFamily="18" charset="0"/>
              </a:rPr>
              <a:t>How many people are there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3333FF"/>
                </a:solidFill>
                <a:latin typeface="Times New Roman" panose="02020603050405020304" pitchFamily="18" charset="0"/>
              </a:rPr>
              <a:t> in your family?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041400" y="5368925"/>
            <a:ext cx="66992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3333FF"/>
                </a:solidFill>
                <a:latin typeface="Times New Roman" panose="02020603050405020304" pitchFamily="18" charset="0"/>
              </a:rPr>
              <a:t>These are my parents.</a:t>
            </a:r>
          </a:p>
        </p:txBody>
      </p:sp>
      <p:pic>
        <p:nvPicPr>
          <p:cNvPr id="36876" name="Picture 12" descr="u=141412457,2367807656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2924175"/>
            <a:ext cx="2016125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5650" y="914400"/>
            <a:ext cx="792003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3. His brother works at a factory.    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变为一般疑问句</a:t>
            </a:r>
            <a:r>
              <a:rPr lang="en-US" altLang="zh-CN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 ____________________________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4. This is David’s sister. 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变为否定句</a:t>
            </a:r>
            <a:r>
              <a:rPr lang="en-US" altLang="zh-CN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 ____________________________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5. This is a big family. 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变为感叹句</a:t>
            </a:r>
            <a:r>
              <a:rPr lang="en-US" altLang="zh-CN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 ____________________________   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260475" y="5307013"/>
            <a:ext cx="6480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3333FF"/>
                </a:solidFill>
                <a:latin typeface="Times New Roman" panose="02020603050405020304" pitchFamily="18" charset="0"/>
              </a:rPr>
              <a:t>What a big family this is!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258888" y="2000250"/>
            <a:ext cx="755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3333FF"/>
                </a:solidFill>
                <a:latin typeface="Times New Roman" panose="02020603050405020304" pitchFamily="18" charset="0"/>
              </a:rPr>
              <a:t>Does his brother work at a factory?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258888" y="3657600"/>
            <a:ext cx="6192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3333FF"/>
                </a:solidFill>
                <a:latin typeface="Times New Roman" panose="02020603050405020304" pitchFamily="18" charset="0"/>
              </a:rPr>
              <a:t>This isn’t David’s sister.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  <p:bldP spid="378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2" name="Picture 8" descr="u=2208348536,2057773841&amp;fm=52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765175"/>
            <a:ext cx="7056437" cy="410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476375" y="981075"/>
            <a:ext cx="2663825" cy="679450"/>
          </a:xfrm>
          <a:prstGeom prst="rect">
            <a:avLst/>
          </a:prstGeom>
          <a:solidFill>
            <a:srgbClr val="FF99CC"/>
          </a:solidFill>
          <a:ln w="38100" cmpd="dbl" algn="ctr">
            <a:solidFill>
              <a:srgbClr val="FF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3366FF"/>
                </a:solidFill>
                <a:latin typeface="Times New Roman" panose="02020603050405020304" pitchFamily="18" charset="0"/>
              </a:rPr>
              <a:t>Objectives: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403350" y="1916113"/>
            <a:ext cx="66960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3705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>
                <a:latin typeface="Times New Roman" panose="02020603050405020304" pitchFamily="18" charset="0"/>
              </a:rPr>
              <a:t>To learn to use the pronouns: </a:t>
            </a: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>
                <a:latin typeface="Times New Roman" panose="02020603050405020304" pitchFamily="18" charset="0"/>
              </a:rPr>
              <a:t>, </a:t>
            </a: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>
                <a:latin typeface="Times New Roman" panose="02020603050405020304" pitchFamily="18" charset="0"/>
              </a:rPr>
              <a:t>, </a:t>
            </a: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these</a:t>
            </a:r>
            <a:r>
              <a:rPr lang="en-US" altLang="zh-CN">
                <a:latin typeface="Times New Roman" panose="02020603050405020304" pitchFamily="18" charset="0"/>
              </a:rPr>
              <a:t>, </a:t>
            </a: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those</a:t>
            </a:r>
          </a:p>
        </p:txBody>
      </p:sp>
      <p:pic>
        <p:nvPicPr>
          <p:cNvPr id="41988" name="Picture 4" descr="u=514752171,2178932760&amp;fm=52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860800"/>
            <a:ext cx="3744913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793750" y="1916113"/>
            <a:ext cx="78105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1. </a:t>
            </a:r>
            <a:r>
              <a:rPr lang="zh-CN" altLang="en-US">
                <a:latin typeface="Times New Roman" panose="02020603050405020304" pitchFamily="18" charset="0"/>
              </a:rPr>
              <a:t>贝蒂的妈妈在医院工作。</a:t>
            </a:r>
          </a:p>
          <a:p>
            <a:pPr>
              <a:lnSpc>
                <a:spcPct val="115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Betty’s mother _____ at a _______.</a:t>
            </a: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2. </a:t>
            </a:r>
            <a:r>
              <a:rPr kumimoji="1" lang="zh-CN" altLang="en-US">
                <a:latin typeface="Times New Roman" panose="02020603050405020304" pitchFamily="18" charset="0"/>
              </a:rPr>
              <a:t>他的姐姐在警察局工作。</a:t>
            </a:r>
            <a:r>
              <a:rPr lang="zh-CN" altLang="en-US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His _____ works at a _____ ______.</a:t>
            </a: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3. </a:t>
            </a:r>
            <a:r>
              <a:rPr kumimoji="1" lang="zh-CN" altLang="en-US">
                <a:latin typeface="Times New Roman" panose="02020603050405020304" pitchFamily="18" charset="0"/>
              </a:rPr>
              <a:t>他的祖父母没有和他在中国。</a:t>
            </a:r>
          </a:p>
          <a:p>
            <a:pPr>
              <a:lnSpc>
                <a:spcPct val="115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His grandparents aren’t in China </a:t>
            </a: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____ ___.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755650" y="692150"/>
            <a:ext cx="7345363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>
                <a:latin typeface="Times New Roman" panose="02020603050405020304" pitchFamily="18" charset="0"/>
              </a:rPr>
              <a:t>三、根据汉语意思完成英语句子，</a:t>
            </a:r>
          </a:p>
          <a:p>
            <a:pPr>
              <a:lnSpc>
                <a:spcPct val="115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    每空词数不限。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4140200" y="2565400"/>
            <a:ext cx="43926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works        hospital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979613" y="3789363"/>
            <a:ext cx="65532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sister                    police station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1258888" y="5811838"/>
            <a:ext cx="2376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with him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5" grpId="0"/>
      <p:bldP spid="32786" grpId="0"/>
      <p:bldP spid="327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971550" y="1219200"/>
            <a:ext cx="74168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4. </a:t>
            </a:r>
            <a:r>
              <a:rPr lang="zh-CN" altLang="en-US">
                <a:latin typeface="Times New Roman" panose="02020603050405020304" pitchFamily="18" charset="0"/>
              </a:rPr>
              <a:t>你家有几口人？</a:t>
            </a:r>
          </a:p>
          <a:p>
            <a:pPr>
              <a:lnSpc>
                <a:spcPct val="115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________________________ in    </a:t>
            </a: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your family?</a:t>
            </a: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5. </a:t>
            </a:r>
            <a:r>
              <a:rPr lang="zh-CN" altLang="en-US">
                <a:latin typeface="Times New Roman" panose="02020603050405020304" pitchFamily="18" charset="0"/>
              </a:rPr>
              <a:t>她是你妈妈还是你姨姨？</a:t>
            </a:r>
          </a:p>
          <a:p>
            <a:pPr>
              <a:lnSpc>
                <a:spcPct val="115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Is she ______________________?</a:t>
            </a: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6. </a:t>
            </a:r>
            <a:r>
              <a:rPr lang="zh-CN" altLang="en-US">
                <a:latin typeface="Times New Roman" panose="02020603050405020304" pitchFamily="18" charset="0"/>
              </a:rPr>
              <a:t>这是你的爷爷奶奶吗？</a:t>
            </a:r>
          </a:p>
          <a:p>
            <a:pPr>
              <a:lnSpc>
                <a:spcPct val="115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____ these ____________?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476375" y="1795463"/>
            <a:ext cx="56832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How many people are there 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2627313" y="3736975"/>
            <a:ext cx="6265862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your mother or your aunt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476375" y="4976813"/>
            <a:ext cx="53990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Are             grandparents</a:t>
            </a:r>
          </a:p>
        </p:txBody>
      </p:sp>
      <p:pic>
        <p:nvPicPr>
          <p:cNvPr id="38926" name="Picture 14" descr="u=395633421,681747126&amp;fm=52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620713"/>
            <a:ext cx="306863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38922" grpId="0"/>
      <p:bldP spid="389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828675" y="404813"/>
            <a:ext cx="5832475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zh-CN" altLang="en-US" sz="3300" b="1">
                <a:solidFill>
                  <a:schemeClr val="tx1"/>
                </a:solidFill>
                <a:latin typeface="Times New Roman" panose="02020603050405020304" pitchFamily="18" charset="0"/>
              </a:rPr>
              <a:t>四、把下列句子连成短文。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908050"/>
            <a:ext cx="7704137" cy="5472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A. He is a worker.    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B. She is a doctor.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C. This man is my father.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D. This woman is my mother.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E. This girl is my sister, Mary.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F. Its name is Mimi.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G. It’s a picture of my family.  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H. She is ten.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I. Can you see our cat in the picture?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en-US" altLang="zh-CN" sz="3300" b="1" dirty="0">
                <a:latin typeface="Times New Roman" panose="02020603050405020304" pitchFamily="18" charset="0"/>
              </a:rPr>
              <a:t>J. Look at this picture.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kumimoji="1" lang="zh-CN" altLang="en-US" sz="3300" b="1" dirty="0">
                <a:latin typeface="Times New Roman" panose="02020603050405020304" pitchFamily="18" charset="0"/>
              </a:rPr>
              <a:t>正确顺序为：</a:t>
            </a:r>
            <a:r>
              <a:rPr kumimoji="1" lang="en-US" altLang="zh-CN" sz="3300" b="1" dirty="0">
                <a:latin typeface="Times New Roman" panose="02020603050405020304" pitchFamily="18" charset="0"/>
              </a:rPr>
              <a:t>___________________.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492500" y="5945188"/>
            <a:ext cx="424815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300">
                <a:solidFill>
                  <a:srgbClr val="FF3300"/>
                </a:solidFill>
                <a:latin typeface="Times New Roman" panose="02020603050405020304" pitchFamily="18" charset="0"/>
              </a:rPr>
              <a:t>J G C A D B E H I F</a:t>
            </a:r>
          </a:p>
        </p:txBody>
      </p:sp>
      <p:pic>
        <p:nvPicPr>
          <p:cNvPr id="49159" name="Picture 7" descr="u=528105154,3612110988&amp;fm=52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4175"/>
            <a:ext cx="266382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11188" y="1268413"/>
            <a:ext cx="8532812" cy="129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1.Review the grammar we have learned today.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</a:rPr>
              <a:t>. Draw your family tree and write about your family. 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84213" y="549275"/>
            <a:ext cx="32178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000" dirty="0">
                <a:solidFill>
                  <a:srgbClr val="FF0066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675688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7345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9542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180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400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97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454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11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368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GB" altLang="zh-CN" sz="2800" dirty="0">
                <a:latin typeface="Times New Roman" panose="02020603050405020304" pitchFamily="18" charset="0"/>
              </a:rPr>
              <a:t>3. Preview the dialogue in Module 3  unit 1</a:t>
            </a:r>
            <a:endParaRPr lang="en-GB" altLang="zh-CN" sz="2800" i="1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altLang="zh-CN" sz="2800" dirty="0">
                <a:latin typeface="Times New Roman" panose="02020603050405020304" pitchFamily="18" charset="0"/>
              </a:rPr>
              <a:t>4. Learn the new words and expressions in Module 3        unit 1 by </a:t>
            </a:r>
            <a:r>
              <a:rPr lang="en-GB" altLang="zh-CN" sz="2800" dirty="0" smtClean="0">
                <a:latin typeface="Times New Roman" panose="02020603050405020304" pitchFamily="18" charset="0"/>
              </a:rPr>
              <a:t>heart </a:t>
            </a:r>
            <a:endParaRPr lang="en-GB" altLang="zh-CN" sz="2800" dirty="0">
              <a:latin typeface="Times New Roman" panose="02020603050405020304" pitchFamily="18" charset="0"/>
            </a:endParaRPr>
          </a:p>
        </p:txBody>
      </p:sp>
      <p:pic>
        <p:nvPicPr>
          <p:cNvPr id="53253" name="Picture 5" descr="u=1817669484,2492998890&amp;fm=52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05263"/>
            <a:ext cx="3382963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81088" y="1235075"/>
            <a:ext cx="7596187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Is this</a:t>
            </a:r>
            <a:r>
              <a:rPr kumimoji="1" lang="en-US" altLang="zh-CN" dirty="0">
                <a:latin typeface="Times New Roman" panose="02020603050405020304" pitchFamily="18" charset="0"/>
              </a:rPr>
              <a:t> your family?</a:t>
            </a:r>
          </a:p>
          <a:p>
            <a:pPr>
              <a:lnSpc>
                <a:spcPct val="115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Yes, 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it is</a:t>
            </a:r>
            <a:r>
              <a:rPr kumimoji="1" lang="en-US" altLang="zh-CN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Are these</a:t>
            </a:r>
            <a:r>
              <a:rPr kumimoji="1" lang="en-US" altLang="zh-CN" dirty="0">
                <a:latin typeface="Times New Roman" panose="02020603050405020304" pitchFamily="18" charset="0"/>
              </a:rPr>
              <a:t> your grandparents?</a:t>
            </a:r>
          </a:p>
          <a:p>
            <a:pPr>
              <a:lnSpc>
                <a:spcPct val="115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Yes, 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they are</a:t>
            </a:r>
            <a:r>
              <a:rPr kumimoji="1" lang="en-US" altLang="zh-CN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Who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’s this</a:t>
            </a:r>
            <a:r>
              <a:rPr kumimoji="1" lang="en-US" altLang="zh-CN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</a:pP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That’s</a:t>
            </a:r>
            <a:r>
              <a:rPr kumimoji="1" lang="en-US" altLang="zh-CN" dirty="0">
                <a:latin typeface="Times New Roman" panose="02020603050405020304" pitchFamily="18" charset="0"/>
              </a:rPr>
              <a:t> my dad.</a:t>
            </a:r>
          </a:p>
          <a:p>
            <a:pPr>
              <a:lnSpc>
                <a:spcPct val="115000"/>
              </a:lnSpc>
            </a:pP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Those are</a:t>
            </a:r>
            <a:r>
              <a:rPr kumimoji="1" lang="en-US" altLang="zh-CN" dirty="0">
                <a:latin typeface="Times New Roman" panose="02020603050405020304" pitchFamily="18" charset="0"/>
              </a:rPr>
              <a:t> Paul’s son and daughter.</a:t>
            </a:r>
          </a:p>
          <a:p>
            <a:pPr>
              <a:lnSpc>
                <a:spcPct val="115000"/>
              </a:lnSpc>
            </a:pPr>
            <a:r>
              <a:rPr kumimoji="1" lang="en-US" altLang="zh-CN" dirty="0">
                <a:latin typeface="Times New Roman" panose="02020603050405020304" pitchFamily="18" charset="0"/>
              </a:rPr>
              <a:t>My dad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’s</a:t>
            </a:r>
            <a:r>
              <a:rPr kumimoji="1" lang="en-US" altLang="zh-CN" dirty="0">
                <a:latin typeface="Times New Roman" panose="02020603050405020304" pitchFamily="18" charset="0"/>
              </a:rPr>
              <a:t> parents are on the right.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906463" y="585788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>
                <a:solidFill>
                  <a:srgbClr val="6600FF"/>
                </a:solidFill>
                <a:latin typeface="Times New Roman" panose="02020603050405020304" pitchFamily="18" charset="0"/>
              </a:rPr>
              <a:t>【</a:t>
            </a:r>
            <a:r>
              <a:rPr kumimoji="1" lang="zh-CN" altLang="en-US" dirty="0">
                <a:solidFill>
                  <a:srgbClr val="6600FF"/>
                </a:solidFill>
                <a:latin typeface="Times New Roman" panose="02020603050405020304" pitchFamily="18" charset="0"/>
              </a:rPr>
              <a:t>本单元例句</a:t>
            </a:r>
            <a:r>
              <a:rPr kumimoji="1" lang="en-US" altLang="zh-CN" dirty="0">
                <a:solidFill>
                  <a:srgbClr val="6600FF"/>
                </a:solidFill>
                <a:latin typeface="Times New Roman" panose="02020603050405020304" pitchFamily="18" charset="0"/>
              </a:rPr>
              <a:t>】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63575" y="203200"/>
            <a:ext cx="7524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</a:rPr>
              <a:t>Look at the pictures and talk about 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</a:rPr>
              <a:t>the family.</a:t>
            </a:r>
          </a:p>
        </p:txBody>
      </p:sp>
      <p:pic>
        <p:nvPicPr>
          <p:cNvPr id="66565" name="Picture 5" descr="DSC_0000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12875"/>
            <a:ext cx="280828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716463" y="1125538"/>
            <a:ext cx="2384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Lily’s family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716463" y="1679575"/>
            <a:ext cx="287178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Father: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doctor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Mother: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nurse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Grandfather: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farmer worker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11188" y="3860800"/>
            <a:ext cx="6597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</a:rPr>
              <a:t>Now write sentences about them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74650" y="4437063"/>
            <a:ext cx="8667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This is Lily’s family. Her father is a doctor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and her mother is a nurse. Her grandfather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is a farmer worker.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 descr="DSC_00001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33375"/>
            <a:ext cx="2951162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84213" y="3716338"/>
            <a:ext cx="417988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Jack’s family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Father: farmer worker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Mother: teacher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Uncle: bus driver</a:t>
            </a:r>
          </a:p>
        </p:txBody>
      </p:sp>
      <p:pic>
        <p:nvPicPr>
          <p:cNvPr id="67591" name="Picture 7" descr="DSC_00001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333375"/>
            <a:ext cx="28797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200650" y="3783013"/>
            <a:ext cx="326548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Li Ming’s family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Father: actor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Mother: manager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Aunt</a:t>
            </a:r>
            <a:r>
              <a:rPr lang="zh-CN" altLang="en-US" sz="3200" dirty="0">
                <a:latin typeface="Times New Roman" panose="02020603050405020304" pitchFamily="18" charset="0"/>
              </a:rPr>
              <a:t>：</a:t>
            </a:r>
            <a:r>
              <a:rPr lang="en-US" altLang="zh-CN" sz="3200" dirty="0">
                <a:latin typeface="Times New Roman" panose="02020603050405020304" pitchFamily="18" charset="0"/>
              </a:rPr>
              <a:t>nurse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23850" y="2349500"/>
            <a:ext cx="9144000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★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构成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① </a:t>
            </a:r>
            <a:r>
              <a:rPr lang="zh-CN" altLang="en-US" sz="3200" dirty="0">
                <a:latin typeface="Times New Roman" panose="02020603050405020304" pitchFamily="18" charset="0"/>
              </a:rPr>
              <a:t>在单数名词的末尾加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’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3200" dirty="0">
                <a:latin typeface="Times New Roman" panose="02020603050405020304" pitchFamily="18" charset="0"/>
              </a:rPr>
              <a:t>构成名词的所有格</a:t>
            </a:r>
            <a:r>
              <a:rPr lang="en-US" altLang="zh-CN" sz="3200" dirty="0">
                <a:latin typeface="Times New Roman" panose="02020603050405020304" pitchFamily="18" charset="0"/>
              </a:rPr>
              <a:t>,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</a:t>
            </a:r>
            <a:r>
              <a:rPr lang="zh-CN" altLang="en-US" sz="3200" dirty="0">
                <a:latin typeface="Times New Roman" panose="02020603050405020304" pitchFamily="18" charset="0"/>
              </a:rPr>
              <a:t>表示   “</a:t>
            </a:r>
            <a:r>
              <a:rPr lang="en-US" altLang="zh-CN" sz="3200" dirty="0">
                <a:latin typeface="Times New Roman" panose="02020603050405020304" pitchFamily="18" charset="0"/>
              </a:rPr>
              <a:t>……</a:t>
            </a:r>
            <a:r>
              <a:rPr lang="zh-CN" altLang="en-US" sz="3200" dirty="0">
                <a:latin typeface="Times New Roman" panose="02020603050405020304" pitchFamily="18" charset="0"/>
              </a:rPr>
              <a:t>的”。</a:t>
            </a:r>
          </a:p>
          <a:p>
            <a:r>
              <a:rPr lang="zh-CN" altLang="en-US" sz="3200" dirty="0">
                <a:solidFill>
                  <a:srgbClr val="3333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Tony’s mother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  <a:r>
              <a:rPr lang="zh-CN" altLang="en-US" sz="3200" dirty="0">
                <a:latin typeface="Times New Roman" panose="02020603050405020304" pitchFamily="18" charset="0"/>
              </a:rPr>
              <a:t>托尼的妈妈 </a:t>
            </a:r>
          </a:p>
          <a:p>
            <a:r>
              <a:rPr lang="zh-CN" altLang="en-US" sz="3200" dirty="0">
                <a:solidFill>
                  <a:srgbClr val="3333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Tom’s pen</a:t>
            </a:r>
            <a:r>
              <a:rPr lang="en-US" altLang="zh-CN" sz="32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汤姆的钢笔</a:t>
            </a:r>
          </a:p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②</a:t>
            </a:r>
            <a:r>
              <a:rPr lang="zh-CN" altLang="en-US" sz="3200" dirty="0">
                <a:latin typeface="Times New Roman" panose="02020603050405020304" pitchFamily="18" charset="0"/>
              </a:rPr>
              <a:t>在以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-s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或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es</a:t>
            </a:r>
            <a:r>
              <a:rPr lang="zh-CN" altLang="en-US" sz="3200" dirty="0">
                <a:latin typeface="Times New Roman" panose="02020603050405020304" pitchFamily="18" charset="0"/>
              </a:rPr>
              <a:t>结尾的复数名词后只需加’。</a:t>
            </a: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  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the girls’ bags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  <a:r>
              <a:rPr lang="zh-CN" altLang="en-US" sz="3200" dirty="0">
                <a:latin typeface="Times New Roman" panose="02020603050405020304" pitchFamily="18" charset="0"/>
              </a:rPr>
              <a:t>女孩们的书	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60363" y="1374775"/>
            <a:ext cx="903605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      </a:t>
            </a:r>
            <a:r>
              <a:rPr lang="zh-CN" altLang="en-US" sz="3200" dirty="0">
                <a:latin typeface="Times New Roman" panose="02020603050405020304" pitchFamily="18" charset="0"/>
              </a:rPr>
              <a:t>英语中的名词所有格表示一种所属关系</a:t>
            </a:r>
            <a:r>
              <a:rPr lang="en-US" altLang="zh-CN" sz="3200" dirty="0">
                <a:latin typeface="Times New Roman" panose="02020603050405020304" pitchFamily="18" charset="0"/>
              </a:rPr>
              <a:t>, </a:t>
            </a:r>
          </a:p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’s</a:t>
            </a:r>
            <a:r>
              <a:rPr lang="zh-CN" altLang="en-US" sz="3200" dirty="0">
                <a:latin typeface="Times New Roman" panose="02020603050405020304" pitchFamily="18" charset="0"/>
              </a:rPr>
              <a:t>所有格多用于有生命的名词。</a:t>
            </a:r>
          </a:p>
        </p:txBody>
      </p:sp>
      <p:sp>
        <p:nvSpPr>
          <p:cNvPr id="58374" name="WordArt 6"/>
          <p:cNvSpPr>
            <a:spLocks noChangeArrowheads="1" noChangeShapeType="1" noTextEdit="1"/>
          </p:cNvSpPr>
          <p:nvPr/>
        </p:nvSpPr>
        <p:spPr bwMode="auto">
          <a:xfrm>
            <a:off x="1546225" y="474663"/>
            <a:ext cx="5905500" cy="650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 dirty="0">
                <a:ln w="12700">
                  <a:solidFill>
                    <a:srgbClr val="FF0066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名词所有格的用法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1390650"/>
            <a:ext cx="91440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③</a:t>
            </a:r>
            <a:r>
              <a:rPr lang="zh-CN" altLang="en-US" sz="3200" dirty="0">
                <a:latin typeface="Times New Roman" panose="02020603050405020304" pitchFamily="18" charset="0"/>
              </a:rPr>
              <a:t>在不以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-s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或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es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结尾的复数名词后，</a:t>
            </a: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         加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’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3200" dirty="0">
                <a:latin typeface="Times New Roman" panose="02020603050405020304" pitchFamily="18" charset="0"/>
              </a:rPr>
              <a:t>构成所有格。  </a:t>
            </a:r>
          </a:p>
          <a:p>
            <a:r>
              <a:rPr lang="zh-CN" altLang="en-US" sz="3200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Women’s Day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妇女节</a:t>
            </a:r>
          </a:p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④</a:t>
            </a:r>
            <a:r>
              <a:rPr lang="zh-CN" altLang="en-US" sz="3200" dirty="0">
                <a:latin typeface="Times New Roman" panose="02020603050405020304" pitchFamily="18" charset="0"/>
              </a:rPr>
              <a:t>如表示无生命物体的所有关系</a:t>
            </a:r>
            <a:r>
              <a:rPr lang="en-US" altLang="zh-CN" sz="3200" dirty="0">
                <a:latin typeface="Times New Roman" panose="02020603050405020304" pitchFamily="18" charset="0"/>
              </a:rPr>
              <a:t>, 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   </a:t>
            </a:r>
            <a:r>
              <a:rPr lang="zh-CN" altLang="en-US" sz="3200" dirty="0">
                <a:latin typeface="Times New Roman" panose="02020603050405020304" pitchFamily="18" charset="0"/>
              </a:rPr>
              <a:t>一般用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r>
              <a:rPr lang="zh-CN" altLang="en-US" sz="3200" dirty="0">
                <a:latin typeface="Times New Roman" panose="02020603050405020304" pitchFamily="18" charset="0"/>
              </a:rPr>
              <a:t>。</a:t>
            </a: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     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the door of the classroom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教室的门</a:t>
            </a:r>
          </a:p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⑤</a:t>
            </a:r>
            <a:r>
              <a:rPr lang="zh-CN" altLang="en-US" sz="3200" dirty="0">
                <a:latin typeface="Times New Roman" panose="02020603050405020304" pitchFamily="18" charset="0"/>
              </a:rPr>
              <a:t>表示时间、距离的名词所有格与有生命的</a:t>
            </a: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       名词所有格构成方法相同。</a:t>
            </a:r>
          </a:p>
          <a:p>
            <a:r>
              <a:rPr lang="zh-CN" altLang="en-US" sz="3200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today’s class</a:t>
            </a:r>
            <a:r>
              <a:rPr lang="en-US" altLang="zh-CN" sz="3200" dirty="0">
                <a:latin typeface="Times New Roman" panose="02020603050405020304" pitchFamily="18" charset="0"/>
              </a:rPr>
              <a:t>   </a:t>
            </a:r>
            <a:r>
              <a:rPr lang="zh-CN" altLang="en-US" sz="3200" dirty="0">
                <a:latin typeface="Times New Roman" panose="02020603050405020304" pitchFamily="18" charset="0"/>
              </a:rPr>
              <a:t>今天的课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6513" y="1052513"/>
            <a:ext cx="8856662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★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注意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①</a:t>
            </a:r>
            <a:r>
              <a:rPr lang="zh-CN" altLang="en-US" sz="3200" dirty="0">
                <a:latin typeface="Times New Roman" panose="02020603050405020304" pitchFamily="18" charset="0"/>
              </a:rPr>
              <a:t>可用名词所有格表示地点。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at my aunt’s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在我姑姑家，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at the doctor’s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在医生的诊所 </a:t>
            </a:r>
          </a:p>
          <a:p>
            <a:pPr>
              <a:lnSpc>
                <a:spcPct val="11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②</a:t>
            </a:r>
            <a:r>
              <a:rPr lang="zh-CN" altLang="en-US" sz="3200" dirty="0">
                <a:latin typeface="Times New Roman" panose="02020603050405020304" pitchFamily="18" charset="0"/>
              </a:rPr>
              <a:t>如果并列名词各自所拥有某物，每个名词后都加’</a:t>
            </a:r>
            <a:r>
              <a:rPr lang="en-US" altLang="zh-CN" sz="3200" dirty="0">
                <a:latin typeface="Times New Roman" panose="02020603050405020304" pitchFamily="18" charset="0"/>
              </a:rPr>
              <a:t>s</a:t>
            </a:r>
            <a:r>
              <a:rPr lang="zh-CN" altLang="en-US" sz="3200" dirty="0">
                <a:latin typeface="Times New Roman" panose="02020603050405020304" pitchFamily="18" charset="0"/>
              </a:rPr>
              <a:t>；若表示两人共同拥有的物品，在最后一个名词后加’</a:t>
            </a:r>
            <a:r>
              <a:rPr lang="en-US" altLang="zh-CN" sz="3200" dirty="0">
                <a:latin typeface="Times New Roman" panose="02020603050405020304" pitchFamily="18" charset="0"/>
              </a:rPr>
              <a:t>s</a:t>
            </a:r>
            <a:r>
              <a:rPr lang="zh-CN" altLang="en-US" sz="3200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1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Linda’s and Jim’s mothers</a:t>
            </a:r>
            <a:r>
              <a:rPr lang="zh-CN" altLang="en-US" sz="3200" dirty="0">
                <a:latin typeface="Times New Roman" panose="02020603050405020304" pitchFamily="18" charset="0"/>
              </a:rPr>
              <a:t>琳达和吉姆的妈妈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Lucy</a:t>
            </a:r>
            <a:r>
              <a:rPr lang="en-US" altLang="zh-CN" sz="32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and Lily’s room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露西和莉莉的房间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755650" y="1155700"/>
            <a:ext cx="69119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     </a:t>
            </a:r>
            <a:r>
              <a:rPr lang="zh-CN" altLang="en-US" sz="3200" dirty="0">
                <a:latin typeface="Times New Roman" panose="02020603050405020304" pitchFamily="18" charset="0"/>
              </a:rPr>
              <a:t>通常我们谈论离自己近的 人或物时用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this/these</a:t>
            </a:r>
            <a:r>
              <a:rPr lang="en-US" altLang="zh-CN" sz="3200" dirty="0">
                <a:latin typeface="Times New Roman" panose="02020603050405020304" pitchFamily="18" charset="0"/>
              </a:rPr>
              <a:t>, </a:t>
            </a:r>
            <a:r>
              <a:rPr lang="zh-CN" altLang="en-US" sz="3200" dirty="0">
                <a:latin typeface="Times New Roman" panose="02020603050405020304" pitchFamily="18" charset="0"/>
              </a:rPr>
              <a:t>离自己远的人或物时用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that/those</a:t>
            </a:r>
            <a:r>
              <a:rPr lang="zh-CN" altLang="en-US" sz="3200" dirty="0">
                <a:latin typeface="Times New Roman" panose="02020603050405020304" pitchFamily="18" charset="0"/>
              </a:rPr>
              <a:t>。如：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827088" y="2852738"/>
            <a:ext cx="75596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I like these books, but I don’t like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those</a:t>
            </a:r>
            <a:r>
              <a:rPr lang="en-US" altLang="zh-CN" sz="3200" dirty="0">
                <a:latin typeface="Times New Roman" panose="02020603050405020304" pitchFamily="18" charset="0"/>
              </a:rPr>
              <a:t> books.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This </a:t>
            </a:r>
            <a:r>
              <a:rPr lang="en-US" altLang="zh-CN" sz="3200" dirty="0">
                <a:latin typeface="Times New Roman" panose="02020603050405020304" pitchFamily="18" charset="0"/>
              </a:rPr>
              <a:t>girl is Mary.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 dirty="0">
                <a:latin typeface="Times New Roman" panose="02020603050405020304" pitchFamily="18" charset="0"/>
              </a:rPr>
              <a:t> boy is in Class 5.</a:t>
            </a:r>
          </a:p>
        </p:txBody>
      </p:sp>
      <p:sp>
        <p:nvSpPr>
          <p:cNvPr id="62472" name="WordArt 8"/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5295900" cy="466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200" kern="10" dirty="0">
                <a:ln w="12700">
                  <a:solidFill>
                    <a:srgbClr val="FF0066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this, these, that, those</a:t>
            </a:r>
            <a:r>
              <a:rPr lang="zh-CN" altLang="en-US" sz="3200" kern="10" dirty="0">
                <a:ln w="12700">
                  <a:solidFill>
                    <a:srgbClr val="FF0066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的用法</a:t>
            </a:r>
          </a:p>
        </p:txBody>
      </p:sp>
      <p:pic>
        <p:nvPicPr>
          <p:cNvPr id="62476" name="Picture 12" descr="u=2247919500,4042404976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4076700"/>
            <a:ext cx="1635125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82" name="Picture 18" descr="u=1672042756,722804811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3716338"/>
            <a:ext cx="1246187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 uiExpand="1" build="allAtOnce"/>
    </p:bldLst>
  </p:timing>
</p:sld>
</file>

<file path=ppt/theme/theme1.xml><?xml version="1.0" encoding="utf-8"?>
<a:theme xmlns:a="http://schemas.openxmlformats.org/drawingml/2006/main" name="WWW.2PPT.COM&#10;">
  <a:themeElements>
    <a:clrScheme name="灯泡里的小生命 2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6FC01E"/>
      </a:accent1>
      <a:accent2>
        <a:srgbClr val="4F7913"/>
      </a:accent2>
      <a:accent3>
        <a:srgbClr val="FFFFFF"/>
      </a:accent3>
      <a:accent4>
        <a:srgbClr val="000000"/>
      </a:accent4>
      <a:accent5>
        <a:srgbClr val="BBDCAB"/>
      </a:accent5>
      <a:accent6>
        <a:srgbClr val="476D10"/>
      </a:accent6>
      <a:hlink>
        <a:srgbClr val="26420A"/>
      </a:hlink>
      <a:folHlink>
        <a:srgbClr val="7BD520"/>
      </a:folHlink>
    </a:clrScheme>
    <a:fontScheme name="灯泡里的小生命">
      <a:majorFont>
        <a:latin typeface="Arial"/>
        <a:ea typeface="微软雅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灯泡里的小生命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20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2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主题15</Template>
  <TotalTime>0</TotalTime>
  <Words>1479</Words>
  <Application>Microsoft Office PowerPoint</Application>
  <PresentationFormat>全屏显示(4:3)</PresentationFormat>
  <Paragraphs>205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华文细黑</vt:lpstr>
      <vt:lpstr>宋体</vt:lpstr>
      <vt:lpstr>微软雅黑</vt:lpstr>
      <vt:lpstr>Arial</vt:lpstr>
      <vt:lpstr>Calibri</vt:lpstr>
      <vt:lpstr>Edwardian Script ITC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 Look at the picture and complete the sentences with this, that,these or those.</vt:lpstr>
      <vt:lpstr>3. Write sentences.</vt:lpstr>
      <vt:lpstr>4. Match the words in Box A       with the words in Box B.</vt:lpstr>
      <vt:lpstr>5. Complete the passage with the correct form of the words from the box.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四、把下列句子连成短文。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2008-03-27T03:04:00Z</dcterms:created>
  <dcterms:modified xsi:type="dcterms:W3CDTF">2023-01-16T23:34:37Z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2637149A07F545DDA27AD762FE551307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