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1" r:id="rId2"/>
    <p:sldId id="263" r:id="rId3"/>
    <p:sldId id="485" r:id="rId4"/>
    <p:sldId id="498" r:id="rId5"/>
    <p:sldId id="509" r:id="rId6"/>
    <p:sldId id="499" r:id="rId7"/>
    <p:sldId id="504" r:id="rId8"/>
    <p:sldId id="515" r:id="rId9"/>
    <p:sldId id="510" r:id="rId10"/>
    <p:sldId id="512" r:id="rId11"/>
    <p:sldId id="513" r:id="rId12"/>
    <p:sldId id="514" r:id="rId13"/>
    <p:sldId id="516" r:id="rId14"/>
    <p:sldId id="517" r:id="rId15"/>
    <p:sldId id="518" r:id="rId16"/>
    <p:sldId id="519" r:id="rId17"/>
    <p:sldId id="520" r:id="rId18"/>
    <p:sldId id="521" r:id="rId19"/>
    <p:sldId id="262" r:id="rId20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6FC6"/>
    <a:srgbClr val="4A6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6" autoAdjust="0"/>
  </p:normalViewPr>
  <p:slideViewPr>
    <p:cSldViewPr snapToGrid="0">
      <p:cViewPr>
        <p:scale>
          <a:sx n="100" d="100"/>
          <a:sy n="100" d="100"/>
        </p:scale>
        <p:origin x="-282" y="-7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B0F4343D-3E81-48A4-A657-4CDD17C05771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FBAD4735-CFCE-49BD-AD48-B7B8DB4F256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14"/>
          <p:cNvSpPr/>
          <p:nvPr userDrawn="1"/>
        </p:nvSpPr>
        <p:spPr>
          <a:xfrm>
            <a:off x="-737277" y="4309162"/>
            <a:ext cx="1668677" cy="1668677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4" name="Freeform: Shape 15"/>
          <p:cNvSpPr/>
          <p:nvPr userDrawn="1"/>
        </p:nvSpPr>
        <p:spPr>
          <a:xfrm>
            <a:off x="8309662" y="-799768"/>
            <a:ext cx="1668677" cy="1668677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/>
          <p:cNvSpPr/>
          <p:nvPr/>
        </p:nvSpPr>
        <p:spPr>
          <a:xfrm>
            <a:off x="-737277" y="4309162"/>
            <a:ext cx="1668677" cy="1668677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Freeform: Shape 15"/>
          <p:cNvSpPr/>
          <p:nvPr/>
        </p:nvSpPr>
        <p:spPr>
          <a:xfrm>
            <a:off x="8309662" y="-799768"/>
            <a:ext cx="1668677" cy="1668677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56919" y="692944"/>
            <a:ext cx="3214688" cy="4450556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666666" y="1983107"/>
            <a:ext cx="3562433" cy="1078915"/>
            <a:chOff x="1571361" y="2753282"/>
            <a:chExt cx="4749910" cy="1438553"/>
          </a:xfrm>
        </p:grpSpPr>
        <p:sp>
          <p:nvSpPr>
            <p:cNvPr id="22" name="矩形 21"/>
            <p:cNvSpPr/>
            <p:nvPr/>
          </p:nvSpPr>
          <p:spPr bwMode="auto">
            <a:xfrm>
              <a:off x="1602936" y="2753282"/>
              <a:ext cx="3817791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en-US" altLang="zh-CN" sz="3300" b="1" kern="100" dirty="0">
                  <a:cs typeface="+mn-ea"/>
                  <a:sym typeface="+mn-lt"/>
                </a:rPr>
                <a:t>4.3.1 </a:t>
              </a:r>
              <a:r>
                <a:rPr lang="zh-CN" altLang="en-US" sz="3300" b="1" kern="100" dirty="0">
                  <a:cs typeface="+mn-ea"/>
                  <a:sym typeface="+mn-lt"/>
                </a:rPr>
                <a:t>角 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634862" y="3563329"/>
              <a:ext cx="4686409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5" name="矩形 24"/>
          <p:cNvSpPr/>
          <p:nvPr/>
        </p:nvSpPr>
        <p:spPr bwMode="auto">
          <a:xfrm>
            <a:off x="666666" y="1501358"/>
            <a:ext cx="26848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第四章 几何图形初步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666667" y="2991677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66667" y="2668372"/>
            <a:ext cx="3083521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dirty="0">
                <a:cs typeface="+mn-ea"/>
                <a:sym typeface="+mn-lt"/>
              </a:rPr>
              <a:t>人教版  数学（初中）  （七年级 上）</a:t>
            </a:r>
          </a:p>
        </p:txBody>
      </p:sp>
      <p:sp>
        <p:nvSpPr>
          <p:cNvPr id="17" name="矩形 16"/>
          <p:cNvSpPr/>
          <p:nvPr/>
        </p:nvSpPr>
        <p:spPr>
          <a:xfrm>
            <a:off x="714292" y="4182720"/>
            <a:ext cx="263726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308569" y="801331"/>
            <a:ext cx="2829942" cy="252234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964500" y="3560317"/>
            <a:ext cx="1518081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000" b="1" dirty="0">
                <a:cs typeface="+mn-ea"/>
                <a:sym typeface="+mn-lt"/>
              </a:rPr>
              <a:t>万能量角器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71662" y="912529"/>
            <a:ext cx="2647788" cy="2647788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166337" y="3560317"/>
            <a:ext cx="1518081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000" b="1" dirty="0">
                <a:cs typeface="+mn-ea"/>
                <a:sym typeface="+mn-lt"/>
              </a:rPr>
              <a:t>量角器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量角器介绍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11046" y="1544805"/>
            <a:ext cx="5767529" cy="318656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613414" y="904086"/>
            <a:ext cx="7889301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500" b="1" dirty="0">
                <a:cs typeface="+mn-ea"/>
                <a:sym typeface="+mn-lt"/>
              </a:rPr>
              <a:t>量角器是角的度量工具，可用它量角、度、分、秒（角的度量单位）。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1890944" y="4376691"/>
            <a:ext cx="55751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7466121" y="4192025"/>
            <a:ext cx="1498367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cs typeface="+mn-ea"/>
                <a:sym typeface="+mn-lt"/>
              </a:rPr>
              <a:t>零度刻度线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332956" y="2387085"/>
            <a:ext cx="1498367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cs typeface="+mn-ea"/>
                <a:sym typeface="+mn-lt"/>
              </a:rPr>
              <a:t>内刻度</a:t>
            </a:r>
          </a:p>
        </p:txBody>
      </p:sp>
      <p:cxnSp>
        <p:nvCxnSpPr>
          <p:cNvPr id="14" name="直接箭头连接符 13"/>
          <p:cNvCxnSpPr/>
          <p:nvPr/>
        </p:nvCxnSpPr>
        <p:spPr>
          <a:xfrm flipV="1">
            <a:off x="6680280" y="2806972"/>
            <a:ext cx="914116" cy="51327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任意多边形: 形状 14"/>
          <p:cNvSpPr/>
          <p:nvPr/>
        </p:nvSpPr>
        <p:spPr>
          <a:xfrm>
            <a:off x="2716530" y="2392665"/>
            <a:ext cx="3954780" cy="1973596"/>
          </a:xfrm>
          <a:custGeom>
            <a:avLst/>
            <a:gdLst>
              <a:gd name="connsiteX0" fmla="*/ 0 w 3954780"/>
              <a:gd name="connsiteY0" fmla="*/ 1962166 h 1973596"/>
              <a:gd name="connsiteX1" fmla="*/ 34290 w 3954780"/>
              <a:gd name="connsiteY1" fmla="*/ 1642126 h 1973596"/>
              <a:gd name="connsiteX2" fmla="*/ 133350 w 3954780"/>
              <a:gd name="connsiteY2" fmla="*/ 1306846 h 1973596"/>
              <a:gd name="connsiteX3" fmla="*/ 270510 w 3954780"/>
              <a:gd name="connsiteY3" fmla="*/ 994426 h 1973596"/>
              <a:gd name="connsiteX4" fmla="*/ 487680 w 3954780"/>
              <a:gd name="connsiteY4" fmla="*/ 712486 h 1973596"/>
              <a:gd name="connsiteX5" fmla="*/ 697230 w 3954780"/>
              <a:gd name="connsiteY5" fmla="*/ 487696 h 1973596"/>
              <a:gd name="connsiteX6" fmla="*/ 994410 w 3954780"/>
              <a:gd name="connsiteY6" fmla="*/ 281956 h 1973596"/>
              <a:gd name="connsiteX7" fmla="*/ 1306830 w 3954780"/>
              <a:gd name="connsiteY7" fmla="*/ 133366 h 1973596"/>
              <a:gd name="connsiteX8" fmla="*/ 1626870 w 3954780"/>
              <a:gd name="connsiteY8" fmla="*/ 41926 h 1973596"/>
              <a:gd name="connsiteX9" fmla="*/ 1630680 w 3954780"/>
              <a:gd name="connsiteY9" fmla="*/ 41926 h 1973596"/>
              <a:gd name="connsiteX10" fmla="*/ 1965960 w 3954780"/>
              <a:gd name="connsiteY10" fmla="*/ 16 h 1973596"/>
              <a:gd name="connsiteX11" fmla="*/ 2308860 w 3954780"/>
              <a:gd name="connsiteY11" fmla="*/ 38116 h 1973596"/>
              <a:gd name="connsiteX12" fmla="*/ 2647950 w 3954780"/>
              <a:gd name="connsiteY12" fmla="*/ 125746 h 1973596"/>
              <a:gd name="connsiteX13" fmla="*/ 2964180 w 3954780"/>
              <a:gd name="connsiteY13" fmla="*/ 262906 h 1973596"/>
              <a:gd name="connsiteX14" fmla="*/ 3242310 w 3954780"/>
              <a:gd name="connsiteY14" fmla="*/ 461026 h 1973596"/>
              <a:gd name="connsiteX15" fmla="*/ 3493770 w 3954780"/>
              <a:gd name="connsiteY15" fmla="*/ 701056 h 1973596"/>
              <a:gd name="connsiteX16" fmla="*/ 3688080 w 3954780"/>
              <a:gd name="connsiteY16" fmla="*/ 986806 h 1973596"/>
              <a:gd name="connsiteX17" fmla="*/ 3848100 w 3954780"/>
              <a:gd name="connsiteY17" fmla="*/ 1310656 h 1973596"/>
              <a:gd name="connsiteX18" fmla="*/ 3928110 w 3954780"/>
              <a:gd name="connsiteY18" fmla="*/ 1619266 h 1973596"/>
              <a:gd name="connsiteX19" fmla="*/ 3954780 w 3954780"/>
              <a:gd name="connsiteY19" fmla="*/ 1973596 h 1973596"/>
              <a:gd name="connsiteX20" fmla="*/ 3954780 w 3954780"/>
              <a:gd name="connsiteY20" fmla="*/ 1973596 h 1973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954780" h="1973596">
                <a:moveTo>
                  <a:pt x="0" y="1962166"/>
                </a:moveTo>
                <a:cubicBezTo>
                  <a:pt x="6032" y="1856756"/>
                  <a:pt x="12065" y="1751346"/>
                  <a:pt x="34290" y="1642126"/>
                </a:cubicBezTo>
                <a:cubicBezTo>
                  <a:pt x="56515" y="1532906"/>
                  <a:pt x="93980" y="1414796"/>
                  <a:pt x="133350" y="1306846"/>
                </a:cubicBezTo>
                <a:cubicBezTo>
                  <a:pt x="172720" y="1198896"/>
                  <a:pt x="211455" y="1093486"/>
                  <a:pt x="270510" y="994426"/>
                </a:cubicBezTo>
                <a:cubicBezTo>
                  <a:pt x="329565" y="895366"/>
                  <a:pt x="416560" y="796941"/>
                  <a:pt x="487680" y="712486"/>
                </a:cubicBezTo>
                <a:cubicBezTo>
                  <a:pt x="558800" y="628031"/>
                  <a:pt x="612775" y="559451"/>
                  <a:pt x="697230" y="487696"/>
                </a:cubicBezTo>
                <a:cubicBezTo>
                  <a:pt x="781685" y="415941"/>
                  <a:pt x="892810" y="341011"/>
                  <a:pt x="994410" y="281956"/>
                </a:cubicBezTo>
                <a:cubicBezTo>
                  <a:pt x="1096010" y="222901"/>
                  <a:pt x="1201420" y="173371"/>
                  <a:pt x="1306830" y="133366"/>
                </a:cubicBezTo>
                <a:cubicBezTo>
                  <a:pt x="1412240" y="93361"/>
                  <a:pt x="1626870" y="41926"/>
                  <a:pt x="1626870" y="41926"/>
                </a:cubicBezTo>
                <a:cubicBezTo>
                  <a:pt x="1680845" y="26686"/>
                  <a:pt x="1630680" y="41926"/>
                  <a:pt x="1630680" y="41926"/>
                </a:cubicBezTo>
                <a:cubicBezTo>
                  <a:pt x="1687195" y="34941"/>
                  <a:pt x="1852930" y="651"/>
                  <a:pt x="1965960" y="16"/>
                </a:cubicBezTo>
                <a:cubicBezTo>
                  <a:pt x="2078990" y="-619"/>
                  <a:pt x="2195195" y="17161"/>
                  <a:pt x="2308860" y="38116"/>
                </a:cubicBezTo>
                <a:cubicBezTo>
                  <a:pt x="2422525" y="59071"/>
                  <a:pt x="2538730" y="88281"/>
                  <a:pt x="2647950" y="125746"/>
                </a:cubicBezTo>
                <a:cubicBezTo>
                  <a:pt x="2757170" y="163211"/>
                  <a:pt x="2865120" y="207026"/>
                  <a:pt x="2964180" y="262906"/>
                </a:cubicBezTo>
                <a:cubicBezTo>
                  <a:pt x="3063240" y="318786"/>
                  <a:pt x="3154045" y="388001"/>
                  <a:pt x="3242310" y="461026"/>
                </a:cubicBezTo>
                <a:cubicBezTo>
                  <a:pt x="3330575" y="534051"/>
                  <a:pt x="3419475" y="613426"/>
                  <a:pt x="3493770" y="701056"/>
                </a:cubicBezTo>
                <a:cubicBezTo>
                  <a:pt x="3568065" y="788686"/>
                  <a:pt x="3629025" y="885206"/>
                  <a:pt x="3688080" y="986806"/>
                </a:cubicBezTo>
                <a:cubicBezTo>
                  <a:pt x="3747135" y="1088406"/>
                  <a:pt x="3808095" y="1205246"/>
                  <a:pt x="3848100" y="1310656"/>
                </a:cubicBezTo>
                <a:cubicBezTo>
                  <a:pt x="3888105" y="1416066"/>
                  <a:pt x="3910330" y="1508776"/>
                  <a:pt x="3928110" y="1619266"/>
                </a:cubicBezTo>
                <a:cubicBezTo>
                  <a:pt x="3945890" y="1729756"/>
                  <a:pt x="3954780" y="1973596"/>
                  <a:pt x="3954780" y="1973596"/>
                </a:cubicBezTo>
                <a:lnTo>
                  <a:pt x="3954780" y="1973596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sz="11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6" name="任意多边形: 形状 15"/>
          <p:cNvSpPr/>
          <p:nvPr/>
        </p:nvSpPr>
        <p:spPr>
          <a:xfrm>
            <a:off x="1866383" y="1538963"/>
            <a:ext cx="5655076" cy="2886226"/>
          </a:xfrm>
          <a:custGeom>
            <a:avLst/>
            <a:gdLst>
              <a:gd name="connsiteX0" fmla="*/ 0 w 3954780"/>
              <a:gd name="connsiteY0" fmla="*/ 1962166 h 1973596"/>
              <a:gd name="connsiteX1" fmla="*/ 34290 w 3954780"/>
              <a:gd name="connsiteY1" fmla="*/ 1642126 h 1973596"/>
              <a:gd name="connsiteX2" fmla="*/ 133350 w 3954780"/>
              <a:gd name="connsiteY2" fmla="*/ 1306846 h 1973596"/>
              <a:gd name="connsiteX3" fmla="*/ 270510 w 3954780"/>
              <a:gd name="connsiteY3" fmla="*/ 994426 h 1973596"/>
              <a:gd name="connsiteX4" fmla="*/ 487680 w 3954780"/>
              <a:gd name="connsiteY4" fmla="*/ 712486 h 1973596"/>
              <a:gd name="connsiteX5" fmla="*/ 697230 w 3954780"/>
              <a:gd name="connsiteY5" fmla="*/ 487696 h 1973596"/>
              <a:gd name="connsiteX6" fmla="*/ 994410 w 3954780"/>
              <a:gd name="connsiteY6" fmla="*/ 281956 h 1973596"/>
              <a:gd name="connsiteX7" fmla="*/ 1306830 w 3954780"/>
              <a:gd name="connsiteY7" fmla="*/ 133366 h 1973596"/>
              <a:gd name="connsiteX8" fmla="*/ 1626870 w 3954780"/>
              <a:gd name="connsiteY8" fmla="*/ 41926 h 1973596"/>
              <a:gd name="connsiteX9" fmla="*/ 1630680 w 3954780"/>
              <a:gd name="connsiteY9" fmla="*/ 41926 h 1973596"/>
              <a:gd name="connsiteX10" fmla="*/ 1965960 w 3954780"/>
              <a:gd name="connsiteY10" fmla="*/ 16 h 1973596"/>
              <a:gd name="connsiteX11" fmla="*/ 2308860 w 3954780"/>
              <a:gd name="connsiteY11" fmla="*/ 38116 h 1973596"/>
              <a:gd name="connsiteX12" fmla="*/ 2647950 w 3954780"/>
              <a:gd name="connsiteY12" fmla="*/ 125746 h 1973596"/>
              <a:gd name="connsiteX13" fmla="*/ 2964180 w 3954780"/>
              <a:gd name="connsiteY13" fmla="*/ 262906 h 1973596"/>
              <a:gd name="connsiteX14" fmla="*/ 3242310 w 3954780"/>
              <a:gd name="connsiteY14" fmla="*/ 461026 h 1973596"/>
              <a:gd name="connsiteX15" fmla="*/ 3493770 w 3954780"/>
              <a:gd name="connsiteY15" fmla="*/ 701056 h 1973596"/>
              <a:gd name="connsiteX16" fmla="*/ 3688080 w 3954780"/>
              <a:gd name="connsiteY16" fmla="*/ 986806 h 1973596"/>
              <a:gd name="connsiteX17" fmla="*/ 3848100 w 3954780"/>
              <a:gd name="connsiteY17" fmla="*/ 1310656 h 1973596"/>
              <a:gd name="connsiteX18" fmla="*/ 3928110 w 3954780"/>
              <a:gd name="connsiteY18" fmla="*/ 1619266 h 1973596"/>
              <a:gd name="connsiteX19" fmla="*/ 3954780 w 3954780"/>
              <a:gd name="connsiteY19" fmla="*/ 1973596 h 1973596"/>
              <a:gd name="connsiteX20" fmla="*/ 3954780 w 3954780"/>
              <a:gd name="connsiteY20" fmla="*/ 1973596 h 1973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954780" h="1973596">
                <a:moveTo>
                  <a:pt x="0" y="1962166"/>
                </a:moveTo>
                <a:cubicBezTo>
                  <a:pt x="6032" y="1856756"/>
                  <a:pt x="12065" y="1751346"/>
                  <a:pt x="34290" y="1642126"/>
                </a:cubicBezTo>
                <a:cubicBezTo>
                  <a:pt x="56515" y="1532906"/>
                  <a:pt x="93980" y="1414796"/>
                  <a:pt x="133350" y="1306846"/>
                </a:cubicBezTo>
                <a:cubicBezTo>
                  <a:pt x="172720" y="1198896"/>
                  <a:pt x="211455" y="1093486"/>
                  <a:pt x="270510" y="994426"/>
                </a:cubicBezTo>
                <a:cubicBezTo>
                  <a:pt x="329565" y="895366"/>
                  <a:pt x="416560" y="796941"/>
                  <a:pt x="487680" y="712486"/>
                </a:cubicBezTo>
                <a:cubicBezTo>
                  <a:pt x="558800" y="628031"/>
                  <a:pt x="612775" y="559451"/>
                  <a:pt x="697230" y="487696"/>
                </a:cubicBezTo>
                <a:cubicBezTo>
                  <a:pt x="781685" y="415941"/>
                  <a:pt x="892810" y="341011"/>
                  <a:pt x="994410" y="281956"/>
                </a:cubicBezTo>
                <a:cubicBezTo>
                  <a:pt x="1096010" y="222901"/>
                  <a:pt x="1201420" y="173371"/>
                  <a:pt x="1306830" y="133366"/>
                </a:cubicBezTo>
                <a:cubicBezTo>
                  <a:pt x="1412240" y="93361"/>
                  <a:pt x="1626870" y="41926"/>
                  <a:pt x="1626870" y="41926"/>
                </a:cubicBezTo>
                <a:cubicBezTo>
                  <a:pt x="1680845" y="26686"/>
                  <a:pt x="1630680" y="41926"/>
                  <a:pt x="1630680" y="41926"/>
                </a:cubicBezTo>
                <a:cubicBezTo>
                  <a:pt x="1687195" y="34941"/>
                  <a:pt x="1852930" y="651"/>
                  <a:pt x="1965960" y="16"/>
                </a:cubicBezTo>
                <a:cubicBezTo>
                  <a:pt x="2078990" y="-619"/>
                  <a:pt x="2195195" y="17161"/>
                  <a:pt x="2308860" y="38116"/>
                </a:cubicBezTo>
                <a:cubicBezTo>
                  <a:pt x="2422525" y="59071"/>
                  <a:pt x="2538730" y="88281"/>
                  <a:pt x="2647950" y="125746"/>
                </a:cubicBezTo>
                <a:cubicBezTo>
                  <a:pt x="2757170" y="163211"/>
                  <a:pt x="2865120" y="207026"/>
                  <a:pt x="2964180" y="262906"/>
                </a:cubicBezTo>
                <a:cubicBezTo>
                  <a:pt x="3063240" y="318786"/>
                  <a:pt x="3154045" y="388001"/>
                  <a:pt x="3242310" y="461026"/>
                </a:cubicBezTo>
                <a:cubicBezTo>
                  <a:pt x="3330575" y="534051"/>
                  <a:pt x="3419475" y="613426"/>
                  <a:pt x="3493770" y="701056"/>
                </a:cubicBezTo>
                <a:cubicBezTo>
                  <a:pt x="3568065" y="788686"/>
                  <a:pt x="3629025" y="885206"/>
                  <a:pt x="3688080" y="986806"/>
                </a:cubicBezTo>
                <a:cubicBezTo>
                  <a:pt x="3747135" y="1088406"/>
                  <a:pt x="3808095" y="1205246"/>
                  <a:pt x="3848100" y="1310656"/>
                </a:cubicBezTo>
                <a:cubicBezTo>
                  <a:pt x="3888105" y="1416066"/>
                  <a:pt x="3910330" y="1508776"/>
                  <a:pt x="3928110" y="1619266"/>
                </a:cubicBezTo>
                <a:cubicBezTo>
                  <a:pt x="3945890" y="1729756"/>
                  <a:pt x="3954780" y="1973596"/>
                  <a:pt x="3954780" y="1973596"/>
                </a:cubicBezTo>
                <a:lnTo>
                  <a:pt x="3954780" y="1973596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sz="1100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17" name="直接箭头连接符 16"/>
          <p:cNvCxnSpPr/>
          <p:nvPr/>
        </p:nvCxnSpPr>
        <p:spPr>
          <a:xfrm flipH="1" flipV="1">
            <a:off x="2348002" y="2058473"/>
            <a:ext cx="309078" cy="28529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1565427" y="1677089"/>
            <a:ext cx="1498367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cs typeface="+mn-ea"/>
                <a:sym typeface="+mn-lt"/>
              </a:rPr>
              <a:t>外刻度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6463789" y="1464347"/>
            <a:ext cx="2500698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200" b="1" dirty="0">
                <a:cs typeface="+mn-ea"/>
                <a:sym typeface="+mn-lt"/>
              </a:rPr>
              <a:t>想一想：每一个小格代表什么？</a:t>
            </a:r>
          </a:p>
        </p:txBody>
      </p:sp>
      <p:sp>
        <p:nvSpPr>
          <p:cNvPr id="22" name="左大括号 21"/>
          <p:cNvSpPr/>
          <p:nvPr/>
        </p:nvSpPr>
        <p:spPr>
          <a:xfrm rot="8298558">
            <a:off x="6651441" y="2255893"/>
            <a:ext cx="347806" cy="45719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sz="1100">
              <a:cs typeface="+mn-ea"/>
              <a:sym typeface="+mn-lt"/>
            </a:endParaRPr>
          </a:p>
        </p:txBody>
      </p:sp>
      <p:sp>
        <p:nvSpPr>
          <p:cNvPr id="23" name="左大括号 22"/>
          <p:cNvSpPr/>
          <p:nvPr/>
        </p:nvSpPr>
        <p:spPr>
          <a:xfrm rot="7415297" flipH="1">
            <a:off x="5984995" y="2149085"/>
            <a:ext cx="191699" cy="441431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sz="1100"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126196" y="1873807"/>
            <a:ext cx="882349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b="1" dirty="0">
                <a:cs typeface="+mn-ea"/>
                <a:sym typeface="+mn-lt"/>
              </a:rPr>
              <a:t>1°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580359" y="2455170"/>
            <a:ext cx="883431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b="1" dirty="0">
                <a:cs typeface="+mn-ea"/>
                <a:sym typeface="+mn-lt"/>
              </a:rPr>
              <a:t>10°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量角器介绍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5" grpId="0" animBg="1"/>
      <p:bldP spid="16" grpId="0" animBg="1"/>
      <p:bldP spid="18" grpId="0"/>
      <p:bldP spid="21" grpId="0"/>
      <p:bldP spid="22" grpId="0" animBg="1"/>
      <p:bldP spid="23" grpId="0" animBg="1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98154" y="1525629"/>
            <a:ext cx="2883765" cy="159328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70462" y="862440"/>
            <a:ext cx="7986282" cy="35779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1500" b="1" dirty="0">
                <a:cs typeface="+mn-ea"/>
                <a:sym typeface="+mn-lt"/>
              </a:rPr>
              <a:t>如何使用量角器测量角的度数？</a:t>
            </a:r>
            <a:endParaRPr lang="en-US" altLang="zh-CN" sz="1500" b="1" dirty="0">
              <a:cs typeface="+mn-ea"/>
              <a:sym typeface="+mn-lt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3437280" y="2924256"/>
            <a:ext cx="2472146" cy="2939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椭圆 7"/>
          <p:cNvSpPr/>
          <p:nvPr/>
        </p:nvSpPr>
        <p:spPr>
          <a:xfrm>
            <a:off x="3414283" y="2915581"/>
            <a:ext cx="71846" cy="718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12" name="直接连接符 11"/>
          <p:cNvCxnSpPr/>
          <p:nvPr/>
        </p:nvCxnSpPr>
        <p:spPr>
          <a:xfrm flipV="1">
            <a:off x="3437551" y="2202198"/>
            <a:ext cx="1582685" cy="74716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597461" y="3224936"/>
            <a:ext cx="8845550" cy="133882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1500" dirty="0">
                <a:cs typeface="+mn-ea"/>
                <a:sym typeface="+mn-lt"/>
              </a:rPr>
              <a:t>步骤：</a:t>
            </a:r>
            <a:endParaRPr lang="en-US" altLang="zh-CN" sz="1500" dirty="0">
              <a:cs typeface="+mn-ea"/>
              <a:sym typeface="+mn-lt"/>
            </a:endParaRPr>
          </a:p>
          <a:p>
            <a:pPr defTabSz="685800">
              <a:spcBef>
                <a:spcPct val="50000"/>
              </a:spcBef>
            </a:pPr>
            <a:r>
              <a:rPr lang="en-US" altLang="zh-CN" sz="1500" dirty="0">
                <a:cs typeface="+mn-ea"/>
                <a:sym typeface="+mn-lt"/>
              </a:rPr>
              <a:t>1.</a:t>
            </a:r>
            <a:r>
              <a:rPr lang="zh-CN" altLang="en-US" sz="1500" dirty="0">
                <a:cs typeface="+mn-ea"/>
                <a:sym typeface="+mn-lt"/>
              </a:rPr>
              <a:t>把量角器放在角的上面；使量角器的中心和角的顶点重合；</a:t>
            </a:r>
            <a:endParaRPr lang="en-US" altLang="zh-CN" sz="1500" dirty="0">
              <a:cs typeface="+mn-ea"/>
              <a:sym typeface="+mn-lt"/>
            </a:endParaRPr>
          </a:p>
          <a:p>
            <a:pPr defTabSz="685800">
              <a:spcBef>
                <a:spcPct val="50000"/>
              </a:spcBef>
            </a:pPr>
            <a:r>
              <a:rPr lang="en-US" altLang="zh-CN" sz="1500" dirty="0">
                <a:cs typeface="+mn-ea"/>
                <a:sym typeface="+mn-lt"/>
              </a:rPr>
              <a:t>2.</a:t>
            </a:r>
            <a:r>
              <a:rPr lang="zh-CN" altLang="en-US" sz="1500" dirty="0">
                <a:cs typeface="+mn-ea"/>
                <a:sym typeface="+mn-lt"/>
              </a:rPr>
              <a:t>零度刻度线和角的一条边重合。</a:t>
            </a:r>
            <a:endParaRPr lang="en-US" altLang="zh-CN" sz="1500" dirty="0">
              <a:cs typeface="+mn-ea"/>
              <a:sym typeface="+mn-lt"/>
            </a:endParaRPr>
          </a:p>
          <a:p>
            <a:pPr defTabSz="685800">
              <a:spcBef>
                <a:spcPct val="50000"/>
              </a:spcBef>
            </a:pPr>
            <a:r>
              <a:rPr lang="en-US" altLang="zh-CN" sz="1500" dirty="0">
                <a:cs typeface="+mn-ea"/>
                <a:sym typeface="+mn-lt"/>
              </a:rPr>
              <a:t>3.</a:t>
            </a:r>
            <a:r>
              <a:rPr lang="zh-CN" altLang="en-US" sz="1500" dirty="0">
                <a:cs typeface="+mn-ea"/>
                <a:sym typeface="+mn-lt"/>
              </a:rPr>
              <a:t>角的另一条边所对的量角器上的刻度，就是这个角的度数</a:t>
            </a:r>
            <a:r>
              <a:rPr lang="en-US" altLang="zh-CN" sz="1500" dirty="0">
                <a:cs typeface="+mn-ea"/>
                <a:sym typeface="+mn-lt"/>
              </a:rPr>
              <a:t>.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099856" y="1455736"/>
            <a:ext cx="3681506" cy="56159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600" dirty="0">
                <a:cs typeface="+mn-ea"/>
                <a:sym typeface="+mn-lt"/>
              </a:rPr>
              <a:t>在纸上画任意度数的角，</a:t>
            </a:r>
            <a:endParaRPr lang="en-US" altLang="zh-CN" sz="1600" dirty="0">
              <a:cs typeface="+mn-ea"/>
              <a:sym typeface="+mn-lt"/>
            </a:endParaRPr>
          </a:p>
          <a:p>
            <a:pPr algn="ctr" defTabSz="685800"/>
            <a:r>
              <a:rPr lang="zh-CN" altLang="en-US" sz="1600" dirty="0">
                <a:cs typeface="+mn-ea"/>
                <a:sym typeface="+mn-lt"/>
              </a:rPr>
              <a:t>你可以用量角器量出它的具体度数吗？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59310" y="876606"/>
            <a:ext cx="7986282" cy="35779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15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角的度量单位：</a:t>
            </a:r>
            <a:endParaRPr lang="en-US" altLang="zh-CN" sz="15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049960" y="903463"/>
            <a:ext cx="2022359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度、分、秒</a:t>
            </a:r>
          </a:p>
        </p:txBody>
      </p:sp>
      <p:sp>
        <p:nvSpPr>
          <p:cNvPr id="7" name="文本占位符 50178"/>
          <p:cNvSpPr txBox="1"/>
          <p:nvPr/>
        </p:nvSpPr>
        <p:spPr>
          <a:xfrm>
            <a:off x="2526212" y="2890978"/>
            <a:ext cx="3696141" cy="564155"/>
          </a:xfrm>
          <a:prstGeom prst="rect">
            <a:avLst/>
          </a:prstGeom>
        </p:spPr>
        <p:txBody>
          <a:bodyPr lIns="68580" tIns="34290" rIns="68580" bIns="3429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 defTabSz="914400">
              <a:buNone/>
            </a:pPr>
            <a:r>
              <a:rPr lang="en-US" altLang="zh-CN" sz="2700" b="1" dirty="0">
                <a:cs typeface="+mn-ea"/>
                <a:sym typeface="+mn-lt"/>
              </a:rPr>
              <a:t>1°=60′=3600″</a:t>
            </a:r>
            <a:endParaRPr lang="en-US" altLang="zh-CN" sz="3300" b="1" dirty="0"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59311" y="1865496"/>
            <a:ext cx="8331200" cy="300083"/>
          </a:xfrm>
          <a:prstGeom prst="rect">
            <a:avLst/>
          </a:prstGeom>
          <a:noFill/>
          <a:ln w="38100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buClr>
                <a:srgbClr val="D9BE02"/>
              </a:buClr>
              <a:buSzPct val="75000"/>
            </a:pP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1°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的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60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分之一为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分，记作：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1′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，即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1°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60′</a:t>
            </a:r>
          </a:p>
        </p:txBody>
      </p:sp>
      <p:sp>
        <p:nvSpPr>
          <p:cNvPr id="9" name="矩形 8"/>
          <p:cNvSpPr/>
          <p:nvPr/>
        </p:nvSpPr>
        <p:spPr>
          <a:xfrm>
            <a:off x="659310" y="2351210"/>
            <a:ext cx="8424862" cy="300083"/>
          </a:xfrm>
          <a:prstGeom prst="rect">
            <a:avLst/>
          </a:prstGeom>
          <a:noFill/>
          <a:ln w="38100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buClr>
                <a:srgbClr val="D9BE02"/>
              </a:buClr>
              <a:buSzPct val="75000"/>
            </a:pP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1′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的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60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分之一为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秒，记作：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1″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，即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1′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60″</a:t>
            </a:r>
          </a:p>
        </p:txBody>
      </p:sp>
      <p:sp>
        <p:nvSpPr>
          <p:cNvPr id="10" name="Text Box 4"/>
          <p:cNvSpPr txBox="1"/>
          <p:nvPr/>
        </p:nvSpPr>
        <p:spPr>
          <a:xfrm>
            <a:off x="659311" y="3523012"/>
            <a:ext cx="7434263" cy="99257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algn="ctr" defTabSz="685800">
              <a:lnSpc>
                <a:spcPct val="150000"/>
              </a:lnSpc>
              <a:spcBef>
                <a:spcPct val="0"/>
              </a:spcBef>
            </a:pPr>
            <a:r>
              <a:rPr lang="zh-CN" altLang="en-US" sz="2000" b="1" dirty="0">
                <a:cs typeface="+mn-ea"/>
                <a:sym typeface="+mn-lt"/>
              </a:rPr>
              <a:t>一周角</a:t>
            </a:r>
            <a:r>
              <a:rPr lang="en-US" altLang="zh-CN" sz="2000" b="1" dirty="0">
                <a:cs typeface="+mn-ea"/>
                <a:sym typeface="+mn-lt"/>
              </a:rPr>
              <a:t>=360°</a:t>
            </a:r>
            <a:r>
              <a:rPr lang="zh-CN" altLang="en-US" sz="2000" b="1" dirty="0">
                <a:cs typeface="+mn-ea"/>
                <a:sym typeface="+mn-lt"/>
              </a:rPr>
              <a:t>，一平角</a:t>
            </a:r>
            <a:r>
              <a:rPr lang="en-US" altLang="zh-CN" sz="2000" b="1" dirty="0">
                <a:cs typeface="+mn-ea"/>
                <a:sym typeface="+mn-lt"/>
              </a:rPr>
              <a:t>=180°</a:t>
            </a:r>
            <a:r>
              <a:rPr lang="zh-CN" altLang="en-US" sz="2000" b="1" dirty="0">
                <a:cs typeface="+mn-ea"/>
                <a:sym typeface="+mn-lt"/>
              </a:rPr>
              <a:t>，一直角</a:t>
            </a:r>
            <a:r>
              <a:rPr lang="en-US" altLang="zh-CN" sz="2000" b="1" dirty="0">
                <a:cs typeface="+mn-ea"/>
                <a:sym typeface="+mn-lt"/>
              </a:rPr>
              <a:t>=90°</a:t>
            </a:r>
          </a:p>
          <a:p>
            <a:pPr algn="ctr" defTabSz="685800">
              <a:lnSpc>
                <a:spcPct val="150000"/>
              </a:lnSpc>
              <a:spcBef>
                <a:spcPct val="0"/>
              </a:spcBef>
            </a:pPr>
            <a:r>
              <a:rPr lang="zh-CN" altLang="en-US" sz="2000" b="1" dirty="0">
                <a:cs typeface="+mn-ea"/>
                <a:sym typeface="+mn-lt"/>
              </a:rPr>
              <a:t>一周角</a:t>
            </a:r>
            <a:r>
              <a:rPr lang="en-US" altLang="zh-CN" sz="2000" b="1" dirty="0">
                <a:cs typeface="+mn-ea"/>
                <a:sym typeface="+mn-lt"/>
              </a:rPr>
              <a:t>=2</a:t>
            </a:r>
            <a:r>
              <a:rPr lang="zh-CN" altLang="en-US" sz="2000" b="1" dirty="0">
                <a:cs typeface="+mn-ea"/>
                <a:sym typeface="+mn-lt"/>
              </a:rPr>
              <a:t>平角</a:t>
            </a:r>
            <a:r>
              <a:rPr lang="en-US" altLang="zh-CN" sz="2000" b="1" dirty="0">
                <a:cs typeface="+mn-ea"/>
                <a:sym typeface="+mn-lt"/>
              </a:rPr>
              <a:t>=4</a:t>
            </a:r>
            <a:r>
              <a:rPr lang="zh-CN" altLang="en-US" sz="2000" b="1" dirty="0">
                <a:cs typeface="+mn-ea"/>
                <a:sym typeface="+mn-lt"/>
              </a:rPr>
              <a:t>直角</a:t>
            </a:r>
          </a:p>
        </p:txBody>
      </p:sp>
      <p:sp>
        <p:nvSpPr>
          <p:cNvPr id="15" name="矩形 14"/>
          <p:cNvSpPr/>
          <p:nvPr/>
        </p:nvSpPr>
        <p:spPr>
          <a:xfrm>
            <a:off x="659311" y="1397811"/>
            <a:ext cx="8331200" cy="300083"/>
          </a:xfrm>
          <a:prstGeom prst="rect">
            <a:avLst/>
          </a:prstGeom>
          <a:noFill/>
          <a:ln w="38100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buClr>
                <a:srgbClr val="D9BE02"/>
              </a:buClr>
              <a:buSzPct val="75000"/>
            </a:pP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把一个周角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360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等分，每一份就是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度的角，记作：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1°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角的度量单位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/>
          <p:nvPr/>
        </p:nvSpPr>
        <p:spPr>
          <a:xfrm>
            <a:off x="761207" y="812247"/>
            <a:ext cx="7621588" cy="173124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lnSpc>
                <a:spcPct val="200000"/>
              </a:lnSpc>
              <a:spcBef>
                <a:spcPct val="0"/>
              </a:spcBef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1)34.6°=</a:t>
            </a:r>
            <a:r>
              <a:rPr lang="en-US" altLang="zh-CN" sz="1800" u="sng" dirty="0">
                <a:solidFill>
                  <a:prstClr val="black"/>
                </a:solidFill>
                <a:cs typeface="+mn-ea"/>
                <a:sym typeface="+mn-lt"/>
              </a:rPr>
              <a:t>      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°</a:t>
            </a:r>
            <a:r>
              <a:rPr lang="en-US" altLang="zh-CN" sz="1800" u="sng" dirty="0">
                <a:solidFill>
                  <a:prstClr val="black"/>
                </a:solidFill>
                <a:cs typeface="+mn-ea"/>
                <a:sym typeface="+mn-lt"/>
              </a:rPr>
              <a:t>     </a:t>
            </a:r>
            <a:r>
              <a:rPr lang="en-US" altLang="zh-CN" sz="1800" baseline="30000" dirty="0">
                <a:solidFill>
                  <a:prstClr val="black"/>
                </a:solidFill>
                <a:cs typeface="+mn-ea"/>
                <a:sym typeface="+mn-lt"/>
              </a:rPr>
              <a:t>′</a:t>
            </a: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200000"/>
              </a:lnSpc>
              <a:spcBef>
                <a:spcPct val="0"/>
              </a:spcBef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2)112.27°=</a:t>
            </a:r>
            <a:r>
              <a:rPr lang="en-US" altLang="zh-CN" sz="1800" u="sng" dirty="0">
                <a:solidFill>
                  <a:prstClr val="black"/>
                </a:solidFill>
                <a:cs typeface="+mn-ea"/>
                <a:sym typeface="+mn-lt"/>
              </a:rPr>
              <a:t>     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°</a:t>
            </a:r>
            <a:r>
              <a:rPr lang="en-US" altLang="zh-CN" sz="1800" u="sng" dirty="0">
                <a:solidFill>
                  <a:prstClr val="black"/>
                </a:solidFill>
                <a:cs typeface="+mn-ea"/>
                <a:sym typeface="+mn-lt"/>
              </a:rPr>
              <a:t>    </a:t>
            </a:r>
            <a:r>
              <a:rPr lang="en-US" altLang="zh-CN" sz="1800" baseline="30000" dirty="0">
                <a:solidFill>
                  <a:prstClr val="black"/>
                </a:solidFill>
                <a:cs typeface="+mn-ea"/>
                <a:sym typeface="+mn-lt"/>
              </a:rPr>
              <a:t>′</a:t>
            </a:r>
            <a:r>
              <a:rPr lang="en-US" altLang="zh-CN" sz="1800" u="sng" dirty="0">
                <a:solidFill>
                  <a:prstClr val="black"/>
                </a:solidFill>
                <a:cs typeface="+mn-ea"/>
                <a:sym typeface="+mn-lt"/>
              </a:rPr>
              <a:t>   </a:t>
            </a:r>
            <a:r>
              <a:rPr lang="en-US" altLang="zh-CN" sz="1800" baseline="30000" dirty="0">
                <a:solidFill>
                  <a:prstClr val="black"/>
                </a:solidFill>
                <a:cs typeface="+mn-ea"/>
                <a:sym typeface="+mn-lt"/>
              </a:rPr>
              <a:t>″</a:t>
            </a: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200000"/>
              </a:lnSpc>
              <a:spcBef>
                <a:spcPct val="0"/>
              </a:spcBef>
            </a:pPr>
            <a:r>
              <a:rPr lang="en-US" altLang="zh-CN" sz="1800" dirty="0">
                <a:solidFill>
                  <a:srgbClr val="CC00FF"/>
                </a:solidFill>
                <a:cs typeface="+mn-ea"/>
                <a:sym typeface="+mn-lt"/>
              </a:rPr>
              <a:t> </a:t>
            </a:r>
            <a:endParaRPr lang="en-US" altLang="zh-CN" sz="1800" baseline="30000" dirty="0">
              <a:solidFill>
                <a:srgbClr val="FF3300"/>
              </a:solidFill>
              <a:cs typeface="+mn-ea"/>
              <a:sym typeface="+mn-lt"/>
            </a:endParaRPr>
          </a:p>
        </p:txBody>
      </p:sp>
      <p:sp>
        <p:nvSpPr>
          <p:cNvPr id="7" name="Text Box 9"/>
          <p:cNvSpPr txBox="1"/>
          <p:nvPr/>
        </p:nvSpPr>
        <p:spPr>
          <a:xfrm>
            <a:off x="1710942" y="1018868"/>
            <a:ext cx="919162" cy="28469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0"/>
              </a:spcBef>
            </a:pP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34</a:t>
            </a:r>
          </a:p>
        </p:txBody>
      </p:sp>
      <p:sp>
        <p:nvSpPr>
          <p:cNvPr id="8" name="Text Box 10"/>
          <p:cNvSpPr txBox="1"/>
          <p:nvPr/>
        </p:nvSpPr>
        <p:spPr>
          <a:xfrm>
            <a:off x="2159213" y="1018868"/>
            <a:ext cx="911225" cy="28469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0"/>
              </a:spcBef>
            </a:pP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36</a:t>
            </a:r>
          </a:p>
        </p:txBody>
      </p:sp>
      <p:sp>
        <p:nvSpPr>
          <p:cNvPr id="9" name="Text Box 11"/>
          <p:cNvSpPr txBox="1"/>
          <p:nvPr/>
        </p:nvSpPr>
        <p:spPr>
          <a:xfrm>
            <a:off x="1871305" y="1575377"/>
            <a:ext cx="982662" cy="28469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112</a:t>
            </a:r>
          </a:p>
        </p:txBody>
      </p:sp>
      <p:sp>
        <p:nvSpPr>
          <p:cNvPr id="10" name="Text Box 12"/>
          <p:cNvSpPr txBox="1"/>
          <p:nvPr/>
        </p:nvSpPr>
        <p:spPr>
          <a:xfrm>
            <a:off x="2291253" y="1575377"/>
            <a:ext cx="1366837" cy="28469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16</a:t>
            </a:r>
          </a:p>
        </p:txBody>
      </p:sp>
      <p:sp>
        <p:nvSpPr>
          <p:cNvPr id="11" name="Text Box 12"/>
          <p:cNvSpPr txBox="1"/>
          <p:nvPr/>
        </p:nvSpPr>
        <p:spPr>
          <a:xfrm>
            <a:off x="2544036" y="1581092"/>
            <a:ext cx="1366837" cy="28469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12</a:t>
            </a:r>
          </a:p>
        </p:txBody>
      </p:sp>
      <p:sp>
        <p:nvSpPr>
          <p:cNvPr id="12" name="矩形 11"/>
          <p:cNvSpPr/>
          <p:nvPr/>
        </p:nvSpPr>
        <p:spPr>
          <a:xfrm>
            <a:off x="761206" y="2064711"/>
            <a:ext cx="5592875" cy="249299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  <a:spcBef>
                <a:spcPct val="0"/>
              </a:spcBef>
            </a:pPr>
            <a:r>
              <a:rPr lang="zh-CN" altLang="en-US" sz="1500" dirty="0">
                <a:cs typeface="+mn-ea"/>
                <a:sym typeface="+mn-lt"/>
              </a:rPr>
              <a:t>解：（</a:t>
            </a:r>
            <a:r>
              <a:rPr lang="en-US" altLang="zh-CN" sz="1500" dirty="0">
                <a:cs typeface="+mn-ea"/>
                <a:sym typeface="+mn-lt"/>
              </a:rPr>
              <a:t>1</a:t>
            </a:r>
            <a:r>
              <a:rPr lang="zh-CN" altLang="en-US" sz="1500" dirty="0">
                <a:cs typeface="+mn-ea"/>
                <a:sym typeface="+mn-lt"/>
              </a:rPr>
              <a:t>）</a:t>
            </a:r>
            <a:r>
              <a:rPr lang="en-US" altLang="zh-CN" sz="1500" dirty="0">
                <a:cs typeface="+mn-ea"/>
                <a:sym typeface="+mn-lt"/>
              </a:rPr>
              <a:t>34.6°=34°+0.6°</a:t>
            </a:r>
            <a:endParaRPr lang="en-US" altLang="zh-CN" sz="1500" baseline="30000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  <a:spcBef>
                <a:spcPct val="0"/>
              </a:spcBef>
            </a:pPr>
            <a:r>
              <a:rPr lang="en-US" altLang="zh-CN" sz="1500" dirty="0">
                <a:cs typeface="+mn-ea"/>
                <a:sym typeface="+mn-lt"/>
              </a:rPr>
              <a:t>               =34°+0.6×60</a:t>
            </a:r>
            <a:r>
              <a:rPr lang="en-US" altLang="zh-CN" sz="1500" baseline="30000" dirty="0">
                <a:cs typeface="+mn-ea"/>
                <a:sym typeface="+mn-lt"/>
              </a:rPr>
              <a:t>′</a:t>
            </a:r>
          </a:p>
          <a:p>
            <a:pPr defTabSz="685800">
              <a:lnSpc>
                <a:spcPct val="150000"/>
              </a:lnSpc>
              <a:spcBef>
                <a:spcPct val="0"/>
              </a:spcBef>
            </a:pPr>
            <a:r>
              <a:rPr lang="en-US" altLang="zh-CN" sz="1500" dirty="0">
                <a:cs typeface="+mn-ea"/>
                <a:sym typeface="+mn-lt"/>
              </a:rPr>
              <a:t>               =34°+36</a:t>
            </a:r>
            <a:r>
              <a:rPr lang="en-US" altLang="zh-CN" sz="1500" baseline="30000" dirty="0">
                <a:cs typeface="+mn-ea"/>
                <a:sym typeface="+mn-lt"/>
              </a:rPr>
              <a:t>′</a:t>
            </a:r>
            <a:r>
              <a:rPr lang="en-US" altLang="zh-CN" sz="1500" dirty="0">
                <a:cs typeface="+mn-ea"/>
                <a:sym typeface="+mn-lt"/>
              </a:rPr>
              <a:t>=34°36</a:t>
            </a:r>
            <a:r>
              <a:rPr lang="en-US" altLang="zh-CN" sz="1500" baseline="30000" dirty="0">
                <a:cs typeface="+mn-ea"/>
                <a:sym typeface="+mn-lt"/>
              </a:rPr>
              <a:t>′</a:t>
            </a:r>
          </a:p>
          <a:p>
            <a:pPr defTabSz="685800">
              <a:lnSpc>
                <a:spcPct val="150000"/>
              </a:lnSpc>
              <a:spcBef>
                <a:spcPct val="0"/>
              </a:spcBef>
            </a:pPr>
            <a:r>
              <a:rPr lang="en-US" altLang="zh-CN" sz="1500" baseline="30000" dirty="0">
                <a:cs typeface="+mn-ea"/>
                <a:sym typeface="+mn-lt"/>
              </a:rPr>
              <a:t>      </a:t>
            </a:r>
            <a:r>
              <a:rPr lang="zh-CN" altLang="en-US" sz="1500" dirty="0">
                <a:cs typeface="+mn-ea"/>
                <a:sym typeface="+mn-lt"/>
              </a:rPr>
              <a:t>（</a:t>
            </a:r>
            <a:r>
              <a:rPr lang="en-US" altLang="zh-CN" sz="1500" dirty="0">
                <a:cs typeface="+mn-ea"/>
                <a:sym typeface="+mn-lt"/>
              </a:rPr>
              <a:t>2</a:t>
            </a:r>
            <a:r>
              <a:rPr lang="zh-CN" altLang="en-US" sz="1500" dirty="0">
                <a:cs typeface="+mn-ea"/>
                <a:sym typeface="+mn-lt"/>
              </a:rPr>
              <a:t>）</a:t>
            </a:r>
            <a:r>
              <a:rPr lang="en-US" altLang="zh-CN" sz="1500" dirty="0">
                <a:cs typeface="+mn-ea"/>
                <a:sym typeface="+mn-lt"/>
              </a:rPr>
              <a:t>112.27°=112°+0.27×60</a:t>
            </a:r>
            <a:r>
              <a:rPr lang="en-US" altLang="zh-CN" sz="1500" baseline="30000" dirty="0">
                <a:cs typeface="+mn-ea"/>
                <a:sym typeface="+mn-lt"/>
              </a:rPr>
              <a:t>′</a:t>
            </a:r>
          </a:p>
          <a:p>
            <a:pPr defTabSz="685800">
              <a:lnSpc>
                <a:spcPct val="150000"/>
              </a:lnSpc>
              <a:spcBef>
                <a:spcPct val="0"/>
              </a:spcBef>
            </a:pPr>
            <a:r>
              <a:rPr lang="en-US" altLang="zh-CN" sz="1500" dirty="0">
                <a:cs typeface="+mn-ea"/>
                <a:sym typeface="+mn-lt"/>
              </a:rPr>
              <a:t>                 =112°+16.2</a:t>
            </a:r>
            <a:r>
              <a:rPr lang="en-US" altLang="zh-CN" sz="1500" baseline="30000" dirty="0">
                <a:cs typeface="+mn-ea"/>
                <a:sym typeface="+mn-lt"/>
              </a:rPr>
              <a:t>′</a:t>
            </a:r>
          </a:p>
          <a:p>
            <a:pPr defTabSz="685800">
              <a:lnSpc>
                <a:spcPct val="150000"/>
              </a:lnSpc>
              <a:spcBef>
                <a:spcPct val="0"/>
              </a:spcBef>
            </a:pPr>
            <a:r>
              <a:rPr lang="en-US" altLang="zh-CN" sz="1500" dirty="0">
                <a:cs typeface="+mn-ea"/>
                <a:sym typeface="+mn-lt"/>
              </a:rPr>
              <a:t>                 =112°+16</a:t>
            </a:r>
            <a:r>
              <a:rPr lang="en-US" altLang="zh-CN" sz="1500" baseline="30000" dirty="0">
                <a:cs typeface="+mn-ea"/>
                <a:sym typeface="+mn-lt"/>
              </a:rPr>
              <a:t>′</a:t>
            </a:r>
            <a:r>
              <a:rPr lang="en-US" altLang="zh-CN" sz="1500" dirty="0">
                <a:cs typeface="+mn-ea"/>
                <a:sym typeface="+mn-lt"/>
              </a:rPr>
              <a:t>+0.2×60</a:t>
            </a:r>
            <a:r>
              <a:rPr lang="en-US" altLang="zh-CN" sz="1500" baseline="30000" dirty="0">
                <a:cs typeface="+mn-ea"/>
                <a:sym typeface="+mn-lt"/>
              </a:rPr>
              <a:t>″</a:t>
            </a:r>
          </a:p>
          <a:p>
            <a:pPr defTabSz="685800">
              <a:lnSpc>
                <a:spcPct val="150000"/>
              </a:lnSpc>
              <a:spcBef>
                <a:spcPct val="0"/>
              </a:spcBef>
            </a:pPr>
            <a:r>
              <a:rPr lang="en-US" altLang="zh-CN" sz="1500" dirty="0">
                <a:cs typeface="+mn-ea"/>
                <a:sym typeface="+mn-lt"/>
              </a:rPr>
              <a:t>                 =112°16</a:t>
            </a:r>
            <a:r>
              <a:rPr lang="en-US" altLang="zh-CN" sz="1500" baseline="30000" dirty="0">
                <a:cs typeface="+mn-ea"/>
                <a:sym typeface="+mn-lt"/>
              </a:rPr>
              <a:t>′</a:t>
            </a:r>
            <a:r>
              <a:rPr lang="en-US" altLang="zh-CN" sz="1500" dirty="0">
                <a:cs typeface="+mn-ea"/>
                <a:sym typeface="+mn-lt"/>
              </a:rPr>
              <a:t>12</a:t>
            </a:r>
            <a:r>
              <a:rPr lang="en-US" altLang="zh-CN" sz="1500" baseline="30000" dirty="0">
                <a:cs typeface="+mn-ea"/>
                <a:sym typeface="+mn-lt"/>
              </a:rPr>
              <a:t>″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填空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36377" y="905182"/>
            <a:ext cx="7986282" cy="124649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50000"/>
              </a:lnSpc>
            </a:pPr>
            <a:r>
              <a:rPr lang="zh-CN" altLang="en-US" sz="1800" b="1" dirty="0">
                <a:cs typeface="+mn-ea"/>
                <a:sym typeface="+mn-lt"/>
              </a:rPr>
              <a:t>把下列结果化为度？</a:t>
            </a:r>
            <a:endParaRPr lang="en-US" altLang="zh-CN" sz="1800" b="1" dirty="0">
              <a:cs typeface="+mn-ea"/>
              <a:sym typeface="+mn-lt"/>
            </a:endParaRPr>
          </a:p>
          <a:p>
            <a:pPr defTabSz="685800" fontAlgn="base">
              <a:lnSpc>
                <a:spcPct val="150000"/>
              </a:lnSpc>
            </a:pPr>
            <a:r>
              <a:rPr lang="en-US" altLang="zh-CN" sz="1800" dirty="0">
                <a:cs typeface="+mn-ea"/>
                <a:sym typeface="+mn-lt"/>
              </a:rPr>
              <a:t>1</a:t>
            </a:r>
            <a:r>
              <a:rPr lang="zh-CN" altLang="en-US" sz="1800" dirty="0">
                <a:cs typeface="+mn-ea"/>
                <a:sym typeface="+mn-lt"/>
              </a:rPr>
              <a:t>）</a:t>
            </a:r>
            <a:r>
              <a:rPr lang="en-US" altLang="zh-CN" sz="1800" dirty="0">
                <a:cs typeface="+mn-ea"/>
                <a:sym typeface="+mn-lt"/>
              </a:rPr>
              <a:t>72°42</a:t>
            </a:r>
            <a:r>
              <a:rPr lang="en-US" altLang="zh-CN" sz="1800" baseline="30000" dirty="0">
                <a:cs typeface="+mn-ea"/>
                <a:sym typeface="+mn-lt"/>
              </a:rPr>
              <a:t>′</a:t>
            </a:r>
            <a:r>
              <a:rPr lang="en-US" altLang="zh-CN" sz="1800" dirty="0">
                <a:cs typeface="+mn-ea"/>
                <a:sym typeface="+mn-lt"/>
              </a:rPr>
              <a:t>                             2</a:t>
            </a:r>
            <a:r>
              <a:rPr lang="zh-CN" altLang="en-US" sz="1800" dirty="0">
                <a:cs typeface="+mn-ea"/>
                <a:sym typeface="+mn-lt"/>
              </a:rPr>
              <a:t>）</a:t>
            </a:r>
            <a:r>
              <a:rPr lang="en-US" altLang="zh-CN" sz="1800" dirty="0">
                <a:cs typeface="+mn-ea"/>
                <a:sym typeface="+mn-lt"/>
              </a:rPr>
              <a:t>37°14</a:t>
            </a:r>
            <a:r>
              <a:rPr lang="en-US" altLang="zh-CN" sz="1800" baseline="30000" dirty="0">
                <a:cs typeface="+mn-ea"/>
                <a:sym typeface="+mn-lt"/>
              </a:rPr>
              <a:t>′</a:t>
            </a:r>
            <a:r>
              <a:rPr lang="en-US" altLang="zh-CN" sz="1800" dirty="0">
                <a:cs typeface="+mn-ea"/>
                <a:sym typeface="+mn-lt"/>
              </a:rPr>
              <a:t>24</a:t>
            </a:r>
            <a:r>
              <a:rPr lang="en-US" altLang="zh-CN" sz="1800" baseline="30000" dirty="0">
                <a:cs typeface="+mn-ea"/>
                <a:sym typeface="+mn-lt"/>
              </a:rPr>
              <a:t>″</a:t>
            </a:r>
          </a:p>
          <a:p>
            <a:pPr defTabSz="685800" fontAlgn="base">
              <a:lnSpc>
                <a:spcPct val="150000"/>
              </a:lnSpc>
            </a:pPr>
            <a:endParaRPr lang="en-US" altLang="zh-CN" sz="1500" b="1" dirty="0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36377" y="1664511"/>
            <a:ext cx="4609477" cy="211596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indent="-342900" defTabSz="685800">
              <a:lnSpc>
                <a:spcPct val="200000"/>
              </a:lnSpc>
              <a:spcBef>
                <a:spcPct val="50000"/>
              </a:spcBef>
            </a:pPr>
            <a:r>
              <a:rPr lang="zh-CN" altLang="en-US" dirty="0">
                <a:cs typeface="+mn-ea"/>
                <a:sym typeface="+mn-lt"/>
              </a:rPr>
              <a:t>解</a:t>
            </a:r>
            <a:r>
              <a:rPr lang="en-US" altLang="zh-CN" dirty="0">
                <a:cs typeface="+mn-ea"/>
                <a:sym typeface="+mn-lt"/>
              </a:rPr>
              <a:t>:(1)72°42</a:t>
            </a:r>
            <a:r>
              <a:rPr lang="en-US" altLang="zh-CN" baseline="30000" dirty="0">
                <a:cs typeface="+mn-ea"/>
                <a:sym typeface="+mn-lt"/>
              </a:rPr>
              <a:t>′</a:t>
            </a:r>
            <a:r>
              <a:rPr lang="en-US" altLang="zh-CN" dirty="0">
                <a:cs typeface="+mn-ea"/>
                <a:sym typeface="+mn-lt"/>
              </a:rPr>
              <a:t>=72°+42</a:t>
            </a:r>
            <a:r>
              <a:rPr lang="en-US" altLang="zh-CN" baseline="30000" dirty="0">
                <a:cs typeface="+mn-ea"/>
                <a:sym typeface="+mn-lt"/>
              </a:rPr>
              <a:t>′</a:t>
            </a:r>
          </a:p>
          <a:p>
            <a:pPr marL="342900" indent="-342900" defTabSz="685800">
              <a:lnSpc>
                <a:spcPct val="20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             =72°+(42÷60</a:t>
            </a:r>
            <a:r>
              <a:rPr lang="zh-CN" altLang="en-US" dirty="0">
                <a:cs typeface="+mn-ea"/>
                <a:sym typeface="+mn-lt"/>
              </a:rPr>
              <a:t>）</a:t>
            </a:r>
            <a:r>
              <a:rPr lang="en-US" altLang="zh-CN" dirty="0">
                <a:cs typeface="+mn-ea"/>
                <a:sym typeface="+mn-lt"/>
              </a:rPr>
              <a:t>°</a:t>
            </a:r>
            <a:endParaRPr lang="en-US" altLang="zh-CN" baseline="30000" dirty="0">
              <a:cs typeface="+mn-ea"/>
              <a:sym typeface="+mn-lt"/>
            </a:endParaRPr>
          </a:p>
          <a:p>
            <a:pPr marL="342900" indent="-342900" defTabSz="685800">
              <a:lnSpc>
                <a:spcPct val="20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             =72°+0.7°</a:t>
            </a:r>
            <a:endParaRPr lang="en-US" altLang="zh-CN" baseline="30000" dirty="0">
              <a:cs typeface="+mn-ea"/>
              <a:sym typeface="+mn-lt"/>
            </a:endParaRPr>
          </a:p>
          <a:p>
            <a:pPr marL="342900" indent="-342900" defTabSz="685800">
              <a:lnSpc>
                <a:spcPct val="20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             =72.7°</a:t>
            </a:r>
          </a:p>
        </p:txBody>
      </p:sp>
      <p:sp>
        <p:nvSpPr>
          <p:cNvPr id="7" name="Text Box 4"/>
          <p:cNvSpPr txBox="1"/>
          <p:nvPr/>
        </p:nvSpPr>
        <p:spPr>
          <a:xfrm>
            <a:off x="3443322" y="1804965"/>
            <a:ext cx="7391400" cy="297773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marL="342900" indent="-342900" defTabSz="68580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(2)37°14</a:t>
            </a:r>
            <a:r>
              <a:rPr lang="en-US" altLang="zh-CN" baseline="30000" dirty="0">
                <a:cs typeface="+mn-ea"/>
                <a:sym typeface="+mn-lt"/>
              </a:rPr>
              <a:t>′</a:t>
            </a:r>
            <a:r>
              <a:rPr lang="en-US" altLang="zh-CN" dirty="0">
                <a:cs typeface="+mn-ea"/>
                <a:sym typeface="+mn-lt"/>
              </a:rPr>
              <a:t>24</a:t>
            </a:r>
            <a:r>
              <a:rPr lang="en-US" altLang="zh-CN" baseline="42000" dirty="0">
                <a:cs typeface="+mn-ea"/>
                <a:sym typeface="+mn-lt"/>
              </a:rPr>
              <a:t>″</a:t>
            </a:r>
            <a:r>
              <a:rPr lang="en-US" altLang="zh-CN" dirty="0">
                <a:cs typeface="+mn-ea"/>
                <a:sym typeface="+mn-lt"/>
              </a:rPr>
              <a:t>=37°+14</a:t>
            </a:r>
            <a:r>
              <a:rPr lang="en-US" altLang="zh-CN" baseline="30000" dirty="0">
                <a:cs typeface="+mn-ea"/>
                <a:sym typeface="+mn-lt"/>
              </a:rPr>
              <a:t>′</a:t>
            </a:r>
            <a:r>
              <a:rPr lang="en-US" altLang="zh-CN" dirty="0">
                <a:cs typeface="+mn-ea"/>
                <a:sym typeface="+mn-lt"/>
              </a:rPr>
              <a:t>+24</a:t>
            </a:r>
            <a:r>
              <a:rPr lang="en-US" altLang="zh-CN" baseline="42000" dirty="0">
                <a:cs typeface="+mn-ea"/>
                <a:sym typeface="+mn-lt"/>
              </a:rPr>
              <a:t>″</a:t>
            </a:r>
          </a:p>
          <a:p>
            <a:pPr marL="342900" indent="-342900" defTabSz="68580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             =37°+14′+(24÷60)′</a:t>
            </a:r>
            <a:endParaRPr lang="en-US" altLang="zh-CN" baseline="30000" dirty="0">
              <a:cs typeface="+mn-ea"/>
              <a:sym typeface="+mn-lt"/>
            </a:endParaRPr>
          </a:p>
          <a:p>
            <a:pPr marL="342900" indent="-342900" defTabSz="68580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             =37°+14′+0.4′</a:t>
            </a:r>
          </a:p>
          <a:p>
            <a:pPr marL="342900" indent="-342900" defTabSz="68580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             =37°+14.4′</a:t>
            </a:r>
          </a:p>
          <a:p>
            <a:pPr marL="342900" indent="-342900" defTabSz="68580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             =37°+(14.4÷60</a:t>
            </a:r>
            <a:r>
              <a:rPr lang="zh-CN" altLang="en-US" dirty="0">
                <a:cs typeface="+mn-ea"/>
                <a:sym typeface="+mn-lt"/>
              </a:rPr>
              <a:t>）</a:t>
            </a:r>
            <a:r>
              <a:rPr lang="en-US" altLang="zh-CN" dirty="0">
                <a:cs typeface="+mn-ea"/>
                <a:sym typeface="+mn-lt"/>
              </a:rPr>
              <a:t>°</a:t>
            </a:r>
            <a:endParaRPr lang="en-US" altLang="zh-CN" baseline="30000" dirty="0">
              <a:cs typeface="+mn-ea"/>
              <a:sym typeface="+mn-lt"/>
            </a:endParaRPr>
          </a:p>
          <a:p>
            <a:pPr marL="342900" indent="-342900" defTabSz="68580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             =37°+0.24°</a:t>
            </a:r>
          </a:p>
          <a:p>
            <a:pPr marL="342900" indent="-342900" defTabSz="68580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             =37.24°</a:t>
            </a:r>
            <a:endParaRPr lang="en-US" altLang="zh-CN" baseline="30000" dirty="0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69677" y="876607"/>
            <a:ext cx="7986282" cy="35779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1500" b="1" dirty="0">
                <a:cs typeface="+mn-ea"/>
                <a:sym typeface="+mn-lt"/>
              </a:rPr>
              <a:t>你能通过三角板画出</a:t>
            </a:r>
            <a:r>
              <a:rPr lang="en-US" altLang="zh-CN" sz="1500" b="1" dirty="0">
                <a:cs typeface="+mn-ea"/>
                <a:sym typeface="+mn-lt"/>
              </a:rPr>
              <a:t>30°</a:t>
            </a:r>
            <a:r>
              <a:rPr lang="zh-CN" altLang="en-US" sz="1500" b="1" dirty="0">
                <a:cs typeface="+mn-ea"/>
                <a:sym typeface="+mn-lt"/>
              </a:rPr>
              <a:t>，</a:t>
            </a:r>
            <a:r>
              <a:rPr lang="en-US" altLang="zh-CN" sz="1500" b="1" dirty="0">
                <a:cs typeface="+mn-ea"/>
                <a:sym typeface="+mn-lt"/>
              </a:rPr>
              <a:t>45°</a:t>
            </a:r>
            <a:r>
              <a:rPr lang="zh-CN" altLang="en-US" sz="1500" b="1" dirty="0">
                <a:cs typeface="+mn-ea"/>
                <a:sym typeface="+mn-lt"/>
              </a:rPr>
              <a:t>，</a:t>
            </a:r>
            <a:r>
              <a:rPr lang="en-US" altLang="zh-CN" sz="1500" b="1" dirty="0">
                <a:cs typeface="+mn-ea"/>
                <a:sym typeface="+mn-lt"/>
              </a:rPr>
              <a:t>60°</a:t>
            </a:r>
            <a:r>
              <a:rPr lang="zh-CN" altLang="en-US" sz="1500" b="1" dirty="0">
                <a:cs typeface="+mn-ea"/>
                <a:sym typeface="+mn-lt"/>
              </a:rPr>
              <a:t>，</a:t>
            </a:r>
            <a:r>
              <a:rPr lang="en-US" altLang="zh-CN" sz="1500" b="1" dirty="0">
                <a:cs typeface="+mn-ea"/>
                <a:sym typeface="+mn-lt"/>
              </a:rPr>
              <a:t>90°</a:t>
            </a:r>
            <a:r>
              <a:rPr lang="zh-CN" altLang="en-US" sz="1500" b="1" dirty="0">
                <a:cs typeface="+mn-ea"/>
                <a:sym typeface="+mn-lt"/>
              </a:rPr>
              <a:t>等特殊角吗？</a:t>
            </a:r>
            <a:endParaRPr lang="en-US" altLang="zh-CN" sz="1500" b="1" dirty="0">
              <a:cs typeface="+mn-ea"/>
              <a:sym typeface="+mn-lt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1686394" y="2899504"/>
            <a:ext cx="1843791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724401" y="2899504"/>
            <a:ext cx="1843791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16200000">
            <a:off x="1664699" y="1732292"/>
            <a:ext cx="1188906" cy="1145517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>
            <a:off x="4415960" y="1805173"/>
            <a:ext cx="1402773" cy="785891"/>
          </a:xfrm>
          <a:prstGeom prst="rect">
            <a:avLst/>
          </a:prstGeom>
        </p:spPr>
      </p:pic>
      <p:cxnSp>
        <p:nvCxnSpPr>
          <p:cNvPr id="16" name="直接连接符 15"/>
          <p:cNvCxnSpPr/>
          <p:nvPr/>
        </p:nvCxnSpPr>
        <p:spPr>
          <a:xfrm flipV="1">
            <a:off x="4724401" y="1183131"/>
            <a:ext cx="986852" cy="1718873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1683057" y="1610350"/>
            <a:ext cx="1255016" cy="127166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0" name="Freeform 31"/>
          <p:cNvSpPr>
            <a:spLocks noChangeArrowheads="1"/>
          </p:cNvSpPr>
          <p:nvPr/>
        </p:nvSpPr>
        <p:spPr bwMode="auto">
          <a:xfrm rot="19727266">
            <a:off x="2018489" y="2591824"/>
            <a:ext cx="76200" cy="304800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217224" y="2379816"/>
            <a:ext cx="873321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cs typeface="+mn-ea"/>
                <a:sym typeface="+mn-lt"/>
              </a:rPr>
              <a:t>45°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2" name="Freeform 31"/>
          <p:cNvSpPr>
            <a:spLocks noChangeArrowheads="1"/>
          </p:cNvSpPr>
          <p:nvPr/>
        </p:nvSpPr>
        <p:spPr bwMode="auto">
          <a:xfrm rot="19727266">
            <a:off x="4957133" y="2610250"/>
            <a:ext cx="76200" cy="304800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155868" y="2398242"/>
            <a:ext cx="873321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cs typeface="+mn-ea"/>
                <a:sym typeface="+mn-lt"/>
              </a:rPr>
              <a:t>60°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574871" y="3326977"/>
            <a:ext cx="6299060" cy="120052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尝试画出</a:t>
            </a:r>
            <a:r>
              <a:rPr lang="en-US" altLang="zh-CN" sz="2000" b="1" dirty="0">
                <a:cs typeface="+mn-ea"/>
                <a:sym typeface="+mn-lt"/>
              </a:rPr>
              <a:t>30°</a:t>
            </a:r>
            <a:r>
              <a:rPr lang="zh-CN" altLang="en-US" sz="2000" b="1" dirty="0">
                <a:cs typeface="+mn-ea"/>
                <a:sym typeface="+mn-lt"/>
              </a:rPr>
              <a:t>，</a:t>
            </a:r>
            <a:r>
              <a:rPr lang="en-US" altLang="zh-CN" sz="2000" b="1" dirty="0">
                <a:cs typeface="+mn-ea"/>
                <a:sym typeface="+mn-lt"/>
              </a:rPr>
              <a:t>90°</a:t>
            </a:r>
            <a:r>
              <a:rPr lang="zh-CN" altLang="en-US" sz="2000" b="1" dirty="0">
                <a:cs typeface="+mn-ea"/>
                <a:sym typeface="+mn-lt"/>
              </a:rPr>
              <a:t>的特殊角？</a:t>
            </a:r>
            <a:endParaRPr lang="en-US" altLang="zh-CN" sz="2000" b="1" dirty="0">
              <a:cs typeface="+mn-ea"/>
              <a:sym typeface="+mn-lt"/>
            </a:endParaRPr>
          </a:p>
          <a:p>
            <a:pPr algn="ctr" defTabSz="6858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想一想除了这些，还能通过三角板画出哪些特殊角？</a:t>
            </a:r>
            <a:endParaRPr lang="en-US" altLang="zh-CN" sz="2000" b="1" dirty="0">
              <a:cs typeface="+mn-ea"/>
              <a:sym typeface="+mn-lt"/>
            </a:endParaRPr>
          </a:p>
          <a:p>
            <a:pPr defTabSz="685800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 animBg="1"/>
      <p:bldP spid="23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9130" y="1723244"/>
            <a:ext cx="5141856" cy="284087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78859" y="825237"/>
            <a:ext cx="7986282" cy="35779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1500" b="1" dirty="0">
                <a:cs typeface="+mn-ea"/>
                <a:sym typeface="+mn-lt"/>
              </a:rPr>
              <a:t>如何使通过量角器画一个</a:t>
            </a:r>
            <a:r>
              <a:rPr lang="en-US" altLang="zh-CN" sz="1500" b="1" dirty="0">
                <a:cs typeface="+mn-ea"/>
                <a:sym typeface="+mn-lt"/>
              </a:rPr>
              <a:t>36°</a:t>
            </a:r>
            <a:r>
              <a:rPr lang="zh-CN" altLang="en-US" sz="1500" b="1" dirty="0">
                <a:cs typeface="+mn-ea"/>
                <a:sym typeface="+mn-lt"/>
              </a:rPr>
              <a:t>的角？</a:t>
            </a:r>
            <a:endParaRPr lang="en-US" altLang="zh-CN" sz="1500" b="1" dirty="0"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3720059" y="4252210"/>
            <a:ext cx="35726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3720058" y="2343879"/>
            <a:ext cx="2575812" cy="189125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5726421" y="2707908"/>
            <a:ext cx="52466" cy="457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Freeform 31"/>
          <p:cNvSpPr>
            <a:spLocks noChangeArrowheads="1"/>
          </p:cNvSpPr>
          <p:nvPr/>
        </p:nvSpPr>
        <p:spPr bwMode="auto">
          <a:xfrm rot="19727266">
            <a:off x="4102694" y="3957852"/>
            <a:ext cx="76200" cy="304800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301429" y="3745843"/>
            <a:ext cx="873321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36°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50652" y="1076632"/>
            <a:ext cx="7986282" cy="4539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2000" b="1" dirty="0">
                <a:cs typeface="+mn-ea"/>
                <a:sym typeface="+mn-lt"/>
              </a:rPr>
              <a:t>尝试通过量角器画</a:t>
            </a:r>
            <a:r>
              <a:rPr lang="en-US" altLang="zh-CN" sz="2000" b="1" dirty="0">
                <a:cs typeface="+mn-ea"/>
                <a:sym typeface="+mn-lt"/>
              </a:rPr>
              <a:t>75°</a:t>
            </a:r>
            <a:r>
              <a:rPr lang="zh-CN" altLang="en-US" sz="2000" b="1" dirty="0">
                <a:cs typeface="+mn-ea"/>
                <a:sym typeface="+mn-lt"/>
              </a:rPr>
              <a:t>，</a:t>
            </a:r>
            <a:r>
              <a:rPr lang="en-US" altLang="zh-CN" sz="2000" b="1" dirty="0">
                <a:cs typeface="+mn-ea"/>
                <a:sym typeface="+mn-lt"/>
              </a:rPr>
              <a:t>146°</a:t>
            </a:r>
            <a:r>
              <a:rPr lang="zh-CN" altLang="en-US" sz="2000" b="1" dirty="0">
                <a:cs typeface="+mn-ea"/>
                <a:sym typeface="+mn-lt"/>
              </a:rPr>
              <a:t>的角？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/>
          <p:cNvSpPr/>
          <p:nvPr/>
        </p:nvSpPr>
        <p:spPr>
          <a:xfrm>
            <a:off x="-737277" y="4309162"/>
            <a:ext cx="1668677" cy="1668677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Freeform: Shape 15"/>
          <p:cNvSpPr/>
          <p:nvPr/>
        </p:nvSpPr>
        <p:spPr>
          <a:xfrm>
            <a:off x="8309662" y="-799768"/>
            <a:ext cx="1668677" cy="1668677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56919" y="692944"/>
            <a:ext cx="3214688" cy="4450556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666667" y="2217927"/>
            <a:ext cx="3562433" cy="1078915"/>
            <a:chOff x="1571361" y="2753282"/>
            <a:chExt cx="4749910" cy="1438553"/>
          </a:xfrm>
        </p:grpSpPr>
        <p:sp>
          <p:nvSpPr>
            <p:cNvPr id="22" name="矩形 21"/>
            <p:cNvSpPr/>
            <p:nvPr/>
          </p:nvSpPr>
          <p:spPr bwMode="auto">
            <a:xfrm>
              <a:off x="1602936" y="2753282"/>
              <a:ext cx="4718335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zh-CN" altLang="en-US" sz="3300" b="1" kern="100" dirty="0">
                  <a:cs typeface="+mn-ea"/>
                  <a:sym typeface="+mn-lt"/>
                </a:rPr>
                <a:t>感谢各位的聆听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634862" y="3563329"/>
              <a:ext cx="4686409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6" name="文本框 25"/>
          <p:cNvSpPr txBox="1"/>
          <p:nvPr/>
        </p:nvSpPr>
        <p:spPr>
          <a:xfrm>
            <a:off x="666668" y="3226497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66668" y="2903192"/>
            <a:ext cx="3083521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dirty="0">
                <a:cs typeface="+mn-ea"/>
                <a:sym typeface="+mn-lt"/>
              </a:rPr>
              <a:t>人教版  数学（初中）  （七年级 上）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21289" y="1037443"/>
            <a:ext cx="3497911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F6FC6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21289" y="1809349"/>
            <a:ext cx="7761388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en-US" dirty="0">
                <a:cs typeface="+mn-ea"/>
                <a:sym typeface="+mn-lt"/>
              </a:rPr>
              <a:t>、理解角的概念，掌握角的表示方法。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、理解角、平角、圆角的概念。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21289" y="2902017"/>
            <a:ext cx="3497911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F6FC6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21289" y="3673922"/>
            <a:ext cx="7533962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1500" dirty="0">
                <a:cs typeface="+mn-ea"/>
                <a:sym typeface="+mn-lt"/>
              </a:rPr>
              <a:t>角的定义、角的表示方法。</a:t>
            </a:r>
            <a:endParaRPr lang="en-US" altLang="zh-CN" sz="15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 dirty="0">
                <a:cs typeface="+mn-ea"/>
                <a:sym typeface="+mn-lt"/>
              </a:rPr>
              <a:t>难点：会用不同的方法表示一个角。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966566" y="1550942"/>
            <a:ext cx="2290353" cy="17231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03024" y="1550943"/>
            <a:ext cx="2290354" cy="17177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39481" y="1577585"/>
            <a:ext cx="2065340" cy="16644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文本框 9"/>
          <p:cNvSpPr txBox="1"/>
          <p:nvPr/>
        </p:nvSpPr>
        <p:spPr>
          <a:xfrm>
            <a:off x="570463" y="18913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生活中常见的角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78859" y="874491"/>
            <a:ext cx="7986282" cy="4154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1800" b="1" dirty="0" smtClean="0">
                <a:cs typeface="+mn-ea"/>
                <a:sym typeface="+mn-lt"/>
              </a:rPr>
              <a:t>有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公共端点</a:t>
            </a:r>
            <a:r>
              <a:rPr lang="zh-CN" altLang="en-US" sz="1800" b="1" dirty="0">
                <a:cs typeface="+mn-ea"/>
                <a:sym typeface="+mn-lt"/>
              </a:rPr>
              <a:t>的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两条射线</a:t>
            </a:r>
            <a:r>
              <a:rPr lang="zh-CN" altLang="en-US" sz="1800" b="1" dirty="0">
                <a:cs typeface="+mn-ea"/>
                <a:sym typeface="+mn-lt"/>
              </a:rPr>
              <a:t>组成的图形叫做角。</a:t>
            </a:r>
            <a:endParaRPr lang="en-US" altLang="zh-CN" sz="1800" b="1" dirty="0"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2815009" y="2241549"/>
            <a:ext cx="71846" cy="587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flipV="1">
            <a:off x="2841733" y="2261680"/>
            <a:ext cx="2472146" cy="2939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2850932" y="1511736"/>
            <a:ext cx="1575163" cy="75521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 rot="10800000" flipV="1">
            <a:off x="2258906" y="2300332"/>
            <a:ext cx="556103" cy="351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 rot="10800000" flipH="1">
            <a:off x="4507386" y="1593350"/>
            <a:ext cx="10825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 rot="10800000" flipH="1">
            <a:off x="4578398" y="1683787"/>
            <a:ext cx="1011537" cy="415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/>
          <p:cNvSpPr txBox="1"/>
          <p:nvPr/>
        </p:nvSpPr>
        <p:spPr>
          <a:xfrm>
            <a:off x="1279191" y="2651396"/>
            <a:ext cx="979715" cy="28469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角的顶点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5670684" y="1463037"/>
            <a:ext cx="979715" cy="28469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角的两边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3424063" y="2528551"/>
            <a:ext cx="2472146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角的常见表示方法</a:t>
            </a:r>
            <a:r>
              <a:rPr lang="zh-CN" altLang="en-US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：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964904" y="3304847"/>
            <a:ext cx="2472146" cy="778492"/>
            <a:chOff x="3670506" y="3366631"/>
            <a:chExt cx="2472146" cy="778492"/>
          </a:xfrm>
        </p:grpSpPr>
        <p:cxnSp>
          <p:nvCxnSpPr>
            <p:cNvPr id="36" name="直接连接符 35"/>
            <p:cNvCxnSpPr/>
            <p:nvPr/>
          </p:nvCxnSpPr>
          <p:spPr>
            <a:xfrm flipV="1">
              <a:off x="3670506" y="4115731"/>
              <a:ext cx="2472146" cy="29392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 flipV="1">
              <a:off x="3671049" y="3366631"/>
              <a:ext cx="1575163" cy="755216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9" name="组合 38"/>
          <p:cNvGrpSpPr/>
          <p:nvPr/>
        </p:nvGrpSpPr>
        <p:grpSpPr>
          <a:xfrm rot="6564701">
            <a:off x="4528641" y="3161249"/>
            <a:ext cx="1111049" cy="1247368"/>
            <a:chOff x="3668182" y="3388110"/>
            <a:chExt cx="2474470" cy="757013"/>
          </a:xfrm>
        </p:grpSpPr>
        <p:cxnSp>
          <p:nvCxnSpPr>
            <p:cNvPr id="40" name="直接连接符 39"/>
            <p:cNvCxnSpPr/>
            <p:nvPr/>
          </p:nvCxnSpPr>
          <p:spPr>
            <a:xfrm flipV="1">
              <a:off x="3670506" y="4115731"/>
              <a:ext cx="2472146" cy="29392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V="1">
              <a:off x="3668182" y="3388110"/>
              <a:ext cx="1575163" cy="755216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2" name="组合 41"/>
          <p:cNvGrpSpPr/>
          <p:nvPr/>
        </p:nvGrpSpPr>
        <p:grpSpPr>
          <a:xfrm flipH="1">
            <a:off x="6160540" y="3196943"/>
            <a:ext cx="2472146" cy="778492"/>
            <a:chOff x="3670506" y="3366631"/>
            <a:chExt cx="2472146" cy="778492"/>
          </a:xfrm>
        </p:grpSpPr>
        <p:cxnSp>
          <p:nvCxnSpPr>
            <p:cNvPr id="43" name="直接连接符 42"/>
            <p:cNvCxnSpPr/>
            <p:nvPr/>
          </p:nvCxnSpPr>
          <p:spPr>
            <a:xfrm flipV="1">
              <a:off x="3670506" y="4115731"/>
              <a:ext cx="2472146" cy="29392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V="1">
              <a:off x="3671049" y="3366631"/>
              <a:ext cx="1575163" cy="755216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5" name="弧形 44"/>
          <p:cNvSpPr/>
          <p:nvPr/>
        </p:nvSpPr>
        <p:spPr>
          <a:xfrm>
            <a:off x="1313514" y="3776682"/>
            <a:ext cx="530002" cy="583802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6" name="弧形 45"/>
          <p:cNvSpPr/>
          <p:nvPr/>
        </p:nvSpPr>
        <p:spPr>
          <a:xfrm rot="8274242">
            <a:off x="4508505" y="2911366"/>
            <a:ext cx="530002" cy="583802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7" name="弧形 46"/>
          <p:cNvSpPr/>
          <p:nvPr/>
        </p:nvSpPr>
        <p:spPr>
          <a:xfrm rot="14204503">
            <a:off x="7705152" y="3484781"/>
            <a:ext cx="530002" cy="583802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2626237" y="2976563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570462" y="3927528"/>
            <a:ext cx="31237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3344642" y="4079941"/>
            <a:ext cx="31237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4610835" y="3448841"/>
            <a:ext cx="31237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l-GR" altLang="zh-CN" sz="2400" dirty="0">
                <a:solidFill>
                  <a:srgbClr val="FF0000"/>
                </a:solidFill>
                <a:cs typeface="+mn-ea"/>
                <a:sym typeface="+mn-lt"/>
              </a:rPr>
              <a:t>α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7186113" y="3437203"/>
            <a:ext cx="31237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882835" y="4187329"/>
            <a:ext cx="2208401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∠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和∠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AOB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4161851" y="4234534"/>
            <a:ext cx="1223307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∠</a:t>
            </a:r>
            <a:r>
              <a:rPr lang="el-GR" altLang="zh-CN" sz="2400" dirty="0">
                <a:solidFill>
                  <a:srgbClr val="FF0000"/>
                </a:solidFill>
                <a:cs typeface="+mn-ea"/>
                <a:sym typeface="+mn-lt"/>
              </a:rPr>
              <a:t>α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7010190" y="4186303"/>
            <a:ext cx="1223307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∠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角的概念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3" grpId="0" animBg="1"/>
      <p:bldP spid="34" grpId="0" animBg="1"/>
      <p:bldP spid="35" grpId="0"/>
      <p:bldP spid="45" grpId="0" animBg="1"/>
      <p:bldP spid="46" grpId="0" animBg="1"/>
      <p:bldP spid="47" grpId="0" animBg="1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/>
          <p:nvPr/>
        </p:nvSpPr>
        <p:spPr>
          <a:xfrm>
            <a:off x="734627" y="855632"/>
            <a:ext cx="8153400" cy="353173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lnSpc>
                <a:spcPct val="300000"/>
              </a:lnSpc>
              <a:spcBef>
                <a:spcPct val="0"/>
              </a:spcBef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角用“ 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∠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”表示，读作“  </a:t>
            </a: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角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”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角的表示方法有下面四种：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300000"/>
              </a:lnSpc>
              <a:spcBef>
                <a:spcPct val="0"/>
              </a:spcBef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(1)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角可以用</a:t>
            </a: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三个大写字母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表示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但表示</a:t>
            </a: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顶点的字母一定要写在中间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defTabSz="685800">
              <a:lnSpc>
                <a:spcPct val="300000"/>
              </a:lnSpc>
              <a:spcBef>
                <a:spcPct val="0"/>
              </a:spcBef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(2)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用一个字母表示角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 必须是以</a:t>
            </a: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这个字母为顶点的角，而且只有一个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defTabSz="685800">
              <a:lnSpc>
                <a:spcPct val="300000"/>
              </a:lnSpc>
              <a:spcBef>
                <a:spcPct val="0"/>
              </a:spcBef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(3)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用一个</a:t>
            </a: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数字表示角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在靠近顶点处</a:t>
            </a: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画上弧线</a:t>
            </a:r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,</a:t>
            </a: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写上数字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defTabSz="685800">
              <a:lnSpc>
                <a:spcPct val="300000"/>
              </a:lnSpc>
              <a:spcBef>
                <a:spcPct val="0"/>
              </a:spcBef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(4)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用一个</a:t>
            </a: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希腊字母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表示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在靠近顶点处</a:t>
            </a: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画上弧线</a:t>
            </a:r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,</a:t>
            </a: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写上希腊字母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角的表示方法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78859" y="931667"/>
            <a:ext cx="7986282" cy="4539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2000" b="1" dirty="0">
                <a:cs typeface="+mn-ea"/>
                <a:sym typeface="+mn-lt"/>
              </a:rPr>
              <a:t>如何表示下面这个角？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rot="18000000">
            <a:off x="1117080" y="2421520"/>
            <a:ext cx="1722438" cy="179387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pPr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11" name="Group 14"/>
          <p:cNvGrpSpPr/>
          <p:nvPr/>
        </p:nvGrpSpPr>
        <p:grpSpPr bwMode="auto">
          <a:xfrm>
            <a:off x="1463155" y="3181932"/>
            <a:ext cx="2182812" cy="44450"/>
            <a:chOff x="1091" y="3760"/>
            <a:chExt cx="4148" cy="68"/>
          </a:xfrm>
        </p:grpSpPr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1111" y="3793"/>
              <a:ext cx="4128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6858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Oval 16"/>
            <p:cNvSpPr>
              <a:spLocks noChangeAspect="1" noChangeArrowheads="1"/>
            </p:cNvSpPr>
            <p:nvPr/>
          </p:nvSpPr>
          <p:spPr bwMode="auto">
            <a:xfrm>
              <a:off x="1091" y="3760"/>
              <a:ext cx="68" cy="68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defTabSz="685800"/>
              <a:endParaRPr lang="zh-CN" altLang="en-US" sz="40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2079106" y="1538869"/>
            <a:ext cx="446087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2400" b="1" i="1" dirty="0">
                <a:solidFill>
                  <a:srgbClr val="3333CC"/>
                </a:solidFill>
                <a:cs typeface="+mn-ea"/>
                <a:sym typeface="+mn-lt"/>
              </a:rPr>
              <a:t>A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1071043" y="3037469"/>
            <a:ext cx="504825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2400" b="1" i="1">
                <a:solidFill>
                  <a:srgbClr val="FF0000"/>
                </a:solidFill>
                <a:cs typeface="+mn-ea"/>
                <a:sym typeface="+mn-lt"/>
              </a:rPr>
              <a:t>O</a:t>
            </a: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3703911" y="2846176"/>
            <a:ext cx="392113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2400" b="1" i="1" dirty="0">
                <a:solidFill>
                  <a:srgbClr val="3333CC"/>
                </a:solidFill>
                <a:cs typeface="+mn-ea"/>
                <a:sym typeface="+mn-lt"/>
              </a:rPr>
              <a:t>B</a:t>
            </a:r>
          </a:p>
        </p:txBody>
      </p:sp>
      <p:sp>
        <p:nvSpPr>
          <p:cNvPr id="17" name="Line 29"/>
          <p:cNvSpPr>
            <a:spLocks noChangeShapeType="1"/>
          </p:cNvSpPr>
          <p:nvPr/>
        </p:nvSpPr>
        <p:spPr bwMode="auto">
          <a:xfrm flipV="1">
            <a:off x="1452042" y="2300868"/>
            <a:ext cx="1600200" cy="914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pPr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3052242" y="2148469"/>
            <a:ext cx="381000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2400" b="1" i="1">
                <a:solidFill>
                  <a:srgbClr val="3333CC"/>
                </a:solidFill>
                <a:cs typeface="+mn-ea"/>
                <a:sym typeface="+mn-lt"/>
              </a:rPr>
              <a:t>C</a:t>
            </a:r>
          </a:p>
        </p:txBody>
      </p:sp>
      <p:sp>
        <p:nvSpPr>
          <p:cNvPr id="19" name="Freeform 31"/>
          <p:cNvSpPr>
            <a:spLocks noChangeArrowheads="1"/>
          </p:cNvSpPr>
          <p:nvPr/>
        </p:nvSpPr>
        <p:spPr bwMode="auto">
          <a:xfrm>
            <a:off x="2036242" y="2910468"/>
            <a:ext cx="76200" cy="304800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2366442" y="2834269"/>
            <a:ext cx="457200" cy="684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endParaRPr lang="zh-CN" altLang="zh-CN" sz="40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1" name="Freeform 31"/>
          <p:cNvSpPr>
            <a:spLocks noChangeArrowheads="1"/>
          </p:cNvSpPr>
          <p:nvPr/>
        </p:nvSpPr>
        <p:spPr bwMode="auto">
          <a:xfrm rot="19727266">
            <a:off x="2036242" y="2529468"/>
            <a:ext cx="76200" cy="304800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145962" y="2146237"/>
            <a:ext cx="31237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l-GR" altLang="zh-CN" sz="2400" dirty="0">
                <a:solidFill>
                  <a:srgbClr val="FF0000"/>
                </a:solidFill>
                <a:cs typeface="+mn-ea"/>
                <a:sym typeface="+mn-lt"/>
              </a:rPr>
              <a:t>α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337256" y="2693270"/>
            <a:ext cx="31237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l-GR" altLang="zh-CN" sz="2400" dirty="0">
                <a:solidFill>
                  <a:srgbClr val="FF0000"/>
                </a:solidFill>
                <a:cs typeface="+mn-ea"/>
                <a:sym typeface="+mn-lt"/>
              </a:rPr>
              <a:t>β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875868" y="3815993"/>
            <a:ext cx="3164933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algn="ctr" defTabSz="685800">
              <a:lnSpc>
                <a:spcPct val="120000"/>
              </a:lnSpc>
            </a:pPr>
            <a:r>
              <a:rPr lang="zh-CN" altLang="en-US" sz="2000" b="1" dirty="0">
                <a:cs typeface="+mn-ea"/>
                <a:sym typeface="+mn-lt"/>
              </a:rPr>
              <a:t>∠</a:t>
            </a:r>
            <a:r>
              <a:rPr lang="en-US" altLang="zh-CN" sz="2000" b="1" dirty="0">
                <a:cs typeface="+mn-ea"/>
                <a:sym typeface="+mn-lt"/>
              </a:rPr>
              <a:t>AOB </a:t>
            </a:r>
            <a:r>
              <a:rPr lang="zh-CN" altLang="en-US" sz="2000" b="1" dirty="0">
                <a:cs typeface="+mn-ea"/>
                <a:sym typeface="+mn-lt"/>
              </a:rPr>
              <a:t>或 ∠</a:t>
            </a:r>
            <a:r>
              <a:rPr lang="en-US" altLang="zh-CN" sz="2000" b="1" dirty="0">
                <a:cs typeface="+mn-ea"/>
                <a:sym typeface="+mn-lt"/>
              </a:rPr>
              <a:t>BOA </a:t>
            </a:r>
            <a:r>
              <a:rPr lang="zh-CN" altLang="en-US" sz="2000" b="1" dirty="0">
                <a:cs typeface="+mn-ea"/>
                <a:sym typeface="+mn-lt"/>
              </a:rPr>
              <a:t>或 ∠</a:t>
            </a:r>
            <a:r>
              <a:rPr lang="en-US" altLang="zh-CN" sz="2000" b="1" dirty="0">
                <a:cs typeface="+mn-ea"/>
                <a:sym typeface="+mn-lt"/>
              </a:rPr>
              <a:t>O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624161" y="1482697"/>
            <a:ext cx="3344713" cy="34624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ctr" defTabSz="685800"/>
            <a:r>
              <a:rPr lang="zh-CN" altLang="en-US" sz="1800" b="1" dirty="0">
                <a:solidFill>
                  <a:schemeClr val="tx1"/>
                </a:solidFill>
                <a:cs typeface="+mn-ea"/>
                <a:sym typeface="+mn-lt"/>
              </a:rPr>
              <a:t>能把∠</a:t>
            </a:r>
            <a:r>
              <a:rPr lang="el-GR" altLang="zh-CN" sz="1800" b="1" dirty="0">
                <a:solidFill>
                  <a:schemeClr val="tx1"/>
                </a:solidFill>
                <a:cs typeface="+mn-ea"/>
                <a:sym typeface="+mn-lt"/>
              </a:rPr>
              <a:t>α</a:t>
            </a:r>
            <a:r>
              <a:rPr lang="zh-CN" altLang="en-US" sz="1800" b="1" dirty="0">
                <a:solidFill>
                  <a:schemeClr val="tx1"/>
                </a:solidFill>
                <a:cs typeface="+mn-ea"/>
                <a:sym typeface="+mn-lt"/>
              </a:rPr>
              <a:t>记作∠</a:t>
            </a:r>
            <a:r>
              <a:rPr lang="en-US" altLang="zh-CN" sz="1800" b="1" i="1" dirty="0">
                <a:solidFill>
                  <a:schemeClr val="tx1"/>
                </a:solidFill>
                <a:cs typeface="+mn-ea"/>
                <a:sym typeface="+mn-lt"/>
              </a:rPr>
              <a:t>O</a:t>
            </a:r>
            <a:r>
              <a:rPr lang="zh-CN" altLang="en-US" sz="1800" b="1" dirty="0">
                <a:solidFill>
                  <a:schemeClr val="tx1"/>
                </a:solidFill>
                <a:cs typeface="+mn-ea"/>
                <a:sym typeface="+mn-lt"/>
              </a:rPr>
              <a:t>吗？为什么？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4905321" y="2099296"/>
            <a:ext cx="3063553" cy="191590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不能，</a:t>
            </a:r>
            <a:endParaRPr lang="en-US" altLang="zh-CN" sz="2000" b="1" dirty="0">
              <a:cs typeface="+mn-ea"/>
              <a:sym typeface="+mn-lt"/>
            </a:endParaRPr>
          </a:p>
          <a:p>
            <a:pPr algn="ctr" defTabSz="6858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 ∠</a:t>
            </a:r>
            <a:r>
              <a:rPr lang="en-US" altLang="zh-CN" sz="2000" b="1" dirty="0">
                <a:cs typeface="+mn-ea"/>
                <a:sym typeface="+mn-lt"/>
              </a:rPr>
              <a:t>AOB</a:t>
            </a:r>
            <a:r>
              <a:rPr lang="zh-CN" altLang="en-US" sz="2000" b="1" dirty="0">
                <a:cs typeface="+mn-ea"/>
                <a:sym typeface="+mn-lt"/>
              </a:rPr>
              <a:t>记作∠</a:t>
            </a:r>
            <a:r>
              <a:rPr lang="en-US" altLang="zh-CN" sz="2000" b="1" dirty="0">
                <a:cs typeface="+mn-ea"/>
                <a:sym typeface="+mn-lt"/>
              </a:rPr>
              <a:t>O,</a:t>
            </a:r>
          </a:p>
          <a:p>
            <a:pPr algn="ctr" defTabSz="6858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而∠</a:t>
            </a:r>
            <a:r>
              <a:rPr lang="el-GR" altLang="zh-CN" sz="2000" b="1" dirty="0">
                <a:cs typeface="+mn-ea"/>
                <a:sym typeface="+mn-lt"/>
              </a:rPr>
              <a:t> α</a:t>
            </a:r>
            <a:r>
              <a:rPr lang="zh-CN" altLang="en-US" sz="2000" b="1" dirty="0">
                <a:cs typeface="+mn-ea"/>
                <a:sym typeface="+mn-lt"/>
              </a:rPr>
              <a:t>记作∠</a:t>
            </a:r>
            <a:r>
              <a:rPr lang="en-US" altLang="zh-CN" sz="2000" b="1" dirty="0">
                <a:cs typeface="+mn-ea"/>
                <a:sym typeface="+mn-lt"/>
              </a:rPr>
              <a:t> AOC,</a:t>
            </a:r>
          </a:p>
          <a:p>
            <a:pPr algn="ctr" defTabSz="6858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所以不能用∠</a:t>
            </a:r>
            <a:r>
              <a:rPr lang="el-GR" altLang="zh-CN" sz="2000" b="1" dirty="0">
                <a:cs typeface="+mn-ea"/>
                <a:sym typeface="+mn-lt"/>
              </a:rPr>
              <a:t>α</a:t>
            </a:r>
            <a:r>
              <a:rPr lang="zh-CN" altLang="en-US" sz="2000" b="1" dirty="0">
                <a:cs typeface="+mn-ea"/>
                <a:sym typeface="+mn-lt"/>
              </a:rPr>
              <a:t>记作∠</a:t>
            </a:r>
            <a:r>
              <a:rPr lang="en-US" altLang="zh-CN" sz="2000" b="1" i="1" dirty="0">
                <a:cs typeface="+mn-ea"/>
                <a:sym typeface="+mn-lt"/>
              </a:rPr>
              <a:t>O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660177" y="847136"/>
            <a:ext cx="7986282" cy="4154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1800" b="1" dirty="0">
                <a:cs typeface="+mn-ea"/>
                <a:sym typeface="+mn-lt"/>
              </a:rPr>
              <a:t>观察下面动画你发现了什么？</a:t>
            </a:r>
            <a:endParaRPr lang="en-US" altLang="zh-CN" sz="1800" b="1" dirty="0">
              <a:cs typeface="+mn-ea"/>
              <a:sym typeface="+mn-lt"/>
            </a:endParaRPr>
          </a:p>
        </p:txBody>
      </p:sp>
      <p:cxnSp>
        <p:nvCxnSpPr>
          <p:cNvPr id="15" name="直接连接符 14"/>
          <p:cNvCxnSpPr/>
          <p:nvPr/>
        </p:nvCxnSpPr>
        <p:spPr>
          <a:xfrm flipV="1">
            <a:off x="1368721" y="3813348"/>
            <a:ext cx="2472146" cy="2939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7" name="组合 6"/>
          <p:cNvGrpSpPr/>
          <p:nvPr/>
        </p:nvGrpSpPr>
        <p:grpSpPr>
          <a:xfrm>
            <a:off x="506206" y="3283321"/>
            <a:ext cx="1724798" cy="1114549"/>
            <a:chOff x="1638143" y="1968520"/>
            <a:chExt cx="3150869" cy="1519011"/>
          </a:xfrm>
        </p:grpSpPr>
        <p:cxnSp>
          <p:nvCxnSpPr>
            <p:cNvPr id="16" name="直接连接符 15"/>
            <p:cNvCxnSpPr/>
            <p:nvPr/>
          </p:nvCxnSpPr>
          <p:spPr>
            <a:xfrm flipV="1">
              <a:off x="3213849" y="1968519"/>
              <a:ext cx="1575163" cy="755216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V="1">
              <a:off x="1638143" y="2732315"/>
              <a:ext cx="1575163" cy="755216"/>
            </a:xfrm>
            <a:prstGeom prst="line">
              <a:avLst/>
            </a:prstGeom>
            <a:ln>
              <a:noFill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0" name="椭圆 9"/>
          <p:cNvSpPr/>
          <p:nvPr/>
        </p:nvSpPr>
        <p:spPr>
          <a:xfrm>
            <a:off x="1345725" y="3804673"/>
            <a:ext cx="71846" cy="718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21" name="直接连接符 20"/>
          <p:cNvCxnSpPr/>
          <p:nvPr/>
        </p:nvCxnSpPr>
        <p:spPr>
          <a:xfrm flipV="1">
            <a:off x="4881918" y="1190298"/>
            <a:ext cx="1189878" cy="6003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V="1">
            <a:off x="4881919" y="1790691"/>
            <a:ext cx="1408523" cy="1469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7002931" y="1790690"/>
            <a:ext cx="1195139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V="1">
            <a:off x="7015931" y="936283"/>
            <a:ext cx="0" cy="85440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6374666" y="3540920"/>
            <a:ext cx="1195139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flipH="1" flipV="1">
            <a:off x="6056385" y="2757428"/>
            <a:ext cx="331282" cy="78349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5" name="Freeform 31"/>
          <p:cNvSpPr>
            <a:spLocks noChangeArrowheads="1"/>
          </p:cNvSpPr>
          <p:nvPr/>
        </p:nvSpPr>
        <p:spPr bwMode="auto">
          <a:xfrm rot="19727266">
            <a:off x="5455169" y="1512770"/>
            <a:ext cx="76200" cy="304800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653905" y="1300762"/>
            <a:ext cx="31237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l-GR" altLang="zh-CN" sz="2400" dirty="0">
                <a:cs typeface="+mn-ea"/>
                <a:sym typeface="+mn-lt"/>
              </a:rPr>
              <a:t>α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47" name="Freeform 31"/>
          <p:cNvSpPr>
            <a:spLocks noChangeArrowheads="1"/>
          </p:cNvSpPr>
          <p:nvPr/>
        </p:nvSpPr>
        <p:spPr bwMode="auto">
          <a:xfrm rot="19727266">
            <a:off x="7086224" y="1532999"/>
            <a:ext cx="83207" cy="257379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7297753" y="1319375"/>
            <a:ext cx="341096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l-GR" altLang="zh-CN" sz="2400" dirty="0">
                <a:cs typeface="+mn-ea"/>
                <a:sym typeface="+mn-lt"/>
              </a:rPr>
              <a:t>α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49" name="Freeform 31"/>
          <p:cNvSpPr>
            <a:spLocks noChangeArrowheads="1"/>
          </p:cNvSpPr>
          <p:nvPr/>
        </p:nvSpPr>
        <p:spPr bwMode="auto">
          <a:xfrm rot="18247039">
            <a:off x="6390467" y="3193153"/>
            <a:ext cx="174714" cy="350933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6672090" y="3039883"/>
            <a:ext cx="341096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l-GR" altLang="zh-CN" sz="2400" dirty="0">
                <a:cs typeface="+mn-ea"/>
                <a:sym typeface="+mn-lt"/>
              </a:rPr>
              <a:t>α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1812895" y="2543058"/>
            <a:ext cx="83304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cs typeface="+mn-ea"/>
                <a:sym typeface="+mn-lt"/>
              </a:rPr>
              <a:t>始边</a:t>
            </a:r>
          </a:p>
        </p:txBody>
      </p:sp>
      <p:sp>
        <p:nvSpPr>
          <p:cNvPr id="59" name="文本框 58"/>
          <p:cNvSpPr txBox="1"/>
          <p:nvPr/>
        </p:nvSpPr>
        <p:spPr>
          <a:xfrm>
            <a:off x="6630457" y="1920424"/>
            <a:ext cx="190218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l-GR" altLang="zh-CN" sz="1800" b="1" dirty="0">
                <a:cs typeface="+mn-ea"/>
                <a:sym typeface="+mn-lt"/>
              </a:rPr>
              <a:t>α</a:t>
            </a:r>
            <a:r>
              <a:rPr lang="en-US" altLang="zh-CN" sz="1800" b="1" dirty="0">
                <a:cs typeface="+mn-ea"/>
                <a:sym typeface="+mn-lt"/>
              </a:rPr>
              <a:t>=90°</a:t>
            </a:r>
            <a:r>
              <a:rPr lang="zh-CN" altLang="en-US" sz="1800" b="1" dirty="0">
                <a:cs typeface="+mn-ea"/>
                <a:sym typeface="+mn-lt"/>
              </a:rPr>
              <a:t>直角</a:t>
            </a:r>
          </a:p>
        </p:txBody>
      </p:sp>
      <p:sp>
        <p:nvSpPr>
          <p:cNvPr id="60" name="文本框 59"/>
          <p:cNvSpPr txBox="1"/>
          <p:nvPr/>
        </p:nvSpPr>
        <p:spPr>
          <a:xfrm>
            <a:off x="5596908" y="3706104"/>
            <a:ext cx="224363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1800" b="1" dirty="0">
                <a:cs typeface="+mn-ea"/>
                <a:sym typeface="+mn-lt"/>
              </a:rPr>
              <a:t>90°&lt;</a:t>
            </a:r>
            <a:r>
              <a:rPr lang="el-GR" altLang="zh-CN" sz="1800" b="1" dirty="0">
                <a:cs typeface="+mn-ea"/>
                <a:sym typeface="+mn-lt"/>
              </a:rPr>
              <a:t>α</a:t>
            </a:r>
            <a:r>
              <a:rPr lang="en-US" altLang="zh-CN" sz="1800" b="1" dirty="0">
                <a:cs typeface="+mn-ea"/>
                <a:sym typeface="+mn-lt"/>
              </a:rPr>
              <a:t>&lt; 180°</a:t>
            </a:r>
            <a:r>
              <a:rPr lang="zh-CN" altLang="en-US" sz="1800" b="1" dirty="0">
                <a:cs typeface="+mn-ea"/>
                <a:sym typeface="+mn-lt"/>
              </a:rPr>
              <a:t>钝角</a:t>
            </a:r>
          </a:p>
        </p:txBody>
      </p:sp>
      <p:cxnSp>
        <p:nvCxnSpPr>
          <p:cNvPr id="44" name="直接连接符 43"/>
          <p:cNvCxnSpPr/>
          <p:nvPr/>
        </p:nvCxnSpPr>
        <p:spPr>
          <a:xfrm flipV="1">
            <a:off x="1162697" y="2490228"/>
            <a:ext cx="2472146" cy="2939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57" name="组合 56"/>
          <p:cNvGrpSpPr/>
          <p:nvPr/>
        </p:nvGrpSpPr>
        <p:grpSpPr>
          <a:xfrm>
            <a:off x="-412738" y="1760115"/>
            <a:ext cx="3150869" cy="1519012"/>
            <a:chOff x="1638143" y="1968519"/>
            <a:chExt cx="3150869" cy="1519012"/>
          </a:xfrm>
        </p:grpSpPr>
        <p:cxnSp>
          <p:nvCxnSpPr>
            <p:cNvPr id="67" name="直接连接符 66"/>
            <p:cNvCxnSpPr/>
            <p:nvPr/>
          </p:nvCxnSpPr>
          <p:spPr>
            <a:xfrm flipV="1">
              <a:off x="3213849" y="1968519"/>
              <a:ext cx="1575163" cy="755216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8" name="直接连接符 67"/>
            <p:cNvCxnSpPr/>
            <p:nvPr/>
          </p:nvCxnSpPr>
          <p:spPr>
            <a:xfrm flipV="1">
              <a:off x="1638143" y="2732315"/>
              <a:ext cx="1575163" cy="755216"/>
            </a:xfrm>
            <a:prstGeom prst="line">
              <a:avLst/>
            </a:prstGeom>
            <a:ln>
              <a:noFill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69" name="椭圆 68"/>
          <p:cNvSpPr/>
          <p:nvPr/>
        </p:nvSpPr>
        <p:spPr>
          <a:xfrm>
            <a:off x="1139701" y="2481553"/>
            <a:ext cx="71846" cy="718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0" name="Freeform 31"/>
          <p:cNvSpPr>
            <a:spLocks noChangeArrowheads="1"/>
          </p:cNvSpPr>
          <p:nvPr/>
        </p:nvSpPr>
        <p:spPr bwMode="auto">
          <a:xfrm rot="19727266">
            <a:off x="1887311" y="2204492"/>
            <a:ext cx="76200" cy="304800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2086046" y="1992484"/>
            <a:ext cx="31237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l-GR" altLang="zh-CN" sz="2400" dirty="0">
                <a:cs typeface="+mn-ea"/>
                <a:sym typeface="+mn-lt"/>
              </a:rPr>
              <a:t>α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4759504" y="2072824"/>
            <a:ext cx="190218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1800" b="1" dirty="0">
                <a:cs typeface="+mn-ea"/>
                <a:sym typeface="+mn-lt"/>
              </a:rPr>
              <a:t>0&lt;</a:t>
            </a:r>
            <a:r>
              <a:rPr lang="el-GR" altLang="zh-CN" sz="1800" b="1" dirty="0">
                <a:cs typeface="+mn-ea"/>
                <a:sym typeface="+mn-lt"/>
              </a:rPr>
              <a:t>α</a:t>
            </a:r>
            <a:r>
              <a:rPr lang="en-US" altLang="zh-CN" sz="1800" b="1" dirty="0">
                <a:cs typeface="+mn-ea"/>
                <a:sym typeface="+mn-lt"/>
              </a:rPr>
              <a:t>&lt;90°</a:t>
            </a:r>
            <a:r>
              <a:rPr lang="zh-CN" altLang="en-US" sz="1800" b="1" dirty="0">
                <a:cs typeface="+mn-ea"/>
                <a:sym typeface="+mn-lt"/>
              </a:rPr>
              <a:t>锐角</a:t>
            </a:r>
          </a:p>
        </p:txBody>
      </p:sp>
      <p:sp>
        <p:nvSpPr>
          <p:cNvPr id="73" name="文本框 72"/>
          <p:cNvSpPr txBox="1"/>
          <p:nvPr/>
        </p:nvSpPr>
        <p:spPr>
          <a:xfrm>
            <a:off x="1252999" y="1701618"/>
            <a:ext cx="83304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cs typeface="+mn-ea"/>
                <a:sym typeface="+mn-lt"/>
              </a:rPr>
              <a:t>终边</a:t>
            </a:r>
          </a:p>
        </p:txBody>
      </p:sp>
      <p:sp>
        <p:nvSpPr>
          <p:cNvPr id="6" name="矩形 5"/>
          <p:cNvSpPr/>
          <p:nvPr/>
        </p:nvSpPr>
        <p:spPr>
          <a:xfrm>
            <a:off x="2135925" y="4265555"/>
            <a:ext cx="494630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角可以看做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一条射线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绕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端点旋转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所组成的图形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en-US" sz="18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225133" y="441146"/>
            <a:ext cx="4575735" cy="5309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 fontAlgn="base">
              <a:lnSpc>
                <a:spcPct val="125000"/>
              </a:lnSpc>
            </a:pPr>
            <a:r>
              <a:rPr lang="zh-CN" altLang="en-US" sz="2400" b="1" dirty="0">
                <a:cs typeface="+mn-ea"/>
                <a:sym typeface="+mn-lt"/>
              </a:rPr>
              <a:t>运动轨迹</a:t>
            </a:r>
            <a:endParaRPr lang="en-US" altLang="zh-CN" sz="2400" b="1" dirty="0"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/>
      <p:bldP spid="47" grpId="0" animBg="1"/>
      <p:bldP spid="48" grpId="0"/>
      <p:bldP spid="49" grpId="0" animBg="1"/>
      <p:bldP spid="50" grpId="0"/>
      <p:bldP spid="59" grpId="0"/>
      <p:bldP spid="60" grpId="0"/>
      <p:bldP spid="72" grpId="0"/>
      <p:bldP spid="6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664508" y="876494"/>
            <a:ext cx="7986282" cy="35779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1500" b="1" dirty="0">
                <a:cs typeface="+mn-ea"/>
                <a:sym typeface="+mn-lt"/>
              </a:rPr>
              <a:t>观察下面动画你发现了什么？</a:t>
            </a:r>
            <a:endParaRPr lang="en-US" altLang="zh-CN" sz="1500" b="1" dirty="0">
              <a:cs typeface="+mn-ea"/>
              <a:sym typeface="+mn-lt"/>
            </a:endParaRPr>
          </a:p>
        </p:txBody>
      </p:sp>
      <p:cxnSp>
        <p:nvCxnSpPr>
          <p:cNvPr id="15" name="直接连接符 14"/>
          <p:cNvCxnSpPr/>
          <p:nvPr/>
        </p:nvCxnSpPr>
        <p:spPr>
          <a:xfrm flipV="1">
            <a:off x="1368721" y="3813348"/>
            <a:ext cx="2472146" cy="2939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7" name="组合 6"/>
          <p:cNvGrpSpPr/>
          <p:nvPr/>
        </p:nvGrpSpPr>
        <p:grpSpPr>
          <a:xfrm>
            <a:off x="506206" y="3283321"/>
            <a:ext cx="1724798" cy="1114549"/>
            <a:chOff x="1638143" y="1968520"/>
            <a:chExt cx="3150869" cy="1519011"/>
          </a:xfrm>
        </p:grpSpPr>
        <p:cxnSp>
          <p:nvCxnSpPr>
            <p:cNvPr id="16" name="直接连接符 15"/>
            <p:cNvCxnSpPr/>
            <p:nvPr/>
          </p:nvCxnSpPr>
          <p:spPr>
            <a:xfrm flipV="1">
              <a:off x="3213849" y="1968519"/>
              <a:ext cx="1575163" cy="755216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V="1">
              <a:off x="1638143" y="2732315"/>
              <a:ext cx="1575163" cy="755216"/>
            </a:xfrm>
            <a:prstGeom prst="line">
              <a:avLst/>
            </a:prstGeom>
            <a:ln>
              <a:noFill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0" name="椭圆 9"/>
          <p:cNvSpPr/>
          <p:nvPr/>
        </p:nvSpPr>
        <p:spPr>
          <a:xfrm>
            <a:off x="1345725" y="3804673"/>
            <a:ext cx="71846" cy="718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34" name="直接连接符 33"/>
          <p:cNvCxnSpPr/>
          <p:nvPr/>
        </p:nvCxnSpPr>
        <p:spPr>
          <a:xfrm>
            <a:off x="6338790" y="1218833"/>
            <a:ext cx="1195139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H="1" flipV="1">
            <a:off x="5414230" y="1218834"/>
            <a:ext cx="937560" cy="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5384836" y="2817890"/>
            <a:ext cx="1195139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H="1">
            <a:off x="4898046" y="2817894"/>
            <a:ext cx="499791" cy="61253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>
            <a:off x="7155484" y="2793626"/>
            <a:ext cx="1195139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7168486" y="2793628"/>
            <a:ext cx="800693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1" name="Freeform 31"/>
          <p:cNvSpPr>
            <a:spLocks noChangeArrowheads="1"/>
          </p:cNvSpPr>
          <p:nvPr/>
        </p:nvSpPr>
        <p:spPr bwMode="auto">
          <a:xfrm rot="16200000">
            <a:off x="6312136" y="909345"/>
            <a:ext cx="216320" cy="397417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52" name="文本框 51"/>
          <p:cNvSpPr txBox="1"/>
          <p:nvPr/>
        </p:nvSpPr>
        <p:spPr>
          <a:xfrm rot="36251">
            <a:off x="6708551" y="717782"/>
            <a:ext cx="31237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l-GR" altLang="zh-CN" sz="2400" dirty="0">
                <a:cs typeface="+mn-ea"/>
                <a:sym typeface="+mn-lt"/>
              </a:rPr>
              <a:t>α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53" name="文本框 52"/>
          <p:cNvSpPr txBox="1"/>
          <p:nvPr/>
        </p:nvSpPr>
        <p:spPr>
          <a:xfrm rot="36251">
            <a:off x="7435057" y="2338920"/>
            <a:ext cx="31237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l-GR" altLang="zh-CN" sz="2400" dirty="0">
                <a:cs typeface="+mn-ea"/>
                <a:sym typeface="+mn-lt"/>
              </a:rPr>
              <a:t>α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54" name="文本框 53"/>
          <p:cNvSpPr txBox="1"/>
          <p:nvPr/>
        </p:nvSpPr>
        <p:spPr>
          <a:xfrm rot="36251">
            <a:off x="5568212" y="2364469"/>
            <a:ext cx="31237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l-GR" altLang="zh-CN" sz="2400" dirty="0">
                <a:cs typeface="+mn-ea"/>
                <a:sym typeface="+mn-lt"/>
              </a:rPr>
              <a:t>α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55" name="任意多边形: 形状 54"/>
          <p:cNvSpPr/>
          <p:nvPr/>
        </p:nvSpPr>
        <p:spPr>
          <a:xfrm>
            <a:off x="5187135" y="2644778"/>
            <a:ext cx="275979" cy="328446"/>
          </a:xfrm>
          <a:custGeom>
            <a:avLst/>
            <a:gdLst>
              <a:gd name="connsiteX0" fmla="*/ 275979 w 275979"/>
              <a:gd name="connsiteY0" fmla="*/ 147142 h 328446"/>
              <a:gd name="connsiteX1" fmla="*/ 181386 w 275979"/>
              <a:gd name="connsiteY1" fmla="*/ 5252 h 328446"/>
              <a:gd name="connsiteX2" fmla="*/ 31614 w 275979"/>
              <a:gd name="connsiteY2" fmla="*/ 44666 h 328446"/>
              <a:gd name="connsiteX3" fmla="*/ 83 w 275979"/>
              <a:gd name="connsiteY3" fmla="*/ 178673 h 328446"/>
              <a:gd name="connsiteX4" fmla="*/ 23731 w 275979"/>
              <a:gd name="connsiteY4" fmla="*/ 265384 h 328446"/>
              <a:gd name="connsiteX5" fmla="*/ 63145 w 275979"/>
              <a:gd name="connsiteY5" fmla="*/ 296915 h 328446"/>
              <a:gd name="connsiteX6" fmla="*/ 86793 w 275979"/>
              <a:gd name="connsiteY6" fmla="*/ 328446 h 32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5979" h="328446">
                <a:moveTo>
                  <a:pt x="275979" y="147142"/>
                </a:moveTo>
                <a:cubicBezTo>
                  <a:pt x="249046" y="84736"/>
                  <a:pt x="222113" y="22331"/>
                  <a:pt x="181386" y="5252"/>
                </a:cubicBezTo>
                <a:cubicBezTo>
                  <a:pt x="140659" y="-11827"/>
                  <a:pt x="61831" y="15763"/>
                  <a:pt x="31614" y="44666"/>
                </a:cubicBezTo>
                <a:cubicBezTo>
                  <a:pt x="1397" y="73569"/>
                  <a:pt x="1397" y="141887"/>
                  <a:pt x="83" y="178673"/>
                </a:cubicBezTo>
                <a:cubicBezTo>
                  <a:pt x="-1231" y="215459"/>
                  <a:pt x="13221" y="245677"/>
                  <a:pt x="23731" y="265384"/>
                </a:cubicBezTo>
                <a:cubicBezTo>
                  <a:pt x="34241" y="285091"/>
                  <a:pt x="52635" y="286405"/>
                  <a:pt x="63145" y="296915"/>
                </a:cubicBezTo>
                <a:cubicBezTo>
                  <a:pt x="73655" y="307425"/>
                  <a:pt x="80224" y="317935"/>
                  <a:pt x="86793" y="328446"/>
                </a:cubicBezTo>
              </a:path>
            </a:pathLst>
          </a:cu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6987027" y="2628468"/>
            <a:ext cx="322641" cy="3226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1801666" y="2280308"/>
            <a:ext cx="83304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cs typeface="+mn-ea"/>
                <a:sym typeface="+mn-lt"/>
              </a:rPr>
              <a:t>始边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4835282" y="1323150"/>
            <a:ext cx="224363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l-GR" altLang="zh-CN" sz="1800" b="1" dirty="0">
                <a:cs typeface="+mn-ea"/>
                <a:sym typeface="+mn-lt"/>
              </a:rPr>
              <a:t>α</a:t>
            </a:r>
            <a:r>
              <a:rPr lang="en-US" altLang="zh-CN" sz="1800" b="1" dirty="0">
                <a:cs typeface="+mn-ea"/>
                <a:sym typeface="+mn-lt"/>
              </a:rPr>
              <a:t> = 180°</a:t>
            </a:r>
            <a:endParaRPr lang="zh-CN" altLang="en-US" sz="1800" b="1" dirty="0">
              <a:cs typeface="+mn-ea"/>
              <a:sym typeface="+mn-lt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6266610" y="3110196"/>
            <a:ext cx="224363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l-GR" altLang="zh-CN" sz="1800" b="1" dirty="0">
                <a:cs typeface="+mn-ea"/>
                <a:sym typeface="+mn-lt"/>
              </a:rPr>
              <a:t>α</a:t>
            </a:r>
            <a:r>
              <a:rPr lang="en-US" altLang="zh-CN" sz="1800" b="1" dirty="0">
                <a:cs typeface="+mn-ea"/>
                <a:sym typeface="+mn-lt"/>
              </a:rPr>
              <a:t> = 360°</a:t>
            </a:r>
            <a:endParaRPr lang="zh-CN" altLang="en-US" sz="1800" b="1" dirty="0">
              <a:cs typeface="+mn-ea"/>
              <a:sym typeface="+mn-lt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4204809" y="3124159"/>
            <a:ext cx="183107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1800" b="1" dirty="0">
                <a:cs typeface="+mn-ea"/>
                <a:sym typeface="+mn-lt"/>
              </a:rPr>
              <a:t>180°&lt;</a:t>
            </a:r>
            <a:r>
              <a:rPr lang="el-GR" altLang="zh-CN" sz="1800" b="1" dirty="0">
                <a:cs typeface="+mn-ea"/>
                <a:sym typeface="+mn-lt"/>
              </a:rPr>
              <a:t>α</a:t>
            </a:r>
            <a:r>
              <a:rPr lang="en-US" altLang="zh-CN" sz="1800" b="1" dirty="0">
                <a:cs typeface="+mn-ea"/>
                <a:sym typeface="+mn-lt"/>
              </a:rPr>
              <a:t>&lt; 360°</a:t>
            </a:r>
            <a:endParaRPr lang="zh-CN" altLang="en-US" sz="1800" b="1" dirty="0">
              <a:cs typeface="+mn-ea"/>
              <a:sym typeface="+mn-lt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6179893" y="1320525"/>
            <a:ext cx="1137863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cs typeface="+mn-ea"/>
                <a:sym typeface="+mn-lt"/>
              </a:rPr>
              <a:t>平角</a:t>
            </a:r>
          </a:p>
        </p:txBody>
      </p:sp>
      <p:sp>
        <p:nvSpPr>
          <p:cNvPr id="65" name="文本框 64"/>
          <p:cNvSpPr txBox="1"/>
          <p:nvPr/>
        </p:nvSpPr>
        <p:spPr>
          <a:xfrm>
            <a:off x="5760168" y="3130290"/>
            <a:ext cx="79670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cs typeface="+mn-ea"/>
                <a:sym typeface="+mn-lt"/>
              </a:rPr>
              <a:t>优角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7872194" y="3102759"/>
            <a:ext cx="76566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cs typeface="+mn-ea"/>
                <a:sym typeface="+mn-lt"/>
              </a:rPr>
              <a:t>周角</a:t>
            </a:r>
          </a:p>
        </p:txBody>
      </p:sp>
      <p:cxnSp>
        <p:nvCxnSpPr>
          <p:cNvPr id="44" name="直接连接符 43"/>
          <p:cNvCxnSpPr/>
          <p:nvPr/>
        </p:nvCxnSpPr>
        <p:spPr>
          <a:xfrm flipV="1">
            <a:off x="1151469" y="2227479"/>
            <a:ext cx="2472146" cy="2939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57" name="组合 56"/>
          <p:cNvGrpSpPr/>
          <p:nvPr/>
        </p:nvGrpSpPr>
        <p:grpSpPr>
          <a:xfrm>
            <a:off x="-423966" y="1497365"/>
            <a:ext cx="3150869" cy="1519012"/>
            <a:chOff x="1638143" y="1968519"/>
            <a:chExt cx="3150869" cy="1519012"/>
          </a:xfrm>
        </p:grpSpPr>
        <p:cxnSp>
          <p:nvCxnSpPr>
            <p:cNvPr id="67" name="直接连接符 66"/>
            <p:cNvCxnSpPr/>
            <p:nvPr/>
          </p:nvCxnSpPr>
          <p:spPr>
            <a:xfrm flipV="1">
              <a:off x="3213849" y="1968519"/>
              <a:ext cx="1575163" cy="755216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8" name="直接连接符 67"/>
            <p:cNvCxnSpPr/>
            <p:nvPr/>
          </p:nvCxnSpPr>
          <p:spPr>
            <a:xfrm flipV="1">
              <a:off x="1638143" y="2732315"/>
              <a:ext cx="1575163" cy="755216"/>
            </a:xfrm>
            <a:prstGeom prst="line">
              <a:avLst/>
            </a:prstGeom>
            <a:ln>
              <a:noFill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69" name="椭圆 68"/>
          <p:cNvSpPr/>
          <p:nvPr/>
        </p:nvSpPr>
        <p:spPr>
          <a:xfrm>
            <a:off x="1128472" y="2218803"/>
            <a:ext cx="71846" cy="718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0" name="Freeform 31"/>
          <p:cNvSpPr>
            <a:spLocks noChangeArrowheads="1"/>
          </p:cNvSpPr>
          <p:nvPr/>
        </p:nvSpPr>
        <p:spPr bwMode="auto">
          <a:xfrm rot="19727266">
            <a:off x="1876082" y="1941742"/>
            <a:ext cx="76200" cy="304800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2074818" y="1729734"/>
            <a:ext cx="31237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l-GR" altLang="zh-CN" sz="2400" dirty="0">
                <a:cs typeface="+mn-ea"/>
                <a:sym typeface="+mn-lt"/>
              </a:rPr>
              <a:t>α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1241770" y="1438868"/>
            <a:ext cx="83304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cs typeface="+mn-ea"/>
                <a:sym typeface="+mn-lt"/>
              </a:rPr>
              <a:t>终边</a:t>
            </a:r>
          </a:p>
        </p:txBody>
      </p:sp>
      <p:sp>
        <p:nvSpPr>
          <p:cNvPr id="8" name="矩形 7"/>
          <p:cNvSpPr/>
          <p:nvPr/>
        </p:nvSpPr>
        <p:spPr>
          <a:xfrm>
            <a:off x="4555030" y="1740970"/>
            <a:ext cx="3958456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一条射线绕端点旋转，</a:t>
            </a:r>
            <a:endParaRPr lang="en-US" altLang="zh-CN" b="1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6858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当终边位置和始边位置成一条直线时，形成</a:t>
            </a:r>
            <a:r>
              <a:rPr lang="zh-CN" altLang="en-US" b="1" dirty="0">
                <a:solidFill>
                  <a:srgbClr val="FF00FF"/>
                </a:solidFill>
                <a:cs typeface="+mn-ea"/>
                <a:sym typeface="+mn-lt"/>
              </a:rPr>
              <a:t>平角</a:t>
            </a:r>
            <a:r>
              <a:rPr lang="en-US" altLang="zh-CN" b="1" dirty="0">
                <a:solidFill>
                  <a:srgbClr val="FF00FF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9" name="矩形 8"/>
          <p:cNvSpPr/>
          <p:nvPr/>
        </p:nvSpPr>
        <p:spPr>
          <a:xfrm>
            <a:off x="4574855" y="3779720"/>
            <a:ext cx="4088299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继续旋转，终边位置和始边位置重合时，形成</a:t>
            </a:r>
            <a:r>
              <a:rPr lang="zh-CN" altLang="en-US" b="1" dirty="0">
                <a:solidFill>
                  <a:srgbClr val="FF00FF"/>
                </a:solidFill>
                <a:cs typeface="+mn-ea"/>
                <a:sym typeface="+mn-lt"/>
              </a:rPr>
              <a:t>周角</a:t>
            </a:r>
            <a:endParaRPr lang="zh-CN" altLang="en-US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53439" y="4410055"/>
            <a:ext cx="7289214" cy="30008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注意</a:t>
            </a:r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在不做特别说明的情况下，我们说的角都指不大于平角的角。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/>
      <p:bldP spid="53" grpId="0"/>
      <p:bldP spid="54" grpId="0"/>
      <p:bldP spid="55" grpId="0" animBg="1"/>
      <p:bldP spid="56" grpId="0" animBg="1"/>
      <p:bldP spid="61" grpId="0"/>
      <p:bldP spid="62" grpId="0"/>
      <p:bldP spid="63" grpId="0"/>
      <p:bldP spid="64" grpId="0"/>
      <p:bldP spid="65" grpId="0"/>
      <p:bldP spid="66" grpId="0"/>
      <p:bldP spid="8" grpId="0"/>
      <p:bldP spid="9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78859" y="719320"/>
            <a:ext cx="7986282" cy="283923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200000"/>
              </a:lnSpc>
            </a:pPr>
            <a:r>
              <a:rPr lang="zh-CN" altLang="en-US" sz="1500" b="1" dirty="0">
                <a:cs typeface="+mn-ea"/>
                <a:sym typeface="+mn-lt"/>
              </a:rPr>
              <a:t>观察图形，并回答下面问题：</a:t>
            </a:r>
            <a:endParaRPr lang="en-US" altLang="zh-CN" sz="1500" b="1" dirty="0">
              <a:cs typeface="+mn-ea"/>
              <a:sym typeface="+mn-lt"/>
            </a:endParaRPr>
          </a:p>
          <a:p>
            <a:pPr defTabSz="685800" fontAlgn="base">
              <a:lnSpc>
                <a:spcPct val="200000"/>
              </a:lnSpc>
            </a:pPr>
            <a:r>
              <a:rPr lang="en-US" altLang="zh-CN" sz="1500" b="1" dirty="0">
                <a:cs typeface="+mn-ea"/>
                <a:sym typeface="+mn-lt"/>
              </a:rPr>
              <a:t>1</a:t>
            </a:r>
            <a:r>
              <a:rPr lang="zh-CN" altLang="en-US" sz="1500" b="1" dirty="0">
                <a:cs typeface="+mn-ea"/>
                <a:sym typeface="+mn-lt"/>
              </a:rPr>
              <a:t>）说出图形中能用一个字母表示的角？</a:t>
            </a:r>
            <a:endParaRPr lang="en-US" altLang="zh-CN" sz="1500" b="1" dirty="0">
              <a:cs typeface="+mn-ea"/>
              <a:sym typeface="+mn-lt"/>
            </a:endParaRPr>
          </a:p>
          <a:p>
            <a:pPr defTabSz="685800" fontAlgn="base">
              <a:lnSpc>
                <a:spcPct val="200000"/>
              </a:lnSpc>
            </a:pPr>
            <a:endParaRPr lang="en-US" altLang="zh-CN" sz="1500" b="1" dirty="0">
              <a:cs typeface="+mn-ea"/>
              <a:sym typeface="+mn-lt"/>
            </a:endParaRPr>
          </a:p>
          <a:p>
            <a:pPr defTabSz="685800" fontAlgn="base">
              <a:lnSpc>
                <a:spcPct val="200000"/>
              </a:lnSpc>
            </a:pPr>
            <a:r>
              <a:rPr lang="en-US" altLang="zh-CN" sz="1500" b="1" dirty="0">
                <a:cs typeface="+mn-ea"/>
                <a:sym typeface="+mn-lt"/>
              </a:rPr>
              <a:t>2</a:t>
            </a:r>
            <a:r>
              <a:rPr lang="zh-CN" altLang="en-US" sz="1500" b="1" dirty="0">
                <a:cs typeface="+mn-ea"/>
                <a:sym typeface="+mn-lt"/>
              </a:rPr>
              <a:t>）以点</a:t>
            </a:r>
            <a:r>
              <a:rPr lang="en-US" altLang="zh-CN" sz="1500" b="1" dirty="0">
                <a:cs typeface="+mn-ea"/>
                <a:sym typeface="+mn-lt"/>
              </a:rPr>
              <a:t>B</a:t>
            </a:r>
            <a:r>
              <a:rPr lang="zh-CN" altLang="en-US" sz="1500" b="1" dirty="0">
                <a:cs typeface="+mn-ea"/>
                <a:sym typeface="+mn-lt"/>
              </a:rPr>
              <a:t>为顶点的角有哪些？</a:t>
            </a:r>
            <a:endParaRPr lang="en-US" altLang="zh-CN" sz="1500" b="1" dirty="0">
              <a:cs typeface="+mn-ea"/>
              <a:sym typeface="+mn-lt"/>
            </a:endParaRPr>
          </a:p>
          <a:p>
            <a:pPr defTabSz="685800" fontAlgn="base">
              <a:lnSpc>
                <a:spcPct val="200000"/>
              </a:lnSpc>
            </a:pPr>
            <a:endParaRPr lang="en-US" altLang="zh-CN" sz="1500" b="1" dirty="0">
              <a:cs typeface="+mn-ea"/>
              <a:sym typeface="+mn-lt"/>
            </a:endParaRPr>
          </a:p>
          <a:p>
            <a:pPr defTabSz="685800" fontAlgn="base">
              <a:lnSpc>
                <a:spcPct val="200000"/>
              </a:lnSpc>
            </a:pPr>
            <a:r>
              <a:rPr lang="en-US" altLang="zh-CN" sz="1500" b="1" dirty="0">
                <a:cs typeface="+mn-ea"/>
                <a:sym typeface="+mn-lt"/>
              </a:rPr>
              <a:t>3</a:t>
            </a:r>
            <a:r>
              <a:rPr lang="zh-CN" altLang="en-US" sz="1500" b="1" dirty="0">
                <a:cs typeface="+mn-ea"/>
                <a:sym typeface="+mn-lt"/>
              </a:rPr>
              <a:t>）图中有多少个角（小于平角）？</a:t>
            </a:r>
            <a:endParaRPr lang="en-US" altLang="zh-CN" sz="1500" b="1" dirty="0">
              <a:cs typeface="+mn-ea"/>
              <a:sym typeface="+mn-lt"/>
            </a:endParaRPr>
          </a:p>
        </p:txBody>
      </p:sp>
      <p:sp>
        <p:nvSpPr>
          <p:cNvPr id="6" name="梯形 5"/>
          <p:cNvSpPr/>
          <p:nvPr/>
        </p:nvSpPr>
        <p:spPr>
          <a:xfrm>
            <a:off x="5737384" y="1635804"/>
            <a:ext cx="1660124" cy="1322773"/>
          </a:xfrm>
          <a:prstGeom prst="trapezoid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5737384" y="1635804"/>
            <a:ext cx="1340528" cy="132277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5737385" y="1218433"/>
            <a:ext cx="446087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2400" b="1" dirty="0">
                <a:cs typeface="+mn-ea"/>
                <a:sym typeface="+mn-lt"/>
              </a:rPr>
              <a:t>A</a:t>
            </a: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5291298" y="2729977"/>
            <a:ext cx="446087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2400" b="1" dirty="0">
                <a:cs typeface="+mn-ea"/>
                <a:sym typeface="+mn-lt"/>
              </a:rPr>
              <a:t>B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7451704" y="2736080"/>
            <a:ext cx="446087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2400" b="1" dirty="0">
                <a:cs typeface="+mn-ea"/>
                <a:sym typeface="+mn-lt"/>
              </a:rPr>
              <a:t>C</a:t>
            </a: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7072633" y="1207483"/>
            <a:ext cx="446087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2400" b="1" dirty="0">
                <a:cs typeface="+mn-ea"/>
                <a:sym typeface="+mn-lt"/>
              </a:rPr>
              <a:t>D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648206" y="4170698"/>
            <a:ext cx="7162419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100" b="1" dirty="0">
                <a:cs typeface="+mn-ea"/>
                <a:sym typeface="+mn-lt"/>
              </a:rPr>
              <a:t>∠</a:t>
            </a:r>
            <a:r>
              <a:rPr lang="en-US" altLang="zh-CN" sz="2100" b="1" dirty="0">
                <a:cs typeface="+mn-ea"/>
                <a:sym typeface="+mn-lt"/>
              </a:rPr>
              <a:t> A,</a:t>
            </a:r>
            <a:r>
              <a:rPr lang="zh-CN" altLang="en-US" sz="2100" b="1" dirty="0">
                <a:cs typeface="+mn-ea"/>
                <a:sym typeface="+mn-lt"/>
              </a:rPr>
              <a:t>∠</a:t>
            </a:r>
            <a:r>
              <a:rPr lang="en-US" altLang="zh-CN" sz="2100" b="1" dirty="0">
                <a:cs typeface="+mn-ea"/>
                <a:sym typeface="+mn-lt"/>
              </a:rPr>
              <a:t> C,</a:t>
            </a:r>
            <a:r>
              <a:rPr lang="zh-CN" altLang="en-US" sz="2100" b="1" dirty="0">
                <a:cs typeface="+mn-ea"/>
                <a:sym typeface="+mn-lt"/>
              </a:rPr>
              <a:t>∠</a:t>
            </a:r>
            <a:r>
              <a:rPr lang="en-US" altLang="zh-CN" sz="2100" b="1" dirty="0">
                <a:cs typeface="+mn-ea"/>
                <a:sym typeface="+mn-lt"/>
              </a:rPr>
              <a:t>ABD,</a:t>
            </a:r>
            <a:r>
              <a:rPr lang="zh-CN" altLang="en-US" sz="2100" b="1" dirty="0">
                <a:cs typeface="+mn-ea"/>
                <a:sym typeface="+mn-lt"/>
              </a:rPr>
              <a:t>∠</a:t>
            </a:r>
            <a:r>
              <a:rPr lang="en-US" altLang="zh-CN" sz="2100" b="1" dirty="0">
                <a:cs typeface="+mn-ea"/>
                <a:sym typeface="+mn-lt"/>
              </a:rPr>
              <a:t>DBC,</a:t>
            </a:r>
            <a:r>
              <a:rPr lang="zh-CN" altLang="en-US" sz="2100" b="1" dirty="0">
                <a:cs typeface="+mn-ea"/>
                <a:sym typeface="+mn-lt"/>
              </a:rPr>
              <a:t>∠</a:t>
            </a:r>
            <a:r>
              <a:rPr lang="en-US" altLang="zh-CN" sz="2100" b="1" dirty="0">
                <a:cs typeface="+mn-ea"/>
                <a:sym typeface="+mn-lt"/>
              </a:rPr>
              <a:t>ABC,</a:t>
            </a:r>
            <a:r>
              <a:rPr lang="zh-CN" altLang="en-US" sz="2100" b="1" dirty="0">
                <a:cs typeface="+mn-ea"/>
                <a:sym typeface="+mn-lt"/>
              </a:rPr>
              <a:t>∠</a:t>
            </a:r>
            <a:r>
              <a:rPr lang="en-US" altLang="zh-CN" sz="2100" b="1" dirty="0">
                <a:cs typeface="+mn-ea"/>
                <a:sym typeface="+mn-lt"/>
              </a:rPr>
              <a:t>CDB,</a:t>
            </a:r>
            <a:r>
              <a:rPr lang="zh-CN" altLang="en-US" sz="2100" b="1" dirty="0">
                <a:cs typeface="+mn-ea"/>
                <a:sym typeface="+mn-lt"/>
              </a:rPr>
              <a:t>∠</a:t>
            </a:r>
            <a:r>
              <a:rPr lang="en-US" altLang="zh-CN" sz="2100" b="1" dirty="0">
                <a:cs typeface="+mn-ea"/>
                <a:sym typeface="+mn-lt"/>
              </a:rPr>
              <a:t>BDA ,</a:t>
            </a:r>
            <a:r>
              <a:rPr lang="zh-CN" altLang="en-US" sz="2100" b="1" dirty="0">
                <a:cs typeface="+mn-ea"/>
                <a:sym typeface="+mn-lt"/>
              </a:rPr>
              <a:t>∠</a:t>
            </a:r>
            <a:r>
              <a:rPr lang="en-US" altLang="zh-CN" sz="2100" b="1" dirty="0">
                <a:cs typeface="+mn-ea"/>
                <a:sym typeface="+mn-lt"/>
              </a:rPr>
              <a:t>CDA</a:t>
            </a:r>
            <a:endParaRPr lang="zh-CN" altLang="en-US" sz="2100" b="1" dirty="0"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938246" y="2700159"/>
            <a:ext cx="368570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cs typeface="+mn-ea"/>
                <a:sym typeface="+mn-lt"/>
              </a:rPr>
              <a:t>∠</a:t>
            </a:r>
            <a:r>
              <a:rPr lang="en-US" altLang="zh-CN" sz="1800" b="1" dirty="0">
                <a:cs typeface="+mn-ea"/>
                <a:sym typeface="+mn-lt"/>
              </a:rPr>
              <a:t>ABD</a:t>
            </a:r>
            <a:r>
              <a:rPr lang="zh-CN" altLang="en-US" sz="1800" b="1" dirty="0">
                <a:cs typeface="+mn-ea"/>
                <a:sym typeface="+mn-lt"/>
              </a:rPr>
              <a:t>，∠</a:t>
            </a:r>
            <a:r>
              <a:rPr lang="en-US" altLang="zh-CN" sz="1800" b="1" dirty="0">
                <a:cs typeface="+mn-ea"/>
                <a:sym typeface="+mn-lt"/>
              </a:rPr>
              <a:t>DBC</a:t>
            </a:r>
            <a:r>
              <a:rPr lang="zh-CN" altLang="en-US" sz="1800" b="1" dirty="0">
                <a:cs typeface="+mn-ea"/>
                <a:sym typeface="+mn-lt"/>
              </a:rPr>
              <a:t>，∠</a:t>
            </a:r>
            <a:r>
              <a:rPr lang="en-US" altLang="zh-CN" sz="1800" b="1" dirty="0">
                <a:cs typeface="+mn-ea"/>
                <a:sym typeface="+mn-lt"/>
              </a:rPr>
              <a:t>ABC</a:t>
            </a:r>
            <a:endParaRPr lang="zh-CN" altLang="en-US" sz="1800" b="1" dirty="0"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38246" y="1710280"/>
            <a:ext cx="141992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cs typeface="+mn-ea"/>
                <a:sym typeface="+mn-lt"/>
              </a:rPr>
              <a:t>∠</a:t>
            </a:r>
            <a:r>
              <a:rPr lang="en-US" altLang="zh-CN" sz="1800" b="1" dirty="0">
                <a:cs typeface="+mn-ea"/>
                <a:sym typeface="+mn-lt"/>
              </a:rPr>
              <a:t>A</a:t>
            </a:r>
            <a:r>
              <a:rPr lang="zh-CN" altLang="en-US" sz="1800" b="1" dirty="0">
                <a:cs typeface="+mn-ea"/>
                <a:sym typeface="+mn-lt"/>
              </a:rPr>
              <a:t>，∠</a:t>
            </a:r>
            <a:r>
              <a:rPr lang="en-US" altLang="zh-CN" sz="1800" b="1" dirty="0">
                <a:cs typeface="+mn-ea"/>
                <a:sym typeface="+mn-lt"/>
              </a:rPr>
              <a:t>C</a:t>
            </a:r>
            <a:endParaRPr lang="zh-CN" altLang="en-US" sz="1800" b="1" dirty="0"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38246" y="3535371"/>
            <a:ext cx="87001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1800" b="1" dirty="0">
                <a:cs typeface="+mn-ea"/>
                <a:sym typeface="+mn-lt"/>
              </a:rPr>
              <a:t>8</a:t>
            </a:r>
            <a:r>
              <a:rPr lang="zh-CN" altLang="en-US" sz="1800" b="1" dirty="0">
                <a:cs typeface="+mn-ea"/>
                <a:sym typeface="+mn-lt"/>
              </a:rPr>
              <a:t>个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WWW.2PPT.COM&#10;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yu0fxxt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1092</Words>
  <Application>Microsoft Office PowerPoint</Application>
  <PresentationFormat>全屏显示(16:9)</PresentationFormat>
  <Paragraphs>183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阿里巴巴普惠体 R</vt:lpstr>
      <vt:lpstr>思源黑体 CN Regular</vt:lpstr>
      <vt:lpstr>宋体</vt:lpstr>
      <vt:lpstr>微软雅黑</vt:lpstr>
      <vt:lpstr>Arial</vt:lpstr>
      <vt:lpstr>Arial Black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2020-04-05T01:31:00Z</dcterms:created>
  <dcterms:modified xsi:type="dcterms:W3CDTF">2023-01-16T23:34:58Z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9F4479521A824C7582E70579589C05BD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