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0C0C0"/>
    <a:srgbClr val="B2B2B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76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8B26F-F033-4C52-BF90-6A9BD7D43F1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A22A9-C81F-480A-83F5-9B11D49641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A22A9-C81F-480A-83F5-9B11D496413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32CF4-3DAC-46AB-9AC4-8A2FF19660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294BB-8554-4CBB-B860-EFFA4EE16F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F984B-E6BE-4CD9-AD77-2CC0B29C8DB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E8270-1ADB-409D-ADDC-4A92E0EE6EA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20D01-3B58-4530-8BE0-E3EAF7EE69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F96F5F-D228-403A-9F30-DC6A9A9F75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84D66-20D4-4BCE-A983-7A5DE89207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E93F3-DBE5-43D1-A6E4-23AFBCB8CD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2ABA81-6DF4-4942-89AF-540DD7F4A7A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3ABF62-EAE7-4E69-A654-41E15E3C20C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35560" y="11684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C6CB4D9-FEDF-4533-88F2-C85D578AA7C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5"/>
          <p:cNvSpPr>
            <a:spLocks noChangeArrowheads="1"/>
          </p:cNvSpPr>
          <p:nvPr/>
        </p:nvSpPr>
        <p:spPr bwMode="auto">
          <a:xfrm>
            <a:off x="1305694" y="3555107"/>
            <a:ext cx="64008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zh-CN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Section B 1a — 2e</a:t>
            </a:r>
          </a:p>
        </p:txBody>
      </p:sp>
      <p:sp>
        <p:nvSpPr>
          <p:cNvPr id="21913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67544" y="1268760"/>
            <a:ext cx="838835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sz="54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Kozuka Gothic Pro H" pitchFamily="34" charset="-128"/>
                <a:ea typeface="Kozuka Gothic Pro H" pitchFamily="34" charset="-128"/>
              </a:rPr>
              <a:t>Unit 6</a:t>
            </a:r>
            <a:br>
              <a:rPr lang="en-US" altLang="zh-CN" sz="54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Kozuka Gothic Pro H" pitchFamily="34" charset="-128"/>
                <a:ea typeface="Kozuka Gothic Pro H" pitchFamily="34" charset="-128"/>
              </a:rPr>
            </a:br>
            <a:r>
              <a:rPr lang="en-US" altLang="zh-CN" sz="54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Kozuka Gothic Pro H" pitchFamily="34" charset="-128"/>
                <a:ea typeface="Kozuka Gothic Pro H" pitchFamily="34" charset="-128"/>
              </a:rPr>
              <a:t>An old man tried to move the mountains.</a:t>
            </a:r>
            <a:endParaRPr lang="en-US" altLang="zh-CN" sz="5400" cap="none" dirty="0">
              <a:effectLst>
                <a:outerShdw blurRad="38100" dist="38100" dir="2700000" algn="tl">
                  <a:srgbClr val="C0C0C0"/>
                </a:outerShdw>
              </a:effectLst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99964" y="549314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116632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3200" dirty="0"/>
              <a:t>summary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268760"/>
            <a:ext cx="8568952" cy="4929188"/>
          </a:xfrm>
        </p:spPr>
        <p:txBody>
          <a:bodyPr/>
          <a:lstStyle/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en-US" altLang="zh-CN" sz="2000" dirty="0"/>
              <a:t>1. wife — husband   </a:t>
            </a:r>
            <a:r>
              <a:rPr lang="zh-CN" altLang="en-US" sz="2000" dirty="0"/>
              <a:t>妻子</a:t>
            </a:r>
            <a:r>
              <a:rPr lang="en-US" altLang="zh-CN" sz="2000" dirty="0"/>
              <a:t>— </a:t>
            </a:r>
            <a:r>
              <a:rPr lang="zh-CN" altLang="en-US" sz="2000" dirty="0"/>
              <a:t>丈夫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en-US" altLang="zh-CN" sz="2000" dirty="0" err="1"/>
              <a:t>eg</a:t>
            </a:r>
            <a:r>
              <a:rPr lang="en-US" altLang="zh-CN" sz="2000" dirty="0"/>
              <a:t>: Mary and Tom got married. So Mary is Tom’s wife and Tom is Mary’s husband.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zh-CN" altLang="en-US" sz="2000" dirty="0"/>
              <a:t>玛丽和汤姆结婚了。 所以玛丽是汤姆的妻子，汤姆是玛丽的丈夫。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en-US" altLang="zh-CN" sz="2000" dirty="0"/>
              <a:t>2. whole  </a:t>
            </a:r>
            <a:r>
              <a:rPr lang="zh-CN" altLang="en-US" sz="2000" dirty="0"/>
              <a:t>全部的；整体的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en-US" altLang="zh-CN" sz="2000" dirty="0" err="1"/>
              <a:t>eg</a:t>
            </a:r>
            <a:r>
              <a:rPr lang="en-US" altLang="zh-CN" sz="2000" dirty="0"/>
              <a:t>: He studied the whole day, so he was very tired.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zh-CN" altLang="en-US" sz="2000" dirty="0"/>
              <a:t>他学习一整天了，所以他太累了。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en-US" altLang="zh-CN" sz="2000" dirty="0"/>
              <a:t>3. stone    </a:t>
            </a:r>
            <a:r>
              <a:rPr lang="zh-CN" altLang="en-US" sz="2000" dirty="0"/>
              <a:t>石头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en-US" altLang="zh-CN" sz="2000" dirty="0" err="1"/>
              <a:t>eg</a:t>
            </a:r>
            <a:r>
              <a:rPr lang="en-US" altLang="zh-CN" sz="2000" dirty="0"/>
              <a:t>: Hansel dropped the stones along the way. 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zh-CN" altLang="en-US" sz="2000" dirty="0"/>
              <a:t>韩塞尔沿路扔了石头。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en-US" altLang="zh-CN" sz="2000" dirty="0"/>
              <a:t>4. shine </a:t>
            </a:r>
            <a:r>
              <a:rPr lang="zh-CN" altLang="en-US" sz="2000" dirty="0"/>
              <a:t>发光；闪耀 （过去式</a:t>
            </a:r>
            <a:r>
              <a:rPr lang="en-US" altLang="zh-CN" sz="2000" dirty="0"/>
              <a:t>: shone</a:t>
            </a:r>
            <a:r>
              <a:rPr lang="zh-CN" altLang="en-US" sz="2000" dirty="0"/>
              <a:t>）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en-US" altLang="zh-CN" sz="2000" dirty="0" err="1"/>
              <a:t>eg</a:t>
            </a:r>
            <a:r>
              <a:rPr lang="en-US" altLang="zh-CN" sz="2000" dirty="0"/>
              <a:t>: While the moon was shining bright, we were eating </a:t>
            </a:r>
            <a:r>
              <a:rPr lang="en-US" altLang="zh-CN" sz="2000" dirty="0" err="1"/>
              <a:t>mooncakes</a:t>
            </a:r>
            <a:r>
              <a:rPr lang="en-US" altLang="zh-CN" sz="2000" dirty="0"/>
              <a:t>.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zh-CN" altLang="en-US" sz="2000" dirty="0"/>
              <a:t>当月亮照耀时，我们正在吃月饼。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548680"/>
            <a:ext cx="8640960" cy="55768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000" dirty="0"/>
              <a:t>5. lead  </a:t>
            </a:r>
            <a:r>
              <a:rPr lang="zh-CN" altLang="en-US" sz="2000" dirty="0"/>
              <a:t>带路；领路 （过去式</a:t>
            </a:r>
            <a:r>
              <a:rPr lang="en-US" altLang="zh-CN" sz="2000" dirty="0"/>
              <a:t>: led</a:t>
            </a:r>
            <a:r>
              <a:rPr lang="zh-CN" altLang="en-US" sz="2000" dirty="0"/>
              <a:t>）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000" dirty="0" err="1"/>
              <a:t>eg</a:t>
            </a:r>
            <a:r>
              <a:rPr lang="en-US" altLang="zh-CN" sz="2000" dirty="0"/>
              <a:t>: He led me to visit the museum last weekend.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000" dirty="0"/>
              <a:t>上周末，他领着我去参观了博物馆。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000" dirty="0"/>
              <a:t>6. voice  </a:t>
            </a:r>
            <a:r>
              <a:rPr lang="zh-CN" altLang="en-US" sz="2000" dirty="0"/>
              <a:t>声音，一般指人的声音，说话、唱歌的声音。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000" dirty="0" err="1"/>
              <a:t>eg</a:t>
            </a:r>
            <a:r>
              <a:rPr lang="en-US" altLang="zh-CN" sz="2000" dirty="0"/>
              <a:t>: Tina sings very well, because she has a beautiful voice.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000" dirty="0"/>
              <a:t>蒂娜歌唱的好听，因为她有甜美的嗓音。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000" dirty="0"/>
              <a:t> </a:t>
            </a:r>
            <a:r>
              <a:rPr lang="en-US" altLang="zh-CN" sz="2000" dirty="0"/>
              <a:t>sound  </a:t>
            </a:r>
            <a:r>
              <a:rPr lang="zh-CN" altLang="en-US" sz="2000" dirty="0"/>
              <a:t>声音，当“响声”讲时，可以指人或动物发出的声音，或物体碰撞的声言。这个词的使用范围很大。大自然的任何“声音”都可以用</a:t>
            </a:r>
            <a:r>
              <a:rPr lang="en-US" altLang="zh-CN" sz="2000" dirty="0"/>
              <a:t>sound</a:t>
            </a:r>
            <a:r>
              <a:rPr lang="zh-CN" altLang="en-US" sz="2000" dirty="0"/>
              <a:t>。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000" dirty="0" err="1"/>
              <a:t>eg</a:t>
            </a:r>
            <a:r>
              <a:rPr lang="en-US" altLang="zh-CN" sz="2000" dirty="0"/>
              <a:t>: Light travels much faster than sound.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000" dirty="0"/>
              <a:t>光的传播速度比声音快得多。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000" dirty="0"/>
              <a:t>noise</a:t>
            </a:r>
            <a:r>
              <a:rPr lang="zh-CN" altLang="en-US" sz="2000" dirty="0"/>
              <a:t>意为“噪音” “喧闹声”，常指不悦耳、不和谐的嘈杂声。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000" dirty="0" err="1"/>
              <a:t>eg</a:t>
            </a:r>
            <a:r>
              <a:rPr lang="en-US" altLang="zh-CN" sz="2000" dirty="0"/>
              <a:t>: Don’t make any noise!     </a:t>
            </a:r>
            <a:r>
              <a:rPr lang="zh-CN" altLang="en-US" sz="2000" dirty="0"/>
              <a:t>别吵闹</a:t>
            </a:r>
            <a:r>
              <a:rPr lang="en-US" altLang="zh-CN" sz="2000" dirty="0"/>
              <a:t>!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000" dirty="0"/>
              <a:t>Note: sound</a:t>
            </a:r>
            <a:r>
              <a:rPr lang="zh-CN" altLang="en-US" sz="2000" dirty="0"/>
              <a:t>和</a:t>
            </a:r>
            <a:r>
              <a:rPr lang="en-US" altLang="zh-CN" sz="2000" dirty="0"/>
              <a:t>noise</a:t>
            </a:r>
            <a:r>
              <a:rPr lang="zh-CN" altLang="en-US" sz="2000" dirty="0"/>
              <a:t>不仅能指人的声音，还可以表示别的动物发出的声音</a:t>
            </a:r>
            <a:r>
              <a:rPr lang="en-US" altLang="zh-CN" sz="2000" dirty="0"/>
              <a:t>;</a:t>
            </a:r>
            <a:r>
              <a:rPr lang="zh-CN" altLang="en-US" sz="2000" dirty="0"/>
              <a:t>而</a:t>
            </a:r>
            <a:r>
              <a:rPr lang="en-US" altLang="zh-CN" sz="2000" dirty="0"/>
              <a:t>voice</a:t>
            </a:r>
            <a:r>
              <a:rPr lang="zh-CN" altLang="en-US" sz="2000" dirty="0"/>
              <a:t>除了有时可指鸟的声音外，很少表示其它动物的声音。</a:t>
            </a:r>
          </a:p>
          <a:p>
            <a:pPr eaLnBrk="1" hangingPunct="1"/>
            <a:endParaRPr lang="en-US" altLang="zh-CN" sz="2800" dirty="0"/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3200" cap="none" dirty="0" smtClean="0"/>
              <a:t>homework</a:t>
            </a:r>
            <a:endParaRPr lang="en-US" altLang="zh-CN" sz="3200" cap="none" dirty="0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2132856"/>
            <a:ext cx="8229600" cy="151216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/>
              <a:t>Write a feeling about your favorite fairy tale and share it in your group. Next lesson, let’s choose the best one to share it with the whole class</a:t>
            </a:r>
            <a:r>
              <a:rPr lang="en-US" altLang="zh-CN" dirty="0" smtClean="0"/>
              <a:t>. </a:t>
            </a:r>
            <a:endParaRPr lang="en-US" altLang="zh-CN" dirty="0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73100" y="260648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zh-CN" sz="2800" cap="none" dirty="0" smtClean="0"/>
              <a:t>1a match the words with the letters in the pictures in 1c.</a:t>
            </a:r>
            <a:endParaRPr lang="en-US" altLang="zh-CN" sz="2800" cap="none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3130" y="1557338"/>
            <a:ext cx="7107262" cy="1281113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dirty="0"/>
              <a:t>____ gold            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____ emperor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dirty="0"/>
              <a:t>____ silk             </a:t>
            </a:r>
            <a:r>
              <a:rPr lang="en-US" altLang="zh-CN" sz="2800" dirty="0" smtClean="0"/>
              <a:t>____ </a:t>
            </a:r>
            <a:r>
              <a:rPr lang="en-US" altLang="zh-CN" sz="2800" dirty="0"/>
              <a:t>underwear</a:t>
            </a:r>
          </a:p>
        </p:txBody>
      </p:sp>
      <p:sp>
        <p:nvSpPr>
          <p:cNvPr id="220164" name="Text Box 19"/>
          <p:cNvSpPr txBox="1">
            <a:spLocks noChangeArrowheads="1"/>
          </p:cNvSpPr>
          <p:nvPr/>
        </p:nvSpPr>
        <p:spPr bwMode="auto">
          <a:xfrm>
            <a:off x="4284663" y="2133600"/>
            <a:ext cx="5032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/>
              <a:t>a</a:t>
            </a:r>
          </a:p>
        </p:txBody>
      </p:sp>
      <p:sp>
        <p:nvSpPr>
          <p:cNvPr id="220165" name="Text Box 20"/>
          <p:cNvSpPr txBox="1">
            <a:spLocks noChangeArrowheads="1"/>
          </p:cNvSpPr>
          <p:nvPr/>
        </p:nvSpPr>
        <p:spPr bwMode="auto">
          <a:xfrm>
            <a:off x="4284663" y="1484313"/>
            <a:ext cx="5032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/>
              <a:t>d</a:t>
            </a:r>
          </a:p>
        </p:txBody>
      </p:sp>
      <p:sp>
        <p:nvSpPr>
          <p:cNvPr id="220166" name="Text Box 21"/>
          <p:cNvSpPr txBox="1">
            <a:spLocks noChangeArrowheads="1"/>
          </p:cNvSpPr>
          <p:nvPr/>
        </p:nvSpPr>
        <p:spPr bwMode="auto">
          <a:xfrm>
            <a:off x="755650" y="1557338"/>
            <a:ext cx="5032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/>
              <a:t>b</a:t>
            </a:r>
          </a:p>
        </p:txBody>
      </p:sp>
      <p:sp>
        <p:nvSpPr>
          <p:cNvPr id="220167" name="Text Box 22"/>
          <p:cNvSpPr txBox="1">
            <a:spLocks noChangeArrowheads="1"/>
          </p:cNvSpPr>
          <p:nvPr/>
        </p:nvSpPr>
        <p:spPr bwMode="auto">
          <a:xfrm>
            <a:off x="755650" y="2133600"/>
            <a:ext cx="5032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/>
              <a:t>c</a:t>
            </a:r>
          </a:p>
        </p:txBody>
      </p:sp>
      <p:pic>
        <p:nvPicPr>
          <p:cNvPr id="220168" name="Picture 29" descr="page-005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99559" y="4652566"/>
            <a:ext cx="199390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169" name="Picture 30" descr="page-005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3821" y="3139679"/>
            <a:ext cx="208756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170" name="Picture 31" descr="page-005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27896" y="3860404"/>
            <a:ext cx="180022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0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0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0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4" grpId="0"/>
      <p:bldP spid="220165" grpId="0"/>
      <p:bldP spid="220166" grpId="0"/>
      <p:bldP spid="2201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6988"/>
            <a:ext cx="8229600" cy="1143001"/>
          </a:xfrm>
        </p:spPr>
        <p:txBody>
          <a:bodyPr/>
          <a:lstStyle/>
          <a:p>
            <a:pPr algn="l" eaLnBrk="1" hangingPunct="1"/>
            <a:r>
              <a:rPr lang="en-US" altLang="zh-CN" sz="2800"/>
              <a:t>1c Listen again and fill in the blanks.</a:t>
            </a:r>
          </a:p>
        </p:txBody>
      </p:sp>
      <p:pic>
        <p:nvPicPr>
          <p:cNvPr id="221187" name="Picture 4" descr="page-005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908050"/>
            <a:ext cx="9144000" cy="594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210" name="Picture 3" descr="page-005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00438" y="4463950"/>
            <a:ext cx="1800225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211" name="Picture 4" descr="page-005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85875" y="4535388"/>
            <a:ext cx="180022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212" name="Picture 5" descr="page-005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59113" y="2235100"/>
            <a:ext cx="199390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213" name="Picture 6" descr="page-005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85813" y="2320825"/>
            <a:ext cx="2087562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214" name="Picture 7" descr="page-005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724525" y="2320156"/>
            <a:ext cx="180022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5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398364"/>
            <a:ext cx="8229600" cy="1143000"/>
          </a:xfrm>
          <a:noFill/>
        </p:spPr>
        <p:txBody>
          <a:bodyPr>
            <a:normAutofit/>
          </a:bodyPr>
          <a:lstStyle/>
          <a:p>
            <a:pPr algn="l" eaLnBrk="1" hangingPunct="1"/>
            <a:r>
              <a:rPr lang="en-US" altLang="zh-CN" sz="3600" cap="none" dirty="0" smtClean="0"/>
              <a:t>1d use the pictures in 1c to tell the story.</a:t>
            </a:r>
            <a:endParaRPr lang="en-US" altLang="zh-CN" sz="3600" cap="none" dirty="0"/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332656"/>
            <a:ext cx="8722617" cy="1143000"/>
          </a:xfrm>
        </p:spPr>
        <p:txBody>
          <a:bodyPr/>
          <a:lstStyle/>
          <a:p>
            <a:pPr algn="l" eaLnBrk="1" hangingPunct="1"/>
            <a:r>
              <a:rPr lang="en-US" altLang="zh-CN" sz="3200" cap="none" dirty="0" smtClean="0"/>
              <a:t>activity1: the ending of </a:t>
            </a:r>
            <a:r>
              <a:rPr lang="en-US" altLang="zh-CN" sz="3200" i="1" cap="none" dirty="0" smtClean="0"/>
              <a:t>the new emperor’s new clothes</a:t>
            </a:r>
            <a:r>
              <a:rPr lang="en-US" altLang="zh-CN" sz="3200" cap="none" dirty="0" smtClean="0"/>
              <a:t> </a:t>
            </a:r>
            <a:endParaRPr lang="en-US" altLang="zh-CN" sz="3200" cap="none" dirty="0"/>
          </a:p>
        </p:txBody>
      </p:sp>
      <p:sp>
        <p:nvSpPr>
          <p:cNvPr id="223235" name="Text Box 5"/>
          <p:cNvSpPr txBox="1">
            <a:spLocks noChangeArrowheads="1"/>
          </p:cNvSpPr>
          <p:nvPr/>
        </p:nvSpPr>
        <p:spPr bwMode="auto">
          <a:xfrm>
            <a:off x="468313" y="1844675"/>
            <a:ext cx="6551612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/>
              <a:t>Activity 2: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dirty="0"/>
              <a:t>Role-play the story: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dirty="0"/>
              <a:t>Narrator: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dirty="0"/>
              <a:t>Emperor: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dirty="0"/>
              <a:t>Two men: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dirty="0"/>
              <a:t>The kid:</a:t>
            </a:r>
          </a:p>
        </p:txBody>
      </p:sp>
      <p:pic>
        <p:nvPicPr>
          <p:cNvPr id="223236" name="Picture 6" descr="2009040217153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4663" y="1196975"/>
            <a:ext cx="1584325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237" name="Picture 7" descr="u=1450570526,2983220397&amp;fm=23&amp;gp=0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EAD7AF"/>
              </a:clrFrom>
              <a:clrTo>
                <a:srgbClr val="EAD7A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78713" y="4797425"/>
            <a:ext cx="1665287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238" name="Picture 8" descr="2009040217122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08625" y="3284538"/>
            <a:ext cx="17272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3200" dirty="0"/>
              <a:t>2a The fairy tales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4794" y="1700808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dirty="0"/>
              <a:t>Sleeping Beauty (</a:t>
            </a:r>
            <a:r>
              <a:rPr lang="zh-CN" altLang="en-US" sz="2800" dirty="0"/>
              <a:t>睡美人</a:t>
            </a:r>
            <a:r>
              <a:rPr lang="en-US" altLang="zh-CN" sz="2800" dirty="0"/>
              <a:t>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zh-CN" sz="28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dirty="0"/>
              <a:t>Cinderella </a:t>
            </a:r>
            <a:r>
              <a:rPr lang="zh-CN" altLang="en-US" sz="2800" dirty="0"/>
              <a:t>（灰姑娘）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zh-CN" altLang="en-US" sz="28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dirty="0"/>
              <a:t>Little Red Riding Hood </a:t>
            </a:r>
            <a:r>
              <a:rPr lang="zh-CN" altLang="en-US" sz="2800" dirty="0"/>
              <a:t>（小红帽）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zh-CN" altLang="en-US" sz="28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dirty="0"/>
              <a:t>The Ugly Duckling </a:t>
            </a:r>
            <a:r>
              <a:rPr lang="zh-CN" altLang="en-US" sz="2800" dirty="0"/>
              <a:t>（丑小鸭）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zh-CN" altLang="en-US" sz="28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dirty="0"/>
              <a:t>Beauty and the Beast </a:t>
            </a:r>
            <a:r>
              <a:rPr lang="zh-CN" altLang="en-US" sz="2800" dirty="0"/>
              <a:t>（美女与野兽）</a:t>
            </a:r>
          </a:p>
        </p:txBody>
      </p:sp>
      <p:pic>
        <p:nvPicPr>
          <p:cNvPr id="224260" name="Picture 4" descr="57132a79-0f5b-475b-97f0-8a6be6e4a2c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60032" y="1341438"/>
            <a:ext cx="12573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261" name="Picture 5" descr="u=651893315,1659892465&amp;fm=21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00788" y="1898650"/>
            <a:ext cx="1223962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262" name="Picture 6" descr="09eaefdcca284b0d8015ffabb9582296000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27155" y="3141663"/>
            <a:ext cx="1166813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263" name="Picture 7" descr="丑小鸭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746851" y="3860800"/>
            <a:ext cx="1335087" cy="133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264" name="Picture 8" descr="美女与野兽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43576" y="4724400"/>
            <a:ext cx="1203325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2800" dirty="0"/>
              <a:t>2b Hansel and Gretel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196975"/>
            <a:ext cx="8229600" cy="11525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000" dirty="0"/>
              <a:t>Task 1: Finding out the Text </a:t>
            </a:r>
            <a:r>
              <a:rPr lang="en-US" altLang="zh-CN" sz="2000" dirty="0" err="1"/>
              <a:t>Type:Before</a:t>
            </a:r>
            <a:r>
              <a:rPr lang="en-US" altLang="zh-CN" sz="2000" dirty="0"/>
              <a:t> you read, decide what kind of text it is. Is it a letter, a play, a short story or something else?</a:t>
            </a:r>
            <a:endParaRPr lang="en-US" altLang="zh-CN" sz="2400" dirty="0"/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395288" y="2564904"/>
            <a:ext cx="58324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000" dirty="0"/>
              <a:t>Task 2: Think about how the fairy tale will continue. Then read the rest of the story. </a:t>
            </a:r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468313" y="3428504"/>
            <a:ext cx="53292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2000" dirty="0"/>
              <a:t>Task 3: Role play the play. (narrator, Hansel, Gretel, wife, husband</a:t>
            </a:r>
            <a:r>
              <a:rPr lang="en-US" altLang="zh-CN" sz="2000" dirty="0" smtClean="0"/>
              <a:t>)</a:t>
            </a:r>
            <a:endParaRPr lang="en-US" altLang="zh-CN" sz="2000" dirty="0"/>
          </a:p>
        </p:txBody>
      </p:sp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468313" y="4365129"/>
            <a:ext cx="5183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000" dirty="0"/>
              <a:t>Task 4: Act out the play in front of the class.</a:t>
            </a:r>
          </a:p>
        </p:txBody>
      </p:sp>
      <p:sp>
        <p:nvSpPr>
          <p:cNvPr id="225287" name="Text Box 7"/>
          <p:cNvSpPr txBox="1">
            <a:spLocks noChangeArrowheads="1"/>
          </p:cNvSpPr>
          <p:nvPr/>
        </p:nvSpPr>
        <p:spPr bwMode="auto">
          <a:xfrm>
            <a:off x="468188" y="4941391"/>
            <a:ext cx="3887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000" dirty="0"/>
              <a:t>Task 5: Retell the story.</a:t>
            </a:r>
          </a:p>
        </p:txBody>
      </p:sp>
      <p:pic>
        <p:nvPicPr>
          <p:cNvPr id="225288" name="Picture 8" descr="22540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915740"/>
            <a:ext cx="2916237" cy="3942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build="p"/>
      <p:bldP spid="225284" grpId="0"/>
      <p:bldP spid="225285" grpId="0"/>
      <p:bldP spid="225286" grpId="0"/>
      <p:bldP spid="2252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306" name="Picture 4" descr="page-005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319213"/>
            <a:ext cx="91440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0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5888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zh-CN"/>
              <a:t>2b Hansel and Gretel</a:t>
            </a:r>
          </a:p>
        </p:txBody>
      </p:sp>
      <p:sp>
        <p:nvSpPr>
          <p:cNvPr id="226308" name="Text Box 6"/>
          <p:cNvSpPr txBox="1">
            <a:spLocks noChangeArrowheads="1"/>
          </p:cNvSpPr>
          <p:nvPr/>
        </p:nvSpPr>
        <p:spPr bwMode="auto">
          <a:xfrm>
            <a:off x="755650" y="6021388"/>
            <a:ext cx="280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[</a:t>
            </a:r>
            <a:r>
              <a:rPr lang="zh-CN" altLang="en-US" sz="2000"/>
              <a:t>参考答案</a:t>
            </a:r>
            <a:r>
              <a:rPr lang="en-US" altLang="zh-CN" sz="2000"/>
              <a:t>] GBDEFCA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30" name="Picture 6" descr="page-005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4624"/>
            <a:ext cx="9144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7331" name="Text Box 7"/>
          <p:cNvSpPr txBox="1">
            <a:spLocks noChangeArrowheads="1"/>
          </p:cNvSpPr>
          <p:nvPr/>
        </p:nvSpPr>
        <p:spPr bwMode="auto">
          <a:xfrm>
            <a:off x="119533" y="3356992"/>
            <a:ext cx="8857556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altLang="zh-CN" sz="2000" dirty="0"/>
              <a:t>[</a:t>
            </a:r>
            <a:r>
              <a:rPr lang="zh-CN" altLang="en-US" sz="2000" dirty="0"/>
              <a:t>参考答案</a:t>
            </a:r>
            <a:r>
              <a:rPr lang="en-US" altLang="zh-CN" sz="2000" dirty="0"/>
              <a:t>]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zh-CN" sz="2000" dirty="0"/>
              <a:t>1. Unless her husband leaves the children to die in the forest, the whole family will die.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zh-CN" sz="2000" dirty="0"/>
              <a:t>2. Stones.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zh-CN" sz="2000" dirty="0"/>
              <a:t>3. Because he can’t let his stepmother know this and he needs to get something they can see in the moonlight.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zh-CN" sz="2000" dirty="0"/>
              <a:t>4. They can see the stones along the way home.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zh-CN" sz="2000" dirty="0"/>
              <a:t>5. They can’t see any bread on the ground so they can’t find their way out.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药剂师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药剂师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药剂师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680</Words>
  <Application>Microsoft Office PowerPoint</Application>
  <PresentationFormat>全屏显示(4:3)</PresentationFormat>
  <Paragraphs>71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Kozuka Gothic Pro H</vt:lpstr>
      <vt:lpstr>宋体</vt:lpstr>
      <vt:lpstr>微软雅黑</vt:lpstr>
      <vt:lpstr>幼圆</vt:lpstr>
      <vt:lpstr>Arial</vt:lpstr>
      <vt:lpstr>Book Antiqua</vt:lpstr>
      <vt:lpstr>Calibri</vt:lpstr>
      <vt:lpstr>Century Gothic</vt:lpstr>
      <vt:lpstr>Times New Roman</vt:lpstr>
      <vt:lpstr>WWW.2PPT.COM
</vt:lpstr>
      <vt:lpstr>Unit 6 An old man tried to move the mountains.</vt:lpstr>
      <vt:lpstr>1a match the words with the letters in the pictures in 1c.</vt:lpstr>
      <vt:lpstr>1c Listen again and fill in the blanks.</vt:lpstr>
      <vt:lpstr>1d use the pictures in 1c to tell the story.</vt:lpstr>
      <vt:lpstr>activity1: the ending of the new emperor’s new clothes </vt:lpstr>
      <vt:lpstr>2a The fairy tales</vt:lpstr>
      <vt:lpstr>2b Hansel and Gretel</vt:lpstr>
      <vt:lpstr>2b Hansel and Gretel</vt:lpstr>
      <vt:lpstr>PowerPoint 演示文稿</vt:lpstr>
      <vt:lpstr>summary</vt:lpstr>
      <vt:lpstr>PowerPoint 演示文稿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2022-01-21T01:33:01Z</dcterms:created>
  <dcterms:modified xsi:type="dcterms:W3CDTF">2023-01-16T23:35:04Z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85FE5DC64DC64BF08D9CFED36C4F9002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