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.xml" ContentType="application/vnd.openxmlformats-officedocument.presentationml.tags+xml"/>
  <Override PartName="/ppt/notesSlides/notesSlide27.xml" ContentType="application/vnd.openxmlformats-officedocument.presentationml.notesSlide+xml"/>
  <Override PartName="/ppt/tags/tag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1227" r:id="rId5"/>
    <p:sldId id="1228" r:id="rId6"/>
    <p:sldId id="1229" r:id="rId7"/>
    <p:sldId id="1230" r:id="rId8"/>
    <p:sldId id="1188" r:id="rId9"/>
    <p:sldId id="1190" r:id="rId10"/>
    <p:sldId id="1193" r:id="rId11"/>
    <p:sldId id="1194" r:id="rId12"/>
    <p:sldId id="1195" r:id="rId13"/>
    <p:sldId id="1196" r:id="rId14"/>
    <p:sldId id="1197" r:id="rId15"/>
    <p:sldId id="1198" r:id="rId16"/>
    <p:sldId id="1199" r:id="rId17"/>
    <p:sldId id="1200" r:id="rId18"/>
    <p:sldId id="1201" r:id="rId19"/>
    <p:sldId id="1231" r:id="rId20"/>
    <p:sldId id="1203" r:id="rId21"/>
    <p:sldId id="1232" r:id="rId22"/>
    <p:sldId id="1233" r:id="rId23"/>
    <p:sldId id="1234" r:id="rId24"/>
    <p:sldId id="1235" r:id="rId25"/>
    <p:sldId id="1236" r:id="rId26"/>
    <p:sldId id="1237" r:id="rId27"/>
    <p:sldId id="1238" r:id="rId28"/>
    <p:sldId id="1239" r:id="rId29"/>
    <p:sldId id="1240" r:id="rId30"/>
    <p:sldId id="257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3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AE4781B-0A59-41B0-BF64-00B22AFEAD8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4C14AD1-46C0-4952-B51B-9FB1CCF7882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4AD1-46C0-4952-B51B-9FB1CCF7882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4AD1-46C0-4952-B51B-9FB1CCF7882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4AD1-46C0-4952-B51B-9FB1CCF7882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4AD1-46C0-4952-B51B-9FB1CCF7882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4AD1-46C0-4952-B51B-9FB1CCF7882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4AD1-46C0-4952-B51B-9FB1CCF7882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4AD1-46C0-4952-B51B-9FB1CCF7882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4AD1-46C0-4952-B51B-9FB1CCF7882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4AD1-46C0-4952-B51B-9FB1CCF7882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4AD1-46C0-4952-B51B-9FB1CCF7882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4AD1-46C0-4952-B51B-9FB1CCF7882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4AD1-46C0-4952-B51B-9FB1CCF7882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4AD1-46C0-4952-B51B-9FB1CCF7882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4AD1-46C0-4952-B51B-9FB1CCF7882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4AD1-46C0-4952-B51B-9FB1CCF7882A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4AD1-46C0-4952-B51B-9FB1CCF7882A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4AD1-46C0-4952-B51B-9FB1CCF7882A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4AD1-46C0-4952-B51B-9FB1CCF7882A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4AD1-46C0-4952-B51B-9FB1CCF7882A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4AD1-46C0-4952-B51B-9FB1CCF7882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4AD1-46C0-4952-B51B-9FB1CCF7882A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4AD1-46C0-4952-B51B-9FB1CCF7882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4AD1-46C0-4952-B51B-9FB1CCF7882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4AD1-46C0-4952-B51B-9FB1CCF7882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4AD1-46C0-4952-B51B-9FB1CCF7882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4AD1-46C0-4952-B51B-9FB1CCF7882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14AD1-46C0-4952-B51B-9FB1CCF7882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-20000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872214" y="1578859"/>
            <a:ext cx="5320232" cy="2574648"/>
            <a:chOff x="752564" y="2292723"/>
            <a:chExt cx="4557018" cy="2574648"/>
          </a:xfrm>
        </p:grpSpPr>
        <p:sp>
          <p:nvSpPr>
            <p:cNvPr id="7" name="文本框 6"/>
            <p:cNvSpPr txBox="1"/>
            <p:nvPr/>
          </p:nvSpPr>
          <p:spPr>
            <a:xfrm>
              <a:off x="1020749" y="2292723"/>
              <a:ext cx="421263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8000" b="1" dirty="0">
                  <a:solidFill>
                    <a:srgbClr val="403836"/>
                  </a:solidFill>
                  <a:cs typeface="+mn-ea"/>
                  <a:sym typeface="+mn-lt"/>
                </a:rPr>
                <a:t>《</a:t>
              </a:r>
              <a:r>
                <a:rPr lang="zh-CN" altLang="en-US" sz="8000" b="1" dirty="0">
                  <a:solidFill>
                    <a:srgbClr val="403836"/>
                  </a:solidFill>
                  <a:cs typeface="+mn-ea"/>
                  <a:sym typeface="+mn-lt"/>
                </a:rPr>
                <a:t>猫</a:t>
              </a:r>
              <a:r>
                <a:rPr lang="en-US" altLang="zh-CN" sz="8000" b="1" dirty="0">
                  <a:solidFill>
                    <a:srgbClr val="403836"/>
                  </a:solidFill>
                  <a:cs typeface="+mn-ea"/>
                  <a:sym typeface="+mn-lt"/>
                </a:rPr>
                <a:t>》</a:t>
              </a:r>
              <a:endPara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4108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文本框 64"/>
          <p:cNvSpPr txBox="1"/>
          <p:nvPr/>
        </p:nvSpPr>
        <p:spPr>
          <a:xfrm>
            <a:off x="1523969" y="2113731"/>
            <a:ext cx="811319" cy="1445260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忧</a:t>
            </a:r>
          </a:p>
        </p:txBody>
      </p:sp>
      <p:sp>
        <p:nvSpPr>
          <p:cNvPr id="12294" name="文本框 64"/>
          <p:cNvSpPr txBox="1"/>
          <p:nvPr/>
        </p:nvSpPr>
        <p:spPr>
          <a:xfrm>
            <a:off x="3621011" y="2123367"/>
            <a:ext cx="1332404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虑</a:t>
            </a:r>
          </a:p>
        </p:txBody>
      </p:sp>
      <p:sp>
        <p:nvSpPr>
          <p:cNvPr id="12296" name="文本框 64"/>
          <p:cNvSpPr txBox="1"/>
          <p:nvPr/>
        </p:nvSpPr>
        <p:spPr>
          <a:xfrm>
            <a:off x="5789138" y="2123367"/>
            <a:ext cx="1259369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贪</a:t>
            </a:r>
          </a:p>
        </p:txBody>
      </p:sp>
      <p:sp>
        <p:nvSpPr>
          <p:cNvPr id="12302" name="文本框 64"/>
          <p:cNvSpPr txBox="1"/>
          <p:nvPr/>
        </p:nvSpPr>
        <p:spPr>
          <a:xfrm>
            <a:off x="7620011" y="2113731"/>
            <a:ext cx="1112877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职</a:t>
            </a:r>
          </a:p>
        </p:txBody>
      </p:sp>
      <p:sp>
        <p:nvSpPr>
          <p:cNvPr id="12306" name="文本框 64"/>
          <p:cNvSpPr txBox="1"/>
          <p:nvPr/>
        </p:nvSpPr>
        <p:spPr>
          <a:xfrm>
            <a:off x="5801166" y="4485633"/>
            <a:ext cx="755748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腔</a:t>
            </a:r>
          </a:p>
        </p:txBody>
      </p:sp>
      <p:grpSp>
        <p:nvGrpSpPr>
          <p:cNvPr id="2" name="组合 7"/>
          <p:cNvGrpSpPr/>
          <p:nvPr/>
        </p:nvGrpSpPr>
        <p:grpSpPr>
          <a:xfrm>
            <a:off x="7581304" y="2113731"/>
            <a:ext cx="1372217" cy="1447541"/>
            <a:chOff x="2437" y="2032"/>
            <a:chExt cx="1244" cy="1264"/>
          </a:xfrm>
        </p:grpSpPr>
        <p:sp>
          <p:nvSpPr>
            <p:cNvPr id="2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4" name="组合 7"/>
          <p:cNvGrpSpPr/>
          <p:nvPr/>
        </p:nvGrpSpPr>
        <p:grpSpPr>
          <a:xfrm>
            <a:off x="5686111" y="4504658"/>
            <a:ext cx="1372217" cy="1447541"/>
            <a:chOff x="2437" y="2032"/>
            <a:chExt cx="1244" cy="1264"/>
          </a:xfrm>
        </p:grpSpPr>
        <p:sp>
          <p:nvSpPr>
            <p:cNvPr id="7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7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5" name="组合 7"/>
          <p:cNvGrpSpPr/>
          <p:nvPr/>
        </p:nvGrpSpPr>
        <p:grpSpPr>
          <a:xfrm>
            <a:off x="5676290" y="2115986"/>
            <a:ext cx="1372217" cy="1447541"/>
            <a:chOff x="2437" y="2032"/>
            <a:chExt cx="1244" cy="1264"/>
          </a:xfrm>
        </p:grpSpPr>
        <p:sp>
          <p:nvSpPr>
            <p:cNvPr id="10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0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0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6" name="组合 7"/>
          <p:cNvGrpSpPr/>
          <p:nvPr/>
        </p:nvGrpSpPr>
        <p:grpSpPr>
          <a:xfrm>
            <a:off x="3619906" y="2115986"/>
            <a:ext cx="1372217" cy="1447541"/>
            <a:chOff x="2437" y="2032"/>
            <a:chExt cx="1244" cy="1264"/>
          </a:xfrm>
        </p:grpSpPr>
        <p:sp>
          <p:nvSpPr>
            <p:cNvPr id="10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0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0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7" name="组合 7"/>
          <p:cNvGrpSpPr/>
          <p:nvPr/>
        </p:nvGrpSpPr>
        <p:grpSpPr>
          <a:xfrm>
            <a:off x="1523969" y="2113731"/>
            <a:ext cx="1372217" cy="1447541"/>
            <a:chOff x="2437" y="2032"/>
            <a:chExt cx="1244" cy="1264"/>
          </a:xfrm>
        </p:grpSpPr>
        <p:sp>
          <p:nvSpPr>
            <p:cNvPr id="10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0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83" name="文本框 64"/>
          <p:cNvSpPr txBox="1"/>
          <p:nvPr/>
        </p:nvSpPr>
        <p:spPr>
          <a:xfrm>
            <a:off x="1487726" y="4506939"/>
            <a:ext cx="811319" cy="1445260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蹭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487489" y="4471234"/>
            <a:ext cx="1372217" cy="1447541"/>
            <a:chOff x="2437" y="2032"/>
            <a:chExt cx="1244" cy="1264"/>
          </a:xfrm>
        </p:grpSpPr>
        <p:sp>
          <p:nvSpPr>
            <p:cNvPr id="9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9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9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19" name="TextBox 118"/>
          <p:cNvSpPr txBox="1"/>
          <p:nvPr/>
        </p:nvSpPr>
        <p:spPr>
          <a:xfrm>
            <a:off x="1714470" y="1446976"/>
            <a:ext cx="1107028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yōu</a:t>
            </a:r>
            <a:endParaRPr kumimoji="0" lang="zh-CN" altLang="en-US" sz="3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905235" y="1470317"/>
            <a:ext cx="667805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lǜ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816594" y="1356383"/>
            <a:ext cx="927492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zhí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873806" y="1400044"/>
            <a:ext cx="959552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tān</a:t>
            </a:r>
            <a:endParaRPr kumimoji="0" lang="zh-CN" altLang="en-US" sz="3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578506" y="3680173"/>
            <a:ext cx="1348889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cèng</a:t>
            </a:r>
            <a:endParaRPr kumimoji="0" lang="zh-CN" altLang="en-US" sz="3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64"/>
          <p:cNvSpPr txBox="1"/>
          <p:nvPr/>
        </p:nvSpPr>
        <p:spPr>
          <a:xfrm>
            <a:off x="9570962" y="2113731"/>
            <a:ext cx="811319" cy="1445260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屏</a:t>
            </a:r>
          </a:p>
        </p:txBody>
      </p:sp>
      <p:grpSp>
        <p:nvGrpSpPr>
          <p:cNvPr id="9" name="组合 7"/>
          <p:cNvGrpSpPr/>
          <p:nvPr/>
        </p:nvGrpSpPr>
        <p:grpSpPr>
          <a:xfrm>
            <a:off x="9525025" y="2094950"/>
            <a:ext cx="1372217" cy="1447541"/>
            <a:chOff x="2437" y="2032"/>
            <a:chExt cx="1244" cy="1264"/>
          </a:xfrm>
        </p:grpSpPr>
        <p:sp>
          <p:nvSpPr>
            <p:cNvPr id="2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6" name="TextBox 124"/>
          <p:cNvSpPr txBox="1"/>
          <p:nvPr/>
        </p:nvSpPr>
        <p:spPr>
          <a:xfrm>
            <a:off x="9570744" y="1383111"/>
            <a:ext cx="1278549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bǐng</a:t>
            </a:r>
            <a:endParaRPr kumimoji="0" lang="zh-CN" altLang="en-US" sz="3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64"/>
          <p:cNvSpPr txBox="1"/>
          <p:nvPr/>
        </p:nvSpPr>
        <p:spPr>
          <a:xfrm>
            <a:off x="3571655" y="4486619"/>
            <a:ext cx="811319" cy="1445260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稿</a:t>
            </a:r>
          </a:p>
        </p:txBody>
      </p:sp>
      <p:grpSp>
        <p:nvGrpSpPr>
          <p:cNvPr id="10" name="组合 7"/>
          <p:cNvGrpSpPr/>
          <p:nvPr/>
        </p:nvGrpSpPr>
        <p:grpSpPr>
          <a:xfrm>
            <a:off x="3571656" y="4483934"/>
            <a:ext cx="1372217" cy="1447541"/>
            <a:chOff x="2437" y="2032"/>
            <a:chExt cx="1244" cy="1264"/>
          </a:xfrm>
        </p:grpSpPr>
        <p:sp>
          <p:nvSpPr>
            <p:cNvPr id="3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3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33" name="TextBox 127"/>
          <p:cNvSpPr txBox="1"/>
          <p:nvPr/>
        </p:nvSpPr>
        <p:spPr>
          <a:xfrm>
            <a:off x="3632558" y="3718401"/>
            <a:ext cx="1107028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g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ǎ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o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04427" y="3743953"/>
            <a:ext cx="1560678" cy="692493"/>
          </a:xfrm>
          <a:prstGeom prst="rect">
            <a:avLst/>
          </a:prstGeom>
          <a:noFill/>
        </p:spPr>
        <p:txBody>
          <a:bodyPr wrap="none" lIns="121917" tIns="60958" rIns="121917" bIns="60958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qiāng</a:t>
            </a:r>
            <a:endParaRPr kumimoji="0" lang="en-US" altLang="en-US" sz="3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文本框 64"/>
          <p:cNvSpPr txBox="1"/>
          <p:nvPr/>
        </p:nvSpPr>
        <p:spPr>
          <a:xfrm>
            <a:off x="7632171" y="4504658"/>
            <a:ext cx="811319" cy="1445260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解</a:t>
            </a:r>
          </a:p>
        </p:txBody>
      </p:sp>
      <p:sp>
        <p:nvSpPr>
          <p:cNvPr id="56" name="文本框 64"/>
          <p:cNvSpPr txBox="1"/>
          <p:nvPr/>
        </p:nvSpPr>
        <p:spPr>
          <a:xfrm>
            <a:off x="9572963" y="4459770"/>
            <a:ext cx="1332404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闷</a:t>
            </a:r>
          </a:p>
        </p:txBody>
      </p:sp>
      <p:grpSp>
        <p:nvGrpSpPr>
          <p:cNvPr id="12" name="组合 7"/>
          <p:cNvGrpSpPr/>
          <p:nvPr/>
        </p:nvGrpSpPr>
        <p:grpSpPr>
          <a:xfrm>
            <a:off x="9552385" y="4480328"/>
            <a:ext cx="1372217" cy="1447541"/>
            <a:chOff x="2437" y="2032"/>
            <a:chExt cx="1244" cy="1264"/>
          </a:xfrm>
        </p:grpSpPr>
        <p:sp>
          <p:nvSpPr>
            <p:cNvPr id="5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5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6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3" name="组合 7"/>
          <p:cNvGrpSpPr/>
          <p:nvPr/>
        </p:nvGrpSpPr>
        <p:grpSpPr>
          <a:xfrm>
            <a:off x="7632172" y="4504658"/>
            <a:ext cx="1372217" cy="1447541"/>
            <a:chOff x="2437" y="2032"/>
            <a:chExt cx="1244" cy="1264"/>
          </a:xfrm>
        </p:grpSpPr>
        <p:sp>
          <p:nvSpPr>
            <p:cNvPr id="6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6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65" name="TextBox 64"/>
          <p:cNvSpPr txBox="1"/>
          <p:nvPr/>
        </p:nvSpPr>
        <p:spPr>
          <a:xfrm>
            <a:off x="9648396" y="3713883"/>
            <a:ext cx="1222444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mèn</a:t>
            </a:r>
            <a:endParaRPr kumimoji="0" lang="zh-CN" altLang="en-US" sz="3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954566" y="3755251"/>
            <a:ext cx="773604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jié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29565" y="2423795"/>
            <a:ext cx="800100" cy="2606675"/>
            <a:chOff x="1125" y="3719"/>
            <a:chExt cx="1260" cy="4105"/>
          </a:xfrm>
        </p:grpSpPr>
        <p:sp>
          <p:nvSpPr>
            <p:cNvPr id="27" name="椭圆 26"/>
            <p:cNvSpPr/>
            <p:nvPr/>
          </p:nvSpPr>
          <p:spPr>
            <a:xfrm>
              <a:off x="1267" y="3719"/>
              <a:ext cx="1118" cy="410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125" y="4340"/>
              <a:ext cx="1260" cy="302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我会写</a:t>
              </a: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4" grpId="0"/>
      <p:bldP spid="12296" grpId="0"/>
      <p:bldP spid="12302" grpId="0"/>
      <p:bldP spid="12306" grpId="0"/>
      <p:bldP spid="83" grpId="0"/>
      <p:bldP spid="119" grpId="0"/>
      <p:bldP spid="120" grpId="0"/>
      <p:bldP spid="121" grpId="0"/>
      <p:bldP spid="124" grpId="0"/>
      <p:bldP spid="128" grpId="0"/>
      <p:bldP spid="18" grpId="0"/>
      <p:bldP spid="26" grpId="0"/>
      <p:bldP spid="28" grpId="0"/>
      <p:bldP spid="33" grpId="0"/>
      <p:bldP spid="3" grpId="0"/>
      <p:bldP spid="55" grpId="0"/>
      <p:bldP spid="56" grpId="0"/>
      <p:bldP spid="65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文本框 64"/>
          <p:cNvSpPr txBox="1"/>
          <p:nvPr/>
        </p:nvSpPr>
        <p:spPr>
          <a:xfrm>
            <a:off x="2062910" y="3209421"/>
            <a:ext cx="1259369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蛇</a:t>
            </a:r>
          </a:p>
        </p:txBody>
      </p:sp>
      <p:sp>
        <p:nvSpPr>
          <p:cNvPr id="12302" name="文本框 64"/>
          <p:cNvSpPr txBox="1"/>
          <p:nvPr/>
        </p:nvSpPr>
        <p:spPr>
          <a:xfrm>
            <a:off x="4018106" y="3220719"/>
            <a:ext cx="1112877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遭</a:t>
            </a:r>
          </a:p>
        </p:txBody>
      </p:sp>
      <p:grpSp>
        <p:nvGrpSpPr>
          <p:cNvPr id="2" name="组合 7"/>
          <p:cNvGrpSpPr/>
          <p:nvPr/>
        </p:nvGrpSpPr>
        <p:grpSpPr>
          <a:xfrm>
            <a:off x="3887112" y="3172458"/>
            <a:ext cx="1372217" cy="1447541"/>
            <a:chOff x="2437" y="2032"/>
            <a:chExt cx="1244" cy="1264"/>
          </a:xfrm>
        </p:grpSpPr>
        <p:sp>
          <p:nvSpPr>
            <p:cNvPr id="2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3" name="组合 7"/>
          <p:cNvGrpSpPr/>
          <p:nvPr/>
        </p:nvGrpSpPr>
        <p:grpSpPr>
          <a:xfrm>
            <a:off x="2063515" y="3185953"/>
            <a:ext cx="1372217" cy="1447541"/>
            <a:chOff x="2437" y="2032"/>
            <a:chExt cx="1244" cy="1264"/>
          </a:xfrm>
        </p:grpSpPr>
        <p:sp>
          <p:nvSpPr>
            <p:cNvPr id="10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0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0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83" name="文本框 64"/>
          <p:cNvSpPr txBox="1"/>
          <p:nvPr/>
        </p:nvSpPr>
        <p:spPr>
          <a:xfrm>
            <a:off x="7735072" y="3230378"/>
            <a:ext cx="811319" cy="1445260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盆</a:t>
            </a:r>
          </a:p>
        </p:txBody>
      </p:sp>
      <p:grpSp>
        <p:nvGrpSpPr>
          <p:cNvPr id="4" name="组合 7"/>
          <p:cNvGrpSpPr/>
          <p:nvPr/>
        </p:nvGrpSpPr>
        <p:grpSpPr>
          <a:xfrm>
            <a:off x="7671335" y="3149799"/>
            <a:ext cx="1372217" cy="1447541"/>
            <a:chOff x="2437" y="2032"/>
            <a:chExt cx="1244" cy="1264"/>
          </a:xfrm>
        </p:grpSpPr>
        <p:sp>
          <p:nvSpPr>
            <p:cNvPr id="9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9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9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21" name="TextBox 120"/>
          <p:cNvSpPr txBox="1"/>
          <p:nvPr/>
        </p:nvSpPr>
        <p:spPr>
          <a:xfrm>
            <a:off x="2279346" y="2377244"/>
            <a:ext cx="1081380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sh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é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017728" y="2384265"/>
            <a:ext cx="1089395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zāo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829435" y="2358675"/>
            <a:ext cx="1102219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pén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64"/>
          <p:cNvSpPr txBox="1"/>
          <p:nvPr/>
        </p:nvSpPr>
        <p:spPr>
          <a:xfrm>
            <a:off x="5781707" y="3121505"/>
            <a:ext cx="811319" cy="1445260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秧</a:t>
            </a:r>
          </a:p>
        </p:txBody>
      </p:sp>
      <p:grpSp>
        <p:nvGrpSpPr>
          <p:cNvPr id="5" name="组合 7"/>
          <p:cNvGrpSpPr/>
          <p:nvPr/>
        </p:nvGrpSpPr>
        <p:grpSpPr>
          <a:xfrm>
            <a:off x="5781490" y="3141670"/>
            <a:ext cx="1372217" cy="1447541"/>
            <a:chOff x="2437" y="2032"/>
            <a:chExt cx="1244" cy="1264"/>
          </a:xfrm>
        </p:grpSpPr>
        <p:sp>
          <p:nvSpPr>
            <p:cNvPr id="2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6" name="TextBox 124"/>
          <p:cNvSpPr txBox="1"/>
          <p:nvPr/>
        </p:nvSpPr>
        <p:spPr>
          <a:xfrm>
            <a:off x="5696901" y="2358712"/>
            <a:ext cx="1405187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yāng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64"/>
          <p:cNvSpPr txBox="1"/>
          <p:nvPr/>
        </p:nvSpPr>
        <p:spPr>
          <a:xfrm>
            <a:off x="9768513" y="3154963"/>
            <a:ext cx="811319" cy="1445260"/>
          </a:xfrm>
          <a:prstGeom prst="rect">
            <a:avLst/>
          </a:prstGeom>
          <a:noFill/>
          <a:ln w="9525">
            <a:noFill/>
          </a:ln>
        </p:spPr>
        <p:txBody>
          <a:bodyPr lIns="91438" tIns="45719" rIns="91438" b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勃</a:t>
            </a:r>
          </a:p>
        </p:txBody>
      </p:sp>
      <p:grpSp>
        <p:nvGrpSpPr>
          <p:cNvPr id="6" name="组合 7"/>
          <p:cNvGrpSpPr/>
          <p:nvPr/>
        </p:nvGrpSpPr>
        <p:grpSpPr>
          <a:xfrm>
            <a:off x="9714327" y="3159050"/>
            <a:ext cx="1372217" cy="1447541"/>
            <a:chOff x="2437" y="2032"/>
            <a:chExt cx="1244" cy="1264"/>
          </a:xfrm>
        </p:grpSpPr>
        <p:sp>
          <p:nvSpPr>
            <p:cNvPr id="3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3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33" name="TextBox 127"/>
          <p:cNvSpPr txBox="1"/>
          <p:nvPr/>
        </p:nvSpPr>
        <p:spPr>
          <a:xfrm>
            <a:off x="9926939" y="2397055"/>
            <a:ext cx="816884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bó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81107" y="2641509"/>
            <a:ext cx="800100" cy="2606675"/>
            <a:chOff x="1125" y="3719"/>
            <a:chExt cx="1260" cy="4105"/>
          </a:xfrm>
        </p:grpSpPr>
        <p:sp>
          <p:nvSpPr>
            <p:cNvPr id="27" name="椭圆 26"/>
            <p:cNvSpPr/>
            <p:nvPr/>
          </p:nvSpPr>
          <p:spPr>
            <a:xfrm>
              <a:off x="1267" y="3719"/>
              <a:ext cx="1118" cy="410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125" y="4340"/>
              <a:ext cx="1260" cy="302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我会写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302" grpId="0"/>
      <p:bldP spid="83" grpId="0"/>
      <p:bldP spid="18" grpId="0"/>
      <p:bldP spid="28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oup 12"/>
          <p:cNvGraphicFramePr>
            <a:graphicFrameLocks noGrp="1"/>
          </p:cNvGraphicFramePr>
          <p:nvPr/>
        </p:nvGraphicFramePr>
        <p:xfrm>
          <a:off x="2541903" y="3106430"/>
          <a:ext cx="1974936" cy="2038181"/>
        </p:xfrm>
        <a:graphic>
          <a:graphicData uri="http://schemas.openxmlformats.org/drawingml/2006/table">
            <a:tbl>
              <a:tblPr/>
              <a:tblGrid>
                <a:gridCol w="987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87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7369" marR="7736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7369" marR="7736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4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7369" marR="7736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7369" marR="7736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3"/>
          <p:cNvSpPr txBox="1"/>
          <p:nvPr/>
        </p:nvSpPr>
        <p:spPr>
          <a:xfrm>
            <a:off x="2592350" y="2974816"/>
            <a:ext cx="1894023" cy="222504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虑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0" y="4212555"/>
            <a:ext cx="5472608" cy="8577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  <a:r>
              <a:rPr kumimoji="0" lang="zh-CN" alt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忧虑   考虑</a:t>
            </a:r>
            <a:endParaRPr kumimoji="0" lang="en-US" altLang="zh-CN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076351" y="1988019"/>
            <a:ext cx="775206" cy="93871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lǜ</a:t>
            </a:r>
          </a:p>
        </p:txBody>
      </p:sp>
      <p:sp>
        <p:nvSpPr>
          <p:cNvPr id="45" name="线形标注 2 44"/>
          <p:cNvSpPr/>
          <p:nvPr/>
        </p:nvSpPr>
        <p:spPr>
          <a:xfrm>
            <a:off x="6060305" y="1621882"/>
            <a:ext cx="4299399" cy="1183617"/>
          </a:xfrm>
          <a:prstGeom prst="borderCallout2">
            <a:avLst>
              <a:gd name="adj1" fmla="val 100746"/>
              <a:gd name="adj2" fmla="val 50640"/>
              <a:gd name="adj3" fmla="val 152181"/>
              <a:gd name="adj4" fmla="val -15673"/>
              <a:gd name="adj5" fmla="val 234977"/>
              <a:gd name="adj6" fmla="val -39994"/>
            </a:avLst>
          </a:prstGeom>
          <a:solidFill>
            <a:srgbClr val="CCFFCC"/>
          </a:solidFill>
          <a:ln w="3810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注意“心”与“必”的区别。</a:t>
            </a:r>
          </a:p>
        </p:txBody>
      </p:sp>
      <p:sp>
        <p:nvSpPr>
          <p:cNvPr id="43" name="矩形 42"/>
          <p:cNvSpPr/>
          <p:nvPr/>
        </p:nvSpPr>
        <p:spPr>
          <a:xfrm>
            <a:off x="3141190" y="4381500"/>
            <a:ext cx="1202213" cy="635000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116968" y="2423795"/>
            <a:ext cx="800100" cy="2606675"/>
            <a:chOff x="1125" y="3719"/>
            <a:chExt cx="1260" cy="4105"/>
          </a:xfrm>
        </p:grpSpPr>
        <p:sp>
          <p:nvSpPr>
            <p:cNvPr id="27" name="椭圆 26"/>
            <p:cNvSpPr/>
            <p:nvPr/>
          </p:nvSpPr>
          <p:spPr>
            <a:xfrm>
              <a:off x="1267" y="3719"/>
              <a:ext cx="1118" cy="410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125" y="4340"/>
              <a:ext cx="1260" cy="302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易写错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120" grpId="0"/>
      <p:bldP spid="45" grpId="0" bldLvl="0" animBg="1"/>
      <p:bldP spid="4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oup 12"/>
          <p:cNvGraphicFramePr>
            <a:graphicFrameLocks noGrp="1"/>
          </p:cNvGraphicFramePr>
          <p:nvPr/>
        </p:nvGraphicFramePr>
        <p:xfrm>
          <a:off x="1832495" y="2747732"/>
          <a:ext cx="1974936" cy="2038181"/>
        </p:xfrm>
        <a:graphic>
          <a:graphicData uri="http://schemas.openxmlformats.org/drawingml/2006/table">
            <a:tbl>
              <a:tblPr/>
              <a:tblGrid>
                <a:gridCol w="987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87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7369" marR="7736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7369" marR="7736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4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7369" marR="7736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77369" marR="77369" marT="38613" marB="3861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2495" y="2557230"/>
            <a:ext cx="2028754" cy="226215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贪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87302" y="3757386"/>
            <a:ext cx="4491567" cy="665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  <a:r>
              <a:rPr kumimoji="0" lang="zh-CN" alt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贪玩   贪心</a:t>
            </a:r>
            <a:endParaRPr kumimoji="0" lang="en-US" altLang="zh-CN" sz="3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2661103" y="5346474"/>
            <a:ext cx="8954770" cy="5689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noFill/>
            <a:miter lim="800000"/>
          </a:ln>
          <a:effectLst/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marL="0"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造句：小弟弟一味</a:t>
            </a:r>
            <a:r>
              <a:rPr kumimoji="0" lang="zh-CN" alt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贪玩</a:t>
            </a:r>
            <a:r>
              <a:rPr kumimoji="0" lang="zh-CN" alt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，连作业都没完成。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239307" y="1874904"/>
            <a:ext cx="1103822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tān</a:t>
            </a:r>
          </a:p>
        </p:txBody>
      </p:sp>
      <p:sp>
        <p:nvSpPr>
          <p:cNvPr id="49" name="线形标注 2 48"/>
          <p:cNvSpPr/>
          <p:nvPr/>
        </p:nvSpPr>
        <p:spPr>
          <a:xfrm>
            <a:off x="5096858" y="1121393"/>
            <a:ext cx="4299399" cy="1183617"/>
          </a:xfrm>
          <a:prstGeom prst="borderCallout2">
            <a:avLst>
              <a:gd name="adj1" fmla="val 101819"/>
              <a:gd name="adj2" fmla="val 49754"/>
              <a:gd name="adj3" fmla="val 162911"/>
              <a:gd name="adj4" fmla="val 29817"/>
              <a:gd name="adj5" fmla="val 192361"/>
              <a:gd name="adj6" fmla="val -32405"/>
            </a:avLst>
          </a:prstGeom>
          <a:solidFill>
            <a:srgbClr val="CCFFCC"/>
          </a:solidFill>
          <a:ln w="34925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上半部分是“今”。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976415" y="2982686"/>
            <a:ext cx="1697513" cy="787400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66593" y="2409281"/>
            <a:ext cx="800100" cy="2606675"/>
            <a:chOff x="1125" y="3719"/>
            <a:chExt cx="1260" cy="4105"/>
          </a:xfrm>
        </p:grpSpPr>
        <p:sp>
          <p:nvSpPr>
            <p:cNvPr id="4" name="椭圆 3"/>
            <p:cNvSpPr/>
            <p:nvPr/>
          </p:nvSpPr>
          <p:spPr>
            <a:xfrm>
              <a:off x="1267" y="3719"/>
              <a:ext cx="1118" cy="410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125" y="4340"/>
              <a:ext cx="1260" cy="302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易写错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 bldLvl="0" animBg="1"/>
      <p:bldP spid="28" grpId="0" bldLvl="0" animBg="1"/>
      <p:bldP spid="124" grpId="0"/>
      <p:bldP spid="49" grpId="0" bldLvl="0" animBg="1"/>
      <p:bldP spid="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8404"/>
          <a:stretch>
            <a:fillRect/>
          </a:stretch>
        </p:blipFill>
        <p:spPr>
          <a:xfrm>
            <a:off x="6855602" y="4195048"/>
            <a:ext cx="4485352" cy="222450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109764" y="2372122"/>
            <a:ext cx="1562836" cy="928676"/>
            <a:chOff x="467013" y="2054218"/>
            <a:chExt cx="1562836" cy="928676"/>
          </a:xfrm>
        </p:grpSpPr>
        <p:pic>
          <p:nvPicPr>
            <p:cNvPr id="4" name="图片 3" descr="u=3912279791,1409058652&amp;fm=26&amp;gp=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013" y="2054218"/>
              <a:ext cx="1562836" cy="92867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83232" y="2311077"/>
              <a:ext cx="9220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忧虑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33900" y="3380234"/>
            <a:ext cx="1562836" cy="928676"/>
            <a:chOff x="357158" y="1571618"/>
            <a:chExt cx="1562836" cy="928676"/>
          </a:xfrm>
        </p:grpSpPr>
        <p:pic>
          <p:nvPicPr>
            <p:cNvPr id="7" name="图片 6" descr="u=3912279791,1409058652&amp;fm=26&amp;gp=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58" y="1571618"/>
              <a:ext cx="1562836" cy="92867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1472" y="1785932"/>
              <a:ext cx="9220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尽职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49924" y="1580034"/>
            <a:ext cx="1562836" cy="928676"/>
            <a:chOff x="357158" y="1571618"/>
            <a:chExt cx="1562836" cy="928676"/>
          </a:xfrm>
        </p:grpSpPr>
        <p:pic>
          <p:nvPicPr>
            <p:cNvPr id="10" name="图片 9" descr="u=3912279791,1409058652&amp;fm=26&amp;gp=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58" y="1571618"/>
              <a:ext cx="1562836" cy="92867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71472" y="1785932"/>
              <a:ext cx="9220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贪玩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646268" y="1292002"/>
            <a:ext cx="1562836" cy="928676"/>
            <a:chOff x="-773880" y="52610"/>
            <a:chExt cx="1562836" cy="928676"/>
          </a:xfrm>
        </p:grpSpPr>
        <p:pic>
          <p:nvPicPr>
            <p:cNvPr id="13" name="图片 12" descr="u=3912279791,1409058652&amp;fm=26&amp;gp=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73880" y="52610"/>
              <a:ext cx="1562836" cy="92867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-485848" y="124618"/>
              <a:ext cx="9220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解闷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782172" y="2156098"/>
            <a:ext cx="1562836" cy="928676"/>
            <a:chOff x="357158" y="1571618"/>
            <a:chExt cx="1562836" cy="928676"/>
          </a:xfrm>
        </p:grpSpPr>
        <p:pic>
          <p:nvPicPr>
            <p:cNvPr id="16" name="图片 15" descr="u=3912279791,1409058652&amp;fm=26&amp;gp=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58" y="1571618"/>
              <a:ext cx="1562836" cy="92867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71472" y="1785932"/>
              <a:ext cx="9220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腔调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85628" y="3164210"/>
            <a:ext cx="2064385" cy="928370"/>
            <a:chOff x="356842" y="1571618"/>
            <a:chExt cx="2064385" cy="928370"/>
          </a:xfrm>
        </p:grpSpPr>
        <p:pic>
          <p:nvPicPr>
            <p:cNvPr id="19" name="图片 18" descr="u=3912279791,1409058652&amp;fm=26&amp;gp=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842" y="1571618"/>
              <a:ext cx="2064385" cy="92837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56842" y="1787202"/>
              <a:ext cx="16594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屏息凝神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34100" y="3164210"/>
            <a:ext cx="1562836" cy="928676"/>
            <a:chOff x="357158" y="1571618"/>
            <a:chExt cx="1562836" cy="928676"/>
          </a:xfrm>
        </p:grpSpPr>
        <p:pic>
          <p:nvPicPr>
            <p:cNvPr id="22" name="图片 21" descr="u=3912279791,1409058652&amp;fm=26&amp;gp=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58" y="1571618"/>
              <a:ext cx="1562836" cy="92867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71472" y="1785932"/>
              <a:ext cx="9220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稿件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654380" y="3092202"/>
            <a:ext cx="1873743" cy="928676"/>
            <a:chOff x="357158" y="1571618"/>
            <a:chExt cx="1873743" cy="928676"/>
          </a:xfrm>
        </p:grpSpPr>
        <p:pic>
          <p:nvPicPr>
            <p:cNvPr id="25" name="图片 24" descr="u=3912279791,1409058652&amp;fm=26&amp;gp=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58" y="1571618"/>
              <a:ext cx="1562836" cy="92867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71472" y="1785932"/>
              <a:ext cx="16594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生气勃勃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143264" y="1796058"/>
            <a:ext cx="1562836" cy="928676"/>
            <a:chOff x="357158" y="1571618"/>
            <a:chExt cx="1562836" cy="928676"/>
          </a:xfrm>
        </p:grpSpPr>
        <p:pic>
          <p:nvPicPr>
            <p:cNvPr id="28" name="图片 27" descr="u=3912279791,1409058652&amp;fm=26&amp;gp=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58" y="1571618"/>
              <a:ext cx="1562836" cy="928676"/>
            </a:xfrm>
            <a:prstGeom prst="rect">
              <a:avLst/>
            </a:prstGeom>
          </p:spPr>
        </p:pic>
        <p:sp>
          <p:nvSpPr>
            <p:cNvPr id="29" name="TextBox 113"/>
            <p:cNvSpPr txBox="1"/>
            <p:nvPr/>
          </p:nvSpPr>
          <p:spPr>
            <a:xfrm>
              <a:off x="571472" y="1785932"/>
              <a:ext cx="9220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遭受</a:t>
              </a: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492" t="20984" r="-585" b="9867"/>
          <a:stretch>
            <a:fillRect/>
          </a:stretch>
        </p:blipFill>
        <p:spPr>
          <a:xfrm>
            <a:off x="1572800" y="4701175"/>
            <a:ext cx="1296144" cy="1649839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40" name="组合 39"/>
          <p:cNvGrpSpPr/>
          <p:nvPr/>
        </p:nvGrpSpPr>
        <p:grpSpPr>
          <a:xfrm>
            <a:off x="664591" y="2156098"/>
            <a:ext cx="800100" cy="3025140"/>
            <a:chOff x="1125" y="3719"/>
            <a:chExt cx="1260" cy="4105"/>
          </a:xfrm>
        </p:grpSpPr>
        <p:sp>
          <p:nvSpPr>
            <p:cNvPr id="41" name="椭圆 40"/>
            <p:cNvSpPr/>
            <p:nvPr/>
          </p:nvSpPr>
          <p:spPr>
            <a:xfrm>
              <a:off x="1267" y="3719"/>
              <a:ext cx="1118" cy="410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125" y="4340"/>
              <a:ext cx="1260" cy="302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识字游戏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02959" y="962975"/>
            <a:ext cx="224292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词语解释</a:t>
            </a:r>
          </a:p>
        </p:txBody>
      </p:sp>
      <p:sp>
        <p:nvSpPr>
          <p:cNvPr id="9" name="矩形 8"/>
          <p:cNvSpPr/>
          <p:nvPr/>
        </p:nvSpPr>
        <p:spPr>
          <a:xfrm>
            <a:off x="868227" y="2204255"/>
            <a:ext cx="413254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任凭: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不论，无论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227" y="3023441"/>
            <a:ext cx="7305675" cy="1317925"/>
          </a:xfrm>
          <a:prstGeom prst="rect">
            <a:avLst/>
          </a:prstGeom>
          <a:solidFill>
            <a:schemeClr val="accent2">
              <a:alpha val="1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作业还没做完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任凭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小朋友怎么叫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我也纹丝不动。</a:t>
            </a:r>
          </a:p>
        </p:txBody>
      </p:sp>
      <p:sp>
        <p:nvSpPr>
          <p:cNvPr id="12" name="矩形 11"/>
          <p:cNvSpPr/>
          <p:nvPr/>
        </p:nvSpPr>
        <p:spPr>
          <a:xfrm>
            <a:off x="868227" y="4637332"/>
            <a:ext cx="4693914" cy="523220"/>
          </a:xfrm>
          <a:prstGeom prst="rect">
            <a:avLst/>
          </a:prstGeom>
          <a:solidFill>
            <a:schemeClr val="accent1">
              <a:lumMod val="40000"/>
              <a:lumOff val="60000"/>
              <a:alpha val="13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无忧无虑: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没有忧愁和担心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8227" y="5456519"/>
            <a:ext cx="6036703" cy="671594"/>
          </a:xfrm>
          <a:prstGeom prst="rect">
            <a:avLst/>
          </a:prstGeom>
          <a:solidFill>
            <a:schemeClr val="accent2">
              <a:alpha val="1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我们在父母的呵护下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无忧无虑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地成长。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52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2" grpId="0" bldLvl="0" animBg="1"/>
      <p:bldP spid="1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0969" y="2127319"/>
            <a:ext cx="627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屏息凝视: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指屏住呼吸，聚精会神地看。</a:t>
            </a:r>
          </a:p>
        </p:txBody>
      </p:sp>
      <p:sp>
        <p:nvSpPr>
          <p:cNvPr id="6" name="矩形 5"/>
          <p:cNvSpPr/>
          <p:nvPr/>
        </p:nvSpPr>
        <p:spPr>
          <a:xfrm>
            <a:off x="1346200" y="4120074"/>
            <a:ext cx="5763161" cy="16680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弟弟看电视时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屏息凝视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，一连几个钟头也一动不动。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r="2444" b="3508"/>
          <a:stretch>
            <a:fillRect/>
          </a:stretch>
        </p:blipFill>
        <p:spPr>
          <a:xfrm>
            <a:off x="8499747" y="1872252"/>
            <a:ext cx="2661285" cy="4087495"/>
          </a:xfrm>
          <a:prstGeom prst="round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6528" y="1821036"/>
            <a:ext cx="596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枝折花落：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枝断了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花也落了。</a:t>
            </a:r>
          </a:p>
        </p:txBody>
      </p:sp>
      <p:sp>
        <p:nvSpPr>
          <p:cNvPr id="5" name="矩形 4"/>
          <p:cNvSpPr/>
          <p:nvPr/>
        </p:nvSpPr>
        <p:spPr>
          <a:xfrm>
            <a:off x="886528" y="2811353"/>
            <a:ext cx="612387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淘气的小猫把花园里弄得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枝折花落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006" y="3241421"/>
            <a:ext cx="2852737" cy="1901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86528" y="3801670"/>
            <a:ext cx="5463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生气勃勃: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形容富有朝气，充满活力。</a:t>
            </a:r>
          </a:p>
        </p:txBody>
      </p:sp>
      <p:sp>
        <p:nvSpPr>
          <p:cNvPr id="8" name="矩形 7"/>
          <p:cNvSpPr/>
          <p:nvPr/>
        </p:nvSpPr>
        <p:spPr>
          <a:xfrm>
            <a:off x="886528" y="5222875"/>
            <a:ext cx="593280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春天，到处显出一派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生气勃勃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的景象。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7" grpId="0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17873" y="1431862"/>
            <a:ext cx="8599234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默读课文说一说，本文主要写了哪些猫？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18921" y="5166054"/>
            <a:ext cx="1303040" cy="646331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小猫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327279" y="5166054"/>
            <a:ext cx="1315650" cy="646331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大猫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自读感悟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73" y="2712951"/>
            <a:ext cx="2728686" cy="1819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41" y="2711976"/>
            <a:ext cx="2313926" cy="1819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自读感悟</a:t>
            </a:r>
          </a:p>
        </p:txBody>
      </p:sp>
      <p:sp>
        <p:nvSpPr>
          <p:cNvPr id="14" name="矩形 13"/>
          <p:cNvSpPr/>
          <p:nvPr/>
        </p:nvSpPr>
        <p:spPr>
          <a:xfrm>
            <a:off x="1093470" y="1895063"/>
            <a:ext cx="10210800" cy="4150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猫的性格实在有些古怪。说它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老实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吧，它的确有时候很乖。它会找个暖和的地方，成天睡大觉，无忧无虑，什么事也不过问。可是，它决定要出去玩玩，就会出走一天一夜，任凭谁怎么呼唤，它也不肯回来。说它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贪玩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吧，的确是啊，要不怎么会一天一夜不回家呢？可是，它听到老鼠的一点响动，又是多么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尽职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。它屏息凝视，一连就是几个钟头，非把老鼠等出来不可！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云形 14"/>
          <p:cNvSpPr/>
          <p:nvPr/>
        </p:nvSpPr>
        <p:spPr>
          <a:xfrm>
            <a:off x="3637915" y="1217295"/>
            <a:ext cx="2754630" cy="7493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中心句</a:t>
            </a: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2114972" y="2451100"/>
            <a:ext cx="4095328" cy="2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-20000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118985" y="1080086"/>
            <a:ext cx="3168015" cy="912495"/>
            <a:chOff x="360" y="260"/>
            <a:chExt cx="4989" cy="143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118985" y="2033676"/>
            <a:ext cx="3168015" cy="912495"/>
            <a:chOff x="360" y="260"/>
            <a:chExt cx="4989" cy="143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118985" y="2987266"/>
            <a:ext cx="3168015" cy="912495"/>
            <a:chOff x="360" y="260"/>
            <a:chExt cx="4989" cy="143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118985" y="3940856"/>
            <a:ext cx="3168015" cy="912495"/>
            <a:chOff x="360" y="260"/>
            <a:chExt cx="4989" cy="143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8985" y="4894447"/>
            <a:ext cx="3168015" cy="912495"/>
            <a:chOff x="360" y="260"/>
            <a:chExt cx="4989" cy="1437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859917" y="1228844"/>
            <a:ext cx="5380093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猫的性格实在有些古怪。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59530" y="2749034"/>
            <a:ext cx="118836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老实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16"/>
          <p:cNvSpPr txBox="1"/>
          <p:nvPr/>
        </p:nvSpPr>
        <p:spPr>
          <a:xfrm>
            <a:off x="1278260" y="5010522"/>
            <a:ext cx="1132840" cy="645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贪玩</a:t>
            </a:r>
          </a:p>
        </p:txBody>
      </p:sp>
      <p:sp>
        <p:nvSpPr>
          <p:cNvPr id="22" name="文本框 16"/>
          <p:cNvSpPr txBox="1"/>
          <p:nvPr/>
        </p:nvSpPr>
        <p:spPr>
          <a:xfrm>
            <a:off x="8501608" y="5383510"/>
            <a:ext cx="1249045" cy="645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尽职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1863" y="2621132"/>
            <a:ext cx="3259137" cy="2381081"/>
          </a:xfrm>
          <a:prstGeom prst="snip2Diag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9850" y="1993900"/>
            <a:ext cx="3262680" cy="2028824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7143" y="4128972"/>
            <a:ext cx="3335337" cy="216133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框 3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自读感悟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自读感悟</a:t>
            </a:r>
          </a:p>
        </p:txBody>
      </p:sp>
      <p:sp>
        <p:nvSpPr>
          <p:cNvPr id="10" name="矩形 9"/>
          <p:cNvSpPr/>
          <p:nvPr/>
        </p:nvSpPr>
        <p:spPr>
          <a:xfrm>
            <a:off x="2101999" y="161748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它要是高兴，能比谁都温柔可亲：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用身子蹭你的腿，把脖子伸出来让你给它抓痒，或是在你写作的时候，跳上桌来，在稿纸上踩印几朵小梅花。它还会丰富多腔地叫唤，长短不同，粗细各异，变化多端，在不叫的时候，它还会咕噜咕噜地给自己解闷。这可都凭它的高兴。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它若是不高兴啊，无论谁说多少好话，它也一声不出。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02"/>
          <a:stretch>
            <a:fillRect/>
          </a:stretch>
        </p:blipFill>
        <p:spPr>
          <a:xfrm>
            <a:off x="3029083" y="1707237"/>
            <a:ext cx="6654816" cy="74987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02"/>
          <a:stretch>
            <a:fillRect/>
          </a:stretch>
        </p:blipFill>
        <p:spPr>
          <a:xfrm>
            <a:off x="5162683" y="5047337"/>
            <a:ext cx="5867416" cy="74987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02"/>
          <a:stretch>
            <a:fillRect/>
          </a:stretch>
        </p:blipFill>
        <p:spPr>
          <a:xfrm>
            <a:off x="1987683" y="5593437"/>
            <a:ext cx="5461016" cy="749873"/>
          </a:xfrm>
          <a:prstGeom prst="rect">
            <a:avLst/>
          </a:prstGeom>
        </p:spPr>
      </p:pic>
      <p:sp>
        <p:nvSpPr>
          <p:cNvPr id="14" name="TextBox 20"/>
          <p:cNvSpPr txBox="1"/>
          <p:nvPr/>
        </p:nvSpPr>
        <p:spPr>
          <a:xfrm>
            <a:off x="577999" y="2647043"/>
            <a:ext cx="1308100" cy="23069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详写怎样温柔可亲</a:t>
            </a:r>
          </a:p>
        </p:txBody>
      </p:sp>
      <p:sp>
        <p:nvSpPr>
          <p:cNvPr id="15" name="TextBox 21"/>
          <p:cNvSpPr txBox="1"/>
          <p:nvPr/>
        </p:nvSpPr>
        <p:spPr>
          <a:xfrm>
            <a:off x="8578999" y="5618843"/>
            <a:ext cx="11557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略写</a:t>
            </a:r>
          </a:p>
        </p:txBody>
      </p:sp>
      <p:sp>
        <p:nvSpPr>
          <p:cNvPr id="16" name="矩形 15"/>
          <p:cNvSpPr/>
          <p:nvPr/>
        </p:nvSpPr>
        <p:spPr>
          <a:xfrm>
            <a:off x="4718191" y="685396"/>
            <a:ext cx="398057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作者非常喜欢猫。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bldLvl="0" animBg="1"/>
      <p:bldP spid="15" grpId="0" bldLvl="0" animBg="1"/>
      <p:bldP spid="1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自读感悟</a:t>
            </a:r>
          </a:p>
        </p:txBody>
      </p:sp>
      <p:sp>
        <p:nvSpPr>
          <p:cNvPr id="17" name="矩形 16"/>
          <p:cNvSpPr/>
          <p:nvPr/>
        </p:nvSpPr>
        <p:spPr>
          <a:xfrm>
            <a:off x="841829" y="1876157"/>
            <a:ext cx="10287997" cy="668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或是在你写作的时候，跳上桌来，在稿纸上踩印几朵小梅花。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" y="3502660"/>
            <a:ext cx="3336931" cy="2289619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31" y="3373163"/>
            <a:ext cx="2276894" cy="254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6596380" y="3666566"/>
            <a:ext cx="4533446" cy="1961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作者把猫的脚印写的像梅花一样美丽、可爱，可见作者非常喜欢猫。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自读感悟</a:t>
            </a:r>
          </a:p>
        </p:txBody>
      </p:sp>
      <p:sp>
        <p:nvSpPr>
          <p:cNvPr id="3" name="文本框 9"/>
          <p:cNvSpPr txBox="1"/>
          <p:nvPr/>
        </p:nvSpPr>
        <p:spPr>
          <a:xfrm>
            <a:off x="1248229" y="5166360"/>
            <a:ext cx="991507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深秋时节，</a:t>
            </a:r>
            <a:r>
              <a:rPr kumimoji="0" lang="zh-CN" alt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              在空中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飘落着。</a:t>
            </a:r>
          </a:p>
        </p:txBody>
      </p:sp>
      <p:sp>
        <p:nvSpPr>
          <p:cNvPr id="5" name="Title 6"/>
          <p:cNvSpPr txBox="1"/>
          <p:nvPr>
            <p:custDataLst>
              <p:tags r:id="rId1"/>
            </p:custDataLst>
          </p:nvPr>
        </p:nvSpPr>
        <p:spPr>
          <a:xfrm>
            <a:off x="3793231" y="4990221"/>
            <a:ext cx="4605537" cy="776303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just" defTabSz="913765" rtl="0" eaLnBrk="1" fontAlgn="auto" latinLnBrk="0" hangingPunct="1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 w="31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无数轻盈的黄蝴蝶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1248229" y="2610057"/>
            <a:ext cx="175045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练一练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31"/>
          <a:stretch>
            <a:fillRect/>
          </a:stretch>
        </p:blipFill>
        <p:spPr>
          <a:xfrm>
            <a:off x="5743801" y="1806583"/>
            <a:ext cx="3816714" cy="2491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自读感悟</a:t>
            </a:r>
          </a:p>
        </p:txBody>
      </p:sp>
      <p:sp>
        <p:nvSpPr>
          <p:cNvPr id="3" name="矩形 2"/>
          <p:cNvSpPr/>
          <p:nvPr/>
        </p:nvSpPr>
        <p:spPr>
          <a:xfrm>
            <a:off x="1651000" y="1454835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它还会丰富多腔地叫唤，长短不同，粗细各异，变化多端，在不叫的时候，它还会咕噜咕噜地给自己解闷。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081264" y="1447800"/>
            <a:ext cx="1900436" cy="609600"/>
          </a:xfrm>
          <a:prstGeom prst="ellipse">
            <a:avLst/>
          </a:prstGeom>
          <a:grpFill/>
          <a:ln w="508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726164" y="1511300"/>
            <a:ext cx="1951236" cy="596900"/>
          </a:xfrm>
          <a:prstGeom prst="ellipse">
            <a:avLst/>
          </a:prstGeom>
          <a:grpFill/>
          <a:ln w="508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055864" y="2057400"/>
            <a:ext cx="2014736" cy="571500"/>
          </a:xfrm>
          <a:prstGeom prst="ellipse">
            <a:avLst/>
          </a:prstGeom>
          <a:grpFill/>
          <a:ln w="508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528564" y="1993900"/>
            <a:ext cx="2116336" cy="647700"/>
          </a:xfrm>
          <a:prstGeom prst="ellipse">
            <a:avLst/>
          </a:prstGeom>
          <a:grpFill/>
          <a:ln w="508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36519" y="4044434"/>
            <a:ext cx="6354881" cy="166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    猫高兴时不同的叫声，体现了作者对猫的喜爱。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998" y="2930435"/>
            <a:ext cx="3483610" cy="3386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0" animBg="1"/>
      <p:bldP spid="6" grpId="0" bldLvl="0" animBg="1"/>
      <p:bldP spid="7" grpId="0" bldLvl="0" animBg="1"/>
      <p:bldP spid="8" grpId="0" bldLvl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自读感悟</a:t>
            </a:r>
          </a:p>
        </p:txBody>
      </p:sp>
      <p:sp>
        <p:nvSpPr>
          <p:cNvPr id="11" name="圆角矩形标注 8"/>
          <p:cNvSpPr/>
          <p:nvPr/>
        </p:nvSpPr>
        <p:spPr>
          <a:xfrm>
            <a:off x="4487668" y="1844675"/>
            <a:ext cx="7204587" cy="3124199"/>
          </a:xfrm>
          <a:prstGeom prst="wedgeRoundRectCallout">
            <a:avLst>
              <a:gd name="adj1" fmla="val -62788"/>
              <a:gd name="adj2" fmla="val 3498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像“变化多端”这样的词，我还能说出几个：千变万化、变幻莫测、变化无常、风云变幻、 瞬息万变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自读感悟</a:t>
            </a:r>
          </a:p>
        </p:txBody>
      </p:sp>
      <p:sp>
        <p:nvSpPr>
          <p:cNvPr id="3" name="文本框 1"/>
          <p:cNvSpPr txBox="1"/>
          <p:nvPr/>
        </p:nvSpPr>
        <p:spPr>
          <a:xfrm>
            <a:off x="1339776" y="2147287"/>
            <a:ext cx="7380605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猫——古怪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小猫——可爱    </a:t>
            </a:r>
          </a:p>
        </p:txBody>
      </p:sp>
      <p:sp>
        <p:nvSpPr>
          <p:cNvPr id="5" name="文本框 2"/>
          <p:cNvSpPr txBox="1"/>
          <p:nvPr/>
        </p:nvSpPr>
        <p:spPr>
          <a:xfrm>
            <a:off x="4505251" y="3626202"/>
            <a:ext cx="2467342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胆小   勇猛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4444926" y="1751682"/>
            <a:ext cx="3801041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老实   贪玩   尽职</a:t>
            </a:r>
          </a:p>
        </p:txBody>
      </p:sp>
      <p:sp>
        <p:nvSpPr>
          <p:cNvPr id="7" name="文本框 4"/>
          <p:cNvSpPr txBox="1"/>
          <p:nvPr/>
        </p:nvSpPr>
        <p:spPr>
          <a:xfrm>
            <a:off x="4457626" y="2645127"/>
            <a:ext cx="2941831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高兴   不高兴</a:t>
            </a:r>
          </a:p>
        </p:txBody>
      </p:sp>
      <p:sp>
        <p:nvSpPr>
          <p:cNvPr id="8" name="文本框 5"/>
          <p:cNvSpPr txBox="1"/>
          <p:nvPr/>
        </p:nvSpPr>
        <p:spPr>
          <a:xfrm>
            <a:off x="4485566" y="4899377"/>
            <a:ext cx="491243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生气勃勃   天真可爱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4041924" y="2082800"/>
            <a:ext cx="288776" cy="1917700"/>
          </a:xfrm>
          <a:prstGeom prst="leftBrace">
            <a:avLst>
              <a:gd name="adj1" fmla="val 521008"/>
              <a:gd name="adj2" fmla="val 50000"/>
            </a:avLst>
          </a:prstGeom>
          <a:ln w="508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492" t="20984" r="-585" b="9867"/>
          <a:stretch>
            <a:fillRect/>
          </a:stretch>
        </p:blipFill>
        <p:spPr>
          <a:xfrm>
            <a:off x="9201711" y="1908883"/>
            <a:ext cx="2482289" cy="2843174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</a:p>
        </p:txBody>
      </p:sp>
      <p:sp>
        <p:nvSpPr>
          <p:cNvPr id="3" name="文本框 5"/>
          <p:cNvSpPr txBox="1"/>
          <p:nvPr/>
        </p:nvSpPr>
        <p:spPr>
          <a:xfrm>
            <a:off x="577999" y="1747611"/>
            <a:ext cx="11003280" cy="40190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这是一篇描写</a:t>
            </a:r>
            <a:r>
              <a:rPr kumimoji="1" lang="zh-CN" alt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的文章，</a:t>
            </a:r>
            <a:r>
              <a:rPr kumimoji="1" lang="zh-CN" alt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用通俗晓畅的语言细致、生动地描述了猫的</a:t>
            </a:r>
            <a:r>
              <a:rPr kumimoji="1" lang="zh-CN" alt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和它满月时的</a:t>
            </a:r>
            <a:r>
              <a:rPr kumimoji="1" lang="zh-CN" alt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，全文字里行间流露作者</a:t>
            </a:r>
            <a:r>
              <a:rPr kumimoji="1" lang="zh-CN" alt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之情。</a:t>
            </a:r>
          </a:p>
        </p:txBody>
      </p:sp>
      <p:sp>
        <p:nvSpPr>
          <p:cNvPr id="5" name="Title 6"/>
          <p:cNvSpPr txBox="1"/>
          <p:nvPr>
            <p:custDataLst>
              <p:tags r:id="rId1"/>
            </p:custDataLst>
          </p:nvPr>
        </p:nvSpPr>
        <p:spPr>
          <a:xfrm>
            <a:off x="1272471" y="5107430"/>
            <a:ext cx="3438038" cy="5877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2800" b="1" i="0" u="none" strike="noStrike" kern="1200" cap="none" spc="200" normalizeH="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古怪性格</a:t>
            </a:r>
          </a:p>
        </p:txBody>
      </p:sp>
      <p:sp>
        <p:nvSpPr>
          <p:cNvPr id="6" name="文本框 7"/>
          <p:cNvSpPr txBox="1"/>
          <p:nvPr/>
        </p:nvSpPr>
        <p:spPr>
          <a:xfrm>
            <a:off x="6271021" y="3757135"/>
            <a:ext cx="281081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淘气可爱</a:t>
            </a:r>
          </a:p>
        </p:txBody>
      </p:sp>
      <p:sp>
        <p:nvSpPr>
          <p:cNvPr id="7" name="文本框 8"/>
          <p:cNvSpPr txBox="1"/>
          <p:nvPr/>
        </p:nvSpPr>
        <p:spPr>
          <a:xfrm>
            <a:off x="8300930" y="5171935"/>
            <a:ext cx="156180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爱猫</a:t>
            </a:r>
          </a:p>
        </p:txBody>
      </p:sp>
      <p:sp>
        <p:nvSpPr>
          <p:cNvPr id="8" name="文本框 1"/>
          <p:cNvSpPr txBox="1"/>
          <p:nvPr/>
        </p:nvSpPr>
        <p:spPr>
          <a:xfrm>
            <a:off x="4083281" y="2363738"/>
            <a:ext cx="9373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猫</a:t>
            </a:r>
          </a:p>
        </p:txBody>
      </p:sp>
      <p:sp>
        <p:nvSpPr>
          <p:cNvPr id="9" name="文本框 3"/>
          <p:cNvSpPr txBox="1"/>
          <p:nvPr/>
        </p:nvSpPr>
        <p:spPr>
          <a:xfrm>
            <a:off x="6739128" y="2363738"/>
            <a:ext cx="156180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老舍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课后作业</a:t>
            </a:r>
          </a:p>
        </p:txBody>
      </p:sp>
      <p:sp>
        <p:nvSpPr>
          <p:cNvPr id="10" name="矩形 9"/>
          <p:cNvSpPr/>
          <p:nvPr/>
        </p:nvSpPr>
        <p:spPr>
          <a:xfrm>
            <a:off x="734694" y="1577268"/>
            <a:ext cx="4293483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一、读课文，填空。</a:t>
            </a:r>
          </a:p>
        </p:txBody>
      </p:sp>
      <p:sp>
        <p:nvSpPr>
          <p:cNvPr id="11" name="矩形 10"/>
          <p:cNvSpPr/>
          <p:nvPr/>
        </p:nvSpPr>
        <p:spPr>
          <a:xfrm>
            <a:off x="734694" y="2596721"/>
            <a:ext cx="11021877" cy="166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本文介绍猫时，是抓住大猫的（                     ）；小猫的（                  ）来写的。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880291" y="3614948"/>
            <a:ext cx="2082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天真可爱</a:t>
            </a:r>
          </a:p>
        </p:txBody>
      </p:sp>
      <p:sp>
        <p:nvSpPr>
          <p:cNvPr id="13" name="Title 6"/>
          <p:cNvSpPr txBox="1"/>
          <p:nvPr>
            <p:custDataLst>
              <p:tags r:id="rId1"/>
            </p:custDataLst>
          </p:nvPr>
        </p:nvSpPr>
        <p:spPr>
          <a:xfrm>
            <a:off x="8271999" y="2634559"/>
            <a:ext cx="2351360" cy="734753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600" b="1" i="0" u="none" strike="noStrike" kern="1200" cap="none" spc="200" normalizeH="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古怪性格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439" y="3431044"/>
            <a:ext cx="2588532" cy="3426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课后作业</a:t>
            </a:r>
          </a:p>
        </p:txBody>
      </p:sp>
      <p:sp>
        <p:nvSpPr>
          <p:cNvPr id="8" name="文本框 5"/>
          <p:cNvSpPr txBox="1"/>
          <p:nvPr/>
        </p:nvSpPr>
        <p:spPr>
          <a:xfrm>
            <a:off x="2647950" y="2777814"/>
            <a:ext cx="7740650" cy="148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说它贪玩吧，的确是呀，要不怎么一天一夜不回家呢？</a:t>
            </a: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                  </a:t>
            </a:r>
            <a:r>
              <a:rPr kumimoji="0" lang="zh-CN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cs typeface="+mn-ea"/>
                <a:sym typeface="+mn-lt"/>
              </a:rPr>
              <a:t>　</a:t>
            </a:r>
          </a:p>
        </p:txBody>
      </p:sp>
      <p:sp>
        <p:nvSpPr>
          <p:cNvPr id="9" name="文本框 1"/>
          <p:cNvSpPr txBox="1"/>
          <p:nvPr/>
        </p:nvSpPr>
        <p:spPr>
          <a:xfrm>
            <a:off x="1136650" y="1701165"/>
            <a:ext cx="9462847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二、给下列句子换一种说法，意思不变。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　　</a:t>
            </a:r>
          </a:p>
        </p:txBody>
      </p:sp>
      <p:sp>
        <p:nvSpPr>
          <p:cNvPr id="15" name="文本框 3"/>
          <p:cNvSpPr txBox="1"/>
          <p:nvPr/>
        </p:nvSpPr>
        <p:spPr>
          <a:xfrm>
            <a:off x="3826760" y="4411887"/>
            <a:ext cx="7501639" cy="148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说它贪玩吧，确是呀，它会一天一夜不回家。  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492" t="20984" r="-585" b="9867"/>
          <a:stretch>
            <a:fillRect/>
          </a:stretch>
        </p:blipFill>
        <p:spPr>
          <a:xfrm>
            <a:off x="279400" y="3462940"/>
            <a:ext cx="2368550" cy="29150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55040" y="2155510"/>
            <a:ext cx="10177417" cy="25469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充满灵性、活泼可爱的猫，不仅是画家爱画的小动物，也是作家爱写的小动物。大作家老舍先生还特地为猫写了一篇文章呢！这就是我们今天要学的课文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——《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猫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-20000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592100" y="1835571"/>
            <a:ext cx="6104600" cy="2317936"/>
            <a:chOff x="512634" y="2549435"/>
            <a:chExt cx="5228865" cy="2317936"/>
          </a:xfrm>
        </p:grpSpPr>
        <p:sp>
          <p:nvSpPr>
            <p:cNvPr id="7" name="文本框 6"/>
            <p:cNvSpPr txBox="1"/>
            <p:nvPr/>
          </p:nvSpPr>
          <p:spPr>
            <a:xfrm>
              <a:off x="512634" y="2549435"/>
              <a:ext cx="52288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03836"/>
                  </a:solidFill>
                  <a:effectLst/>
                  <a:uLnTx/>
                  <a:uFillTx/>
                  <a:cs typeface="+mn-ea"/>
                  <a:sym typeface="+mn-lt"/>
                </a:rPr>
                <a:t>感谢各位的聆听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4108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5" name="文本框 5"/>
          <p:cNvSpPr txBox="1"/>
          <p:nvPr/>
        </p:nvSpPr>
        <p:spPr>
          <a:xfrm>
            <a:off x="3662680" y="2286998"/>
            <a:ext cx="8098155" cy="280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老舍（1899年2月3日－1966年8月24日），原名舒庆春，字舍予，满族人，生于北京，中国现代小说家、著名作家，杰出的语言大师、人民艺术家。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主要作品：长篇小说《四世同堂》《骆驼祥子》等，话剧《茶馆》《龙须沟》等。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13710" t="-1560" r="3931" b="-3100"/>
          <a:stretch>
            <a:fillRect/>
          </a:stretch>
        </p:blipFill>
        <p:spPr>
          <a:xfrm>
            <a:off x="715645" y="1905635"/>
            <a:ext cx="2462530" cy="3798570"/>
          </a:xfrm>
          <a:prstGeom prst="round2DiagRect">
            <a:avLst>
              <a:gd name="adj1" fmla="val 16667"/>
              <a:gd name="adj2" fmla="val 0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7" name="文本框 3"/>
          <p:cNvSpPr txBox="1"/>
          <p:nvPr/>
        </p:nvSpPr>
        <p:spPr>
          <a:xfrm>
            <a:off x="5752852" y="1821349"/>
            <a:ext cx="5346948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猫:哺乳动物，面部略圆，瞳孔随光线强弱而缩小放大，四肢较短，掌部有肉质的垫，行动敏捷，善跳跃，能捕鼠。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5" y="2389174"/>
            <a:ext cx="4665890" cy="3110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14375" y="2361565"/>
            <a:ext cx="800100" cy="2606675"/>
            <a:chOff x="1125" y="3719"/>
            <a:chExt cx="1260" cy="4105"/>
          </a:xfrm>
        </p:grpSpPr>
        <p:sp>
          <p:nvSpPr>
            <p:cNvPr id="6" name="椭圆 5"/>
            <p:cNvSpPr/>
            <p:nvPr/>
          </p:nvSpPr>
          <p:spPr>
            <a:xfrm>
              <a:off x="1267" y="3719"/>
              <a:ext cx="1118" cy="410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125" y="4340"/>
              <a:ext cx="1260" cy="302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我会认</a:t>
              </a:r>
            </a:p>
          </p:txBody>
        </p:sp>
      </p:grp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134573" y="1943689"/>
            <a:ext cx="1299993" cy="10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虑</a:t>
            </a:r>
          </a:p>
        </p:txBody>
      </p:sp>
      <p:sp>
        <p:nvSpPr>
          <p:cNvPr id="10" name="TextBox 19"/>
          <p:cNvSpPr txBox="1"/>
          <p:nvPr/>
        </p:nvSpPr>
        <p:spPr>
          <a:xfrm>
            <a:off x="2332140" y="1486963"/>
            <a:ext cx="497572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lǜ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9"/>
          <p:cNvSpPr>
            <a:spLocks noChangeArrowheads="1"/>
          </p:cNvSpPr>
          <p:nvPr/>
        </p:nvSpPr>
        <p:spPr bwMode="auto">
          <a:xfrm>
            <a:off x="6763657" y="1892613"/>
            <a:ext cx="3791944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无忧无虑    考虑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9"/>
          <p:cNvSpPr>
            <a:spLocks noChangeArrowheads="1"/>
          </p:cNvSpPr>
          <p:nvPr/>
        </p:nvSpPr>
        <p:spPr bwMode="auto">
          <a:xfrm>
            <a:off x="3706945" y="3141458"/>
            <a:ext cx="7964353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我们过着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无忧无虑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的生活。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134874" y="4451825"/>
            <a:ext cx="1301581" cy="10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职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763657" y="4471347"/>
            <a:ext cx="3701143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尽职尽责     职位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25"/>
          <p:cNvSpPr txBox="1"/>
          <p:nvPr/>
        </p:nvSpPr>
        <p:spPr>
          <a:xfrm>
            <a:off x="2185674" y="4050306"/>
            <a:ext cx="754053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zhí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3811905" y="5459856"/>
            <a:ext cx="5387975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造句：她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是位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尽职尽责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的好护士。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2275615" y="1487064"/>
            <a:ext cx="1301581" cy="10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屏</a:t>
            </a:r>
          </a:p>
        </p:txBody>
      </p:sp>
      <p:sp>
        <p:nvSpPr>
          <p:cNvPr id="18" name="TextBox 5"/>
          <p:cNvSpPr txBox="1"/>
          <p:nvPr/>
        </p:nvSpPr>
        <p:spPr>
          <a:xfrm>
            <a:off x="2309798" y="984407"/>
            <a:ext cx="1010533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bǐng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9"/>
          <p:cNvSpPr>
            <a:spLocks noChangeArrowheads="1"/>
          </p:cNvSpPr>
          <p:nvPr/>
        </p:nvSpPr>
        <p:spPr bwMode="auto">
          <a:xfrm>
            <a:off x="3508190" y="2790224"/>
            <a:ext cx="7413809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捉迷藏时，他躲在大树后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屏息凝视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地观察着周围的动静。</a:t>
            </a:r>
          </a:p>
        </p:txBody>
      </p:sp>
      <p:sp>
        <p:nvSpPr>
          <p:cNvPr id="20" name="矩形 19"/>
          <p:cNvSpPr/>
          <p:nvPr/>
        </p:nvSpPr>
        <p:spPr>
          <a:xfrm>
            <a:off x="8691675" y="1319466"/>
            <a:ext cx="18710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屏息凝视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屏弃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2268934" y="4329317"/>
            <a:ext cx="1299994" cy="10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蹭</a:t>
            </a:r>
          </a:p>
        </p:txBody>
      </p:sp>
      <p:sp>
        <p:nvSpPr>
          <p:cNvPr id="22" name="TextBox 15"/>
          <p:cNvSpPr txBox="1"/>
          <p:nvPr/>
        </p:nvSpPr>
        <p:spPr>
          <a:xfrm>
            <a:off x="2168822" y="3783273"/>
            <a:ext cx="1161344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cèng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8773684" y="4215017"/>
            <a:ext cx="1988172" cy="105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蹭人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蹭网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矩形 9"/>
          <p:cNvSpPr>
            <a:spLocks noChangeArrowheads="1"/>
          </p:cNvSpPr>
          <p:nvPr/>
        </p:nvSpPr>
        <p:spPr bwMode="auto">
          <a:xfrm>
            <a:off x="3613393" y="5695498"/>
            <a:ext cx="7194307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小猫高兴的时候，总喜欢用身子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蹭人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14375" y="2361565"/>
            <a:ext cx="800100" cy="2606675"/>
            <a:chOff x="1125" y="3719"/>
            <a:chExt cx="1260" cy="4105"/>
          </a:xfrm>
        </p:grpSpPr>
        <p:sp>
          <p:nvSpPr>
            <p:cNvPr id="26" name="椭圆 25"/>
            <p:cNvSpPr/>
            <p:nvPr/>
          </p:nvSpPr>
          <p:spPr>
            <a:xfrm>
              <a:off x="1267" y="3719"/>
              <a:ext cx="1118" cy="410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125" y="4340"/>
              <a:ext cx="1260" cy="302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我会认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2275615" y="1487064"/>
            <a:ext cx="1301581" cy="10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稿</a:t>
            </a:r>
          </a:p>
        </p:txBody>
      </p:sp>
      <p:sp>
        <p:nvSpPr>
          <p:cNvPr id="19" name="TextBox 5"/>
          <p:cNvSpPr txBox="1"/>
          <p:nvPr/>
        </p:nvSpPr>
        <p:spPr>
          <a:xfrm>
            <a:off x="2297098" y="997107"/>
            <a:ext cx="938398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gǎo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9"/>
          <p:cNvSpPr>
            <a:spLocks noChangeArrowheads="1"/>
          </p:cNvSpPr>
          <p:nvPr/>
        </p:nvSpPr>
        <p:spPr bwMode="auto">
          <a:xfrm>
            <a:off x="3508190" y="2790224"/>
            <a:ext cx="7413809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他工工整整地把作文在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稿纸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上抄了一遍。</a:t>
            </a:r>
          </a:p>
        </p:txBody>
      </p:sp>
      <p:sp>
        <p:nvSpPr>
          <p:cNvPr id="21" name="矩形 20"/>
          <p:cNvSpPr/>
          <p:nvPr/>
        </p:nvSpPr>
        <p:spPr>
          <a:xfrm>
            <a:off x="8691675" y="1319466"/>
            <a:ext cx="102784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稿纸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稿件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2268934" y="4329317"/>
            <a:ext cx="1299994" cy="10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腔</a:t>
            </a:r>
          </a:p>
        </p:txBody>
      </p:sp>
      <p:sp>
        <p:nvSpPr>
          <p:cNvPr id="23" name="TextBox 15"/>
          <p:cNvSpPr txBox="1"/>
          <p:nvPr/>
        </p:nvSpPr>
        <p:spPr>
          <a:xfrm>
            <a:off x="2181522" y="3795973"/>
            <a:ext cx="1267014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qiāng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8595884" y="4100717"/>
            <a:ext cx="1988172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丰富多腔口腔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 9"/>
          <p:cNvSpPr>
            <a:spLocks noChangeArrowheads="1"/>
          </p:cNvSpPr>
          <p:nvPr/>
        </p:nvSpPr>
        <p:spPr bwMode="auto">
          <a:xfrm>
            <a:off x="3613393" y="5695498"/>
            <a:ext cx="7194307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小猫的叫声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丰富多腔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，变化多端。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14375" y="2361565"/>
            <a:ext cx="800100" cy="2606675"/>
            <a:chOff x="1125" y="3719"/>
            <a:chExt cx="1260" cy="4105"/>
          </a:xfrm>
        </p:grpSpPr>
        <p:sp>
          <p:nvSpPr>
            <p:cNvPr id="28" name="椭圆 27"/>
            <p:cNvSpPr/>
            <p:nvPr/>
          </p:nvSpPr>
          <p:spPr>
            <a:xfrm>
              <a:off x="1267" y="3719"/>
              <a:ext cx="1118" cy="410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125" y="4340"/>
              <a:ext cx="1260" cy="302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我会认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174015" y="1487064"/>
            <a:ext cx="1301581" cy="10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498" y="997107"/>
            <a:ext cx="1180451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yāng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9"/>
          <p:cNvSpPr>
            <a:spLocks noChangeArrowheads="1"/>
          </p:cNvSpPr>
          <p:nvPr/>
        </p:nvSpPr>
        <p:spPr bwMode="auto">
          <a:xfrm>
            <a:off x="3495490" y="2866424"/>
            <a:ext cx="7413809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山洪突然爆发，河两岸的庄稼全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遭殃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了。</a:t>
            </a:r>
          </a:p>
        </p:txBody>
      </p:sp>
      <p:sp>
        <p:nvSpPr>
          <p:cNvPr id="2" name="矩形 1"/>
          <p:cNvSpPr/>
          <p:nvPr/>
        </p:nvSpPr>
        <p:spPr>
          <a:xfrm>
            <a:off x="8691675" y="1319466"/>
            <a:ext cx="229261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遭殃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祸国殃民。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116534" y="4392817"/>
            <a:ext cx="1299994" cy="10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81522" y="3795973"/>
            <a:ext cx="891911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shé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8545084" y="4113417"/>
            <a:ext cx="1988172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枝折花落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折本儿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9"/>
          <p:cNvSpPr>
            <a:spLocks noChangeArrowheads="1"/>
          </p:cNvSpPr>
          <p:nvPr/>
        </p:nvSpPr>
        <p:spPr bwMode="auto">
          <a:xfrm>
            <a:off x="3613393" y="5695498"/>
            <a:ext cx="719430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一场冰雹过后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院子里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枝折花落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14375" y="2361565"/>
            <a:ext cx="800100" cy="2606675"/>
            <a:chOff x="1125" y="3719"/>
            <a:chExt cx="1260" cy="4105"/>
          </a:xfrm>
        </p:grpSpPr>
        <p:sp>
          <p:nvSpPr>
            <p:cNvPr id="10" name="椭圆 9"/>
            <p:cNvSpPr/>
            <p:nvPr/>
          </p:nvSpPr>
          <p:spPr>
            <a:xfrm>
              <a:off x="1267" y="3719"/>
              <a:ext cx="1118" cy="410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125" y="4340"/>
              <a:ext cx="1260" cy="302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我会认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2" grpId="0"/>
      <p:bldP spid="14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_INDEX" val="0"/>
  <p:tag name="KSO_WM_UNIT_PRESET_TEXT_LEN" val="0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OneParaText2_13*f*1"/>
  <p:tag name="KSO_WM_TEMPLATE_CATEGORY" val="OneParaText"/>
  <p:tag name="KSO_WM_TEMPLATE_INDEX" val="2"/>
  <p:tag name="KSO_WM_UNIT_LAYERLEVEL" val="1"/>
  <p:tag name="KSO_WM_TAG_VERSION" val="1.0"/>
  <p:tag name="KSO_WM_BEAUTIFY_FLAG" val="#wm#"/>
  <p:tag name="KSO_WM_UNIT_TEXTBOXSTYLE_GUID" val="{a082507d-6a9c-4464-9747-fd727ad76b90}"/>
  <p:tag name="KSO_WM_UNIT_TEXTBOXSTYLE_INDEX" val="13"/>
  <p:tag name="KSO_WM_UNIT_TEXTBOXSTYLE_TYPE" val="OnePara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_INDEX" val="0"/>
  <p:tag name="KSO_WM_UNIT_PRESET_TEXT_LEN" val="0"/>
  <p:tag name="KSO_WM_UNIT_NOCLEAR" val="0"/>
  <p:tag name="KSO_WM_UNIT_VALUE" val="43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OneParaText2_11*f*1"/>
  <p:tag name="KSO_WM_TEMPLATE_CATEGORY" val="OneParaText"/>
  <p:tag name="KSO_WM_TEMPLATE_INDEX" val="2"/>
  <p:tag name="KSO_WM_UNIT_LAYERLEVEL" val="1"/>
  <p:tag name="KSO_WM_TAG_VERSION" val="1.0"/>
  <p:tag name="KSO_WM_BEAUTIFY_FLAG" val="#wm#"/>
  <p:tag name="KSO_WM_UNIT_TEXTBOXSTYLE_GUID" val="{0c92cc5d-4072-44f1-847d-9f4b66ecc352}"/>
  <p:tag name="KSO_WM_UNIT_TEXTBOXSTYLE_INDEX" val="11"/>
  <p:tag name="KSO_WM_UNIT_TEXTBOXSTYLE_TYPE" val="OnePara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_INDEX" val="0"/>
  <p:tag name="KSO_WM_UNIT_PRESET_TEXT_LEN" val="0"/>
  <p:tag name="KSO_WM_UNIT_NOCLEAR" val="0"/>
  <p:tag name="KSO_WM_UNIT_VALUE" val="43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OneParaText2_11*f*1"/>
  <p:tag name="KSO_WM_TEMPLATE_CATEGORY" val="OneParaText"/>
  <p:tag name="KSO_WM_TEMPLATE_INDEX" val="2"/>
  <p:tag name="KSO_WM_UNIT_LAYERLEVEL" val="1"/>
  <p:tag name="KSO_WM_TAG_VERSION" val="1.0"/>
  <p:tag name="KSO_WM_BEAUTIFY_FLAG" val="#wm#"/>
  <p:tag name="KSO_WM_UNIT_TEXTBOXSTYLE_GUID" val="{0c92cc5d-4072-44f1-847d-9f4b66ecc352}"/>
  <p:tag name="KSO_WM_UNIT_TEXTBOXSTYLE_INDEX" val="11"/>
  <p:tag name="KSO_WM_UNIT_TEXTBOXSTYLE_TYPE" val="OneParaTitle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eeztmty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1194</Words>
  <Application>Microsoft Office PowerPoint</Application>
  <PresentationFormat>宽屏</PresentationFormat>
  <Paragraphs>228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4" baseType="lpstr">
      <vt:lpstr>Arial</vt:lpstr>
      <vt:lpstr>思源黑体 CN Regular</vt:lpstr>
      <vt:lpstr>FandolFang R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36</cp:revision>
  <dcterms:created xsi:type="dcterms:W3CDTF">2020-08-05T18:19:00Z</dcterms:created>
  <dcterms:modified xsi:type="dcterms:W3CDTF">2023-01-10T06:45:29Z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968FE5ED3BE04006AD4050CAE0F5734D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