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7" r:id="rId2"/>
    <p:sldId id="308" r:id="rId3"/>
    <p:sldId id="304" r:id="rId4"/>
    <p:sldId id="305" r:id="rId5"/>
    <p:sldId id="309" r:id="rId6"/>
    <p:sldId id="310" r:id="rId7"/>
    <p:sldId id="306" r:id="rId8"/>
    <p:sldId id="284" r:id="rId9"/>
    <p:sldId id="286" r:id="rId10"/>
    <p:sldId id="302" r:id="rId11"/>
    <p:sldId id="280" r:id="rId12"/>
    <p:sldId id="269" r:id="rId13"/>
    <p:sldId id="291" r:id="rId14"/>
    <p:sldId id="307" r:id="rId15"/>
    <p:sldId id="311" r:id="rId16"/>
    <p:sldId id="297" r:id="rId17"/>
    <p:sldId id="31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o Tao" initials="TT"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2818" autoAdjust="0"/>
  </p:normalViewPr>
  <p:slideViewPr>
    <p:cSldViewPr snapToGrid="0">
      <p:cViewPr>
        <p:scale>
          <a:sx n="100" d="100"/>
          <a:sy n="100" d="100"/>
        </p:scale>
        <p:origin x="-954" y="-432"/>
      </p:cViewPr>
      <p:guideLst>
        <p:guide orient="horz" pos="2179"/>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715EE-3B03-4D2D-B87F-C1C933DDB61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56DF3B-9234-45E1-9B81-8D140CFA6B0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56DF3B-9234-45E1-9B81-8D140CFA6B05}"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file:///C:\Documents%20and%20Settings\Administrator\Application%20Data\Tencent\Users\425568035\QQ\WinTemp\RichOle\FU5$%5d%25BQV$6JAZLI~Q%606M1T.png" TargetMode="External"/><Relationship Id="rId5" Type="http://schemas.openxmlformats.org/officeDocument/2006/relationships/image" Target="../media/image18.png"/><Relationship Id="rId4" Type="http://schemas.openxmlformats.org/officeDocument/2006/relationships/image" Target="file:///C:\Documents%20and%20Settings\Administrator\Application%20Data\Tencent\Users\425568035\QQ\WinTemp\RichOle\4%5b8XKB~4K5DW)D0~E9GXU79.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file:///C:\Documents%20and%20Settings\Administrator\Application%20Data\Tencent\Users\425568035\QQ\WinTemp\RichOle\FU5$%5d%25BQV$6JAZLI~Q%606M1T.png" TargetMode="External"/><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file:///C:\Documents%20and%20Settings\Administrator\Application%20Data\Tencent\Users\425568035\QQ\WinTemp\RichOle\EB7H4AA6I1XPD~(EJMZW4VW.png" TargetMode="External"/><Relationship Id="rId5" Type="http://schemas.openxmlformats.org/officeDocument/2006/relationships/image" Target="../media/image23.jpeg"/><Relationship Id="rId4" Type="http://schemas.openxmlformats.org/officeDocument/2006/relationships/image" Target="file:///C:\Documents%20and%20Settings\Administrator\Application%20Data\Tencent\Users\425568035\QQ\WinTemp\RichOle\4%5b8XKB~4K5DW)D0~E9GXU79.png"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file:///C:\Documents%20and%20Settings\Administrator\Application%20Data\Tencent\Users\425568035\QQ\WinTemp\RichOle\%60X(P3WV%60E_R~KI89W$G05%255.png" TargetMode="External"/><Relationship Id="rId3" Type="http://schemas.openxmlformats.org/officeDocument/2006/relationships/image" Target="file:///C:\Documents%20and%20Settings\Administrator\Application%20Data\Tencent\Users\425568035\QQ\WinTemp\RichOle\N%7b)EU70RTRTI@%60F6GJF_%5d42.png" TargetMode="External"/><Relationship Id="rId7" Type="http://schemas.openxmlformats.org/officeDocument/2006/relationships/image" Target="../media/image27.jpeg"/><Relationship Id="rId12" Type="http://schemas.openxmlformats.org/officeDocument/2006/relationships/image" Target="file:///C:\Documents%20and%20Settings\Administrator\Application%20Data\Tencent\Users\425568035\QQ\WinTemp\RichOle\EB7H4AA6I1XPD~(EJMZW4VW.png"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jpeg"/><Relationship Id="rId5" Type="http://schemas.openxmlformats.org/officeDocument/2006/relationships/image" Target="file:///C:\Documents%20and%20Settings\Administrator\Application%20Data\Tencent\Users\425568035\QQ\WinTemp\RichOle\)E9%25JVNO%5bRWOSSEKVBC%5bWHD.png" TargetMode="External"/><Relationship Id="rId10" Type="http://schemas.openxmlformats.org/officeDocument/2006/relationships/image" Target="file:///C:\Documents%20and%20Settings\Administrator\Application%20Data\Tencent\Users\425568035\QQ\WinTemp\RichOle\4%5b8XKB~4K5DW)D0~E9GXU79.png" TargetMode="External"/><Relationship Id="rId4" Type="http://schemas.openxmlformats.org/officeDocument/2006/relationships/image" Target="../media/image25.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10160" y="489585"/>
            <a:ext cx="5133489" cy="662305"/>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第五单元     元 、角、分</a:t>
            </a:r>
          </a:p>
        </p:txBody>
      </p:sp>
      <p:sp>
        <p:nvSpPr>
          <p:cNvPr id="4" name="文本框 3"/>
          <p:cNvSpPr txBox="1"/>
          <p:nvPr/>
        </p:nvSpPr>
        <p:spPr>
          <a:xfrm>
            <a:off x="-10160" y="1565786"/>
            <a:ext cx="12192000" cy="959045"/>
          </a:xfrm>
          <a:prstGeom prst="rect">
            <a:avLst/>
          </a:prstGeom>
          <a:noFill/>
        </p:spPr>
        <p:txBody>
          <a:bodyPr wrap="square">
            <a:spAutoFit/>
          </a:bodyPr>
          <a:lstStyle/>
          <a:p>
            <a:pPr algn="ctr">
              <a:lnSpc>
                <a:spcPct val="130000"/>
              </a:lnSpc>
              <a:defRPr/>
            </a:pPr>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rPr>
              <a:t>5</a:t>
            </a: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4800" b="1" dirty="0" smtClean="0">
                <a:solidFill>
                  <a:schemeClr val="tx1">
                    <a:lumMod val="65000"/>
                    <a:lumOff val="35000"/>
                  </a:schemeClr>
                </a:solidFill>
                <a:latin typeface="微软雅黑" panose="020B0503020204020204" pitchFamily="34" charset="-122"/>
                <a:ea typeface="微软雅黑" panose="020B0503020204020204" pitchFamily="34" charset="-122"/>
              </a:rPr>
              <a:t>认识</a:t>
            </a: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4800" b="1" dirty="0" smtClean="0">
                <a:solidFill>
                  <a:schemeClr val="tx1">
                    <a:lumMod val="65000"/>
                    <a:lumOff val="35000"/>
                  </a:schemeClr>
                </a:solidFill>
                <a:latin typeface="微软雅黑" panose="020B0503020204020204" pitchFamily="34" charset="-122"/>
                <a:ea typeface="微软雅黑" panose="020B0503020204020204" pitchFamily="34" charset="-122"/>
              </a:rPr>
              <a:t>元及</a:t>
            </a:r>
            <a:r>
              <a:rPr lang="en-US" altLang="zh-CN" sz="4800" b="1"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4800" b="1" dirty="0" smtClean="0">
                <a:solidFill>
                  <a:schemeClr val="tx1">
                    <a:lumMod val="65000"/>
                    <a:lumOff val="35000"/>
                  </a:schemeClr>
                </a:solidFill>
                <a:latin typeface="微软雅黑" panose="020B0503020204020204" pitchFamily="34" charset="-122"/>
                <a:ea typeface="微软雅黑" panose="020B0503020204020204" pitchFamily="34" charset="-122"/>
              </a:rPr>
              <a:t>元以下的人民币</a:t>
            </a:r>
          </a:p>
        </p:txBody>
      </p:sp>
      <p:pic>
        <p:nvPicPr>
          <p:cNvPr id="8" name="图片 7"/>
          <p:cNvPicPr>
            <a:picLocks noChangeAspect="1"/>
          </p:cNvPicPr>
          <p:nvPr/>
        </p:nvPicPr>
        <p:blipFill>
          <a:blip r:embed="rId3"/>
          <a:stretch>
            <a:fillRect/>
          </a:stretch>
        </p:blipFill>
        <p:spPr>
          <a:xfrm>
            <a:off x="2065493" y="3052715"/>
            <a:ext cx="1807262" cy="2551430"/>
          </a:xfrm>
          <a:prstGeom prst="rect">
            <a:avLst/>
          </a:prstGeom>
        </p:spPr>
      </p:pic>
      <p:pic>
        <p:nvPicPr>
          <p:cNvPr id="3" name="图片 2"/>
          <p:cNvPicPr>
            <a:picLocks noChangeAspect="1"/>
          </p:cNvPicPr>
          <p:nvPr/>
        </p:nvPicPr>
        <p:blipFill>
          <a:blip r:embed="rId4" cstate="email"/>
          <a:stretch>
            <a:fillRect/>
          </a:stretch>
        </p:blipFill>
        <p:spPr>
          <a:xfrm>
            <a:off x="4502285" y="3020010"/>
            <a:ext cx="2701972" cy="2616841"/>
          </a:xfrm>
          <a:prstGeom prst="rect">
            <a:avLst/>
          </a:prstGeom>
        </p:spPr>
      </p:pic>
      <p:pic>
        <p:nvPicPr>
          <p:cNvPr id="1026" name="Picture 2" descr="http://p3.so.qhmsg.com/bdr/_240_/t010c8de8426f8af9fd.jpg"/>
          <p:cNvPicPr>
            <a:picLocks noChangeAspect="1" noChangeArrowheads="1"/>
          </p:cNvPicPr>
          <p:nvPr/>
        </p:nvPicPr>
        <p:blipFill>
          <a:blip r:embed="rId5"/>
          <a:srcRect/>
          <a:stretch>
            <a:fillRect/>
          </a:stretch>
        </p:blipFill>
        <p:spPr bwMode="auto">
          <a:xfrm>
            <a:off x="8062445" y="3350850"/>
            <a:ext cx="2800350" cy="228600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0160" y="6055083"/>
            <a:ext cx="12192000" cy="565150"/>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1.so.qhmsg.com/bdr/_240_/t0137e5bd40175f09d6.jpg"/>
          <p:cNvPicPr>
            <a:picLocks noChangeAspect="1" noChangeArrowheads="1"/>
          </p:cNvPicPr>
          <p:nvPr/>
        </p:nvPicPr>
        <p:blipFill>
          <a:blip r:embed="rId2"/>
          <a:srcRect/>
          <a:stretch>
            <a:fillRect/>
          </a:stretch>
        </p:blipFill>
        <p:spPr bwMode="auto">
          <a:xfrm>
            <a:off x="8918416" y="3156835"/>
            <a:ext cx="2747840" cy="2747841"/>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0" y="501650"/>
            <a:ext cx="2565485"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4" name="TextBox 3"/>
          <p:cNvSpPr txBox="1"/>
          <p:nvPr/>
        </p:nvSpPr>
        <p:spPr>
          <a:xfrm>
            <a:off x="816641" y="1525993"/>
            <a:ext cx="10348686" cy="1384995"/>
          </a:xfrm>
          <a:prstGeom prst="rect">
            <a:avLst/>
          </a:prstGeom>
          <a:noFill/>
        </p:spPr>
        <p:txBody>
          <a:bodyPr wrap="square" rtlCol="0">
            <a:spAutoFit/>
          </a:bodyPr>
          <a:lstStyle/>
          <a:p>
            <a:pPr marL="987425" indent="-987425">
              <a:lnSpc>
                <a:spcPct val="150000"/>
              </a:lnSpc>
            </a:pPr>
            <a:r>
              <a:rPr lang="zh-CN" altLang="en-US" sz="2800" dirty="0" smtClean="0">
                <a:latin typeface="微软雅黑" panose="020B0503020204020204" pitchFamily="34" charset="-122"/>
                <a:ea typeface="微软雅黑" panose="020B0503020204020204" pitchFamily="34" charset="-122"/>
              </a:rPr>
              <a:t>例 </a:t>
            </a:r>
            <a:r>
              <a:rPr lang="en-US" altLang="zh-CN" sz="2800" dirty="0" smtClean="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：小明到商店买了一支铅笔（标价：</a:t>
            </a:r>
            <a:r>
              <a:rPr lang="en-US" altLang="zh-CN" sz="2800" dirty="0">
                <a:latin typeface="微软雅黑" panose="020B0503020204020204" pitchFamily="34" charset="-122"/>
                <a:ea typeface="微软雅黑" panose="020B0503020204020204" pitchFamily="34" charset="-122"/>
              </a:rPr>
              <a:t>5</a:t>
            </a:r>
            <a:r>
              <a:rPr lang="zh-CN" altLang="en-US" sz="2800" dirty="0">
                <a:latin typeface="微软雅黑" panose="020B0503020204020204" pitchFamily="34" charset="-122"/>
                <a:ea typeface="微软雅黑" panose="020B0503020204020204" pitchFamily="34" charset="-122"/>
              </a:rPr>
              <a:t>角），用下面的钱来付，怎样付才正好呢？</a:t>
            </a:r>
            <a:endParaRPr lang="en-US" altLang="zh-CN" sz="2800" dirty="0">
              <a:latin typeface="微软雅黑" panose="020B0503020204020204" pitchFamily="34" charset="-122"/>
              <a:ea typeface="微软雅黑" panose="020B0503020204020204" pitchFamily="34" charset="-122"/>
            </a:endParaRPr>
          </a:p>
        </p:txBody>
      </p:sp>
      <p:pic>
        <p:nvPicPr>
          <p:cNvPr id="1026" name="图片 3400" descr="C:\Documents and Settings\Administrator\Application Data\Tencent\Users\425568035\QQ\WinTemp\RichOle\4[8XKB~4K5DW)D0~E9GXU79.png"/>
          <p:cNvPicPr>
            <a:picLocks noChangeAspect="1" noChangeArrowheads="1"/>
          </p:cNvPicPr>
          <p:nvPr/>
        </p:nvPicPr>
        <p:blipFill>
          <a:blip r:embed="rId3" r:link="rId4"/>
          <a:srcRect/>
          <a:stretch>
            <a:fillRect/>
          </a:stretch>
        </p:blipFill>
        <p:spPr bwMode="auto">
          <a:xfrm>
            <a:off x="1820621" y="2978222"/>
            <a:ext cx="3673233" cy="17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图片 3401" descr="C:\Documents and Settings\Administrator\Application Data\Tencent\Users\425568035\QQ\WinTemp\RichOle\FU5$]%BQV$6JAZLI~Q`6M1T.png"/>
          <p:cNvPicPr>
            <a:picLocks noChangeAspect="1" noChangeArrowheads="1"/>
          </p:cNvPicPr>
          <p:nvPr/>
        </p:nvPicPr>
        <p:blipFill>
          <a:blip r:embed="rId5" r:link="rId6"/>
          <a:srcRect/>
          <a:stretch>
            <a:fillRect/>
          </a:stretch>
        </p:blipFill>
        <p:spPr bwMode="auto">
          <a:xfrm>
            <a:off x="5627590" y="2978223"/>
            <a:ext cx="3734577" cy="172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46605" y="5136776"/>
            <a:ext cx="5112908" cy="523220"/>
          </a:xfrm>
          <a:prstGeom prst="rect">
            <a:avLst/>
          </a:prstGeom>
          <a:noFill/>
        </p:spPr>
        <p:txBody>
          <a:bodyPr wrap="square" rtlCol="0">
            <a:spAutoFit/>
          </a:bodyPr>
          <a:lstStyle/>
          <a:p>
            <a:r>
              <a:rPr lang="en-US" altLang="zh-CN" sz="2800" dirty="0">
                <a:solidFill>
                  <a:srgbClr val="FF0000"/>
                </a:solidFill>
                <a:latin typeface="楷体" panose="02010609060101010101" pitchFamily="49" charset="-122"/>
                <a:ea typeface="楷体" panose="02010609060101010101" pitchFamily="49" charset="-122"/>
              </a:rPr>
              <a:t>【</a:t>
            </a:r>
            <a:r>
              <a:rPr lang="zh-CN" altLang="en-US" sz="2800" dirty="0" smtClean="0">
                <a:solidFill>
                  <a:srgbClr val="FF0000"/>
                </a:solidFill>
                <a:latin typeface="楷体" panose="02010609060101010101" pitchFamily="49" charset="-122"/>
                <a:ea typeface="楷体" panose="02010609060101010101" pitchFamily="49" charset="-122"/>
              </a:rPr>
              <a:t>答案</a:t>
            </a:r>
            <a:r>
              <a:rPr lang="en-US" altLang="zh-CN" sz="2800" dirty="0" smtClean="0">
                <a:solidFill>
                  <a:srgbClr val="FF0000"/>
                </a:solidFill>
                <a:latin typeface="楷体" panose="02010609060101010101" pitchFamily="49" charset="-122"/>
                <a:ea typeface="楷体" panose="02010609060101010101" pitchFamily="49" charset="-122"/>
              </a:rPr>
              <a:t>】1</a:t>
            </a:r>
            <a:r>
              <a:rPr lang="zh-CN" altLang="en-US" sz="2800" dirty="0">
                <a:solidFill>
                  <a:srgbClr val="FF0000"/>
                </a:solidFill>
                <a:latin typeface="楷体" panose="02010609060101010101" pitchFamily="49" charset="-122"/>
                <a:ea typeface="楷体" panose="02010609060101010101" pitchFamily="49" charset="-122"/>
              </a:rPr>
              <a:t>张</a:t>
            </a:r>
            <a:r>
              <a:rPr lang="en-US" altLang="zh-CN" sz="2800" dirty="0">
                <a:solidFill>
                  <a:srgbClr val="FF0000"/>
                </a:solidFill>
                <a:latin typeface="楷体" panose="02010609060101010101" pitchFamily="49" charset="-122"/>
                <a:ea typeface="楷体" panose="02010609060101010101" pitchFamily="49" charset="-122"/>
              </a:rPr>
              <a:t>5</a:t>
            </a:r>
            <a:r>
              <a:rPr lang="zh-CN" altLang="en-US" sz="2800" dirty="0">
                <a:solidFill>
                  <a:srgbClr val="FF0000"/>
                </a:solidFill>
                <a:latin typeface="楷体" panose="02010609060101010101" pitchFamily="49" charset="-122"/>
                <a:ea typeface="楷体" panose="02010609060101010101" pitchFamily="49" charset="-122"/>
              </a:rPr>
              <a:t>角或者</a:t>
            </a:r>
            <a:r>
              <a:rPr lang="en-US" altLang="zh-CN" sz="2800" dirty="0">
                <a:solidFill>
                  <a:srgbClr val="FF0000"/>
                </a:solidFill>
                <a:latin typeface="楷体" panose="02010609060101010101" pitchFamily="49" charset="-122"/>
                <a:ea typeface="楷体" panose="02010609060101010101" pitchFamily="49" charset="-122"/>
              </a:rPr>
              <a:t>5</a:t>
            </a:r>
            <a:r>
              <a:rPr lang="zh-CN" altLang="en-US" sz="2800" dirty="0">
                <a:solidFill>
                  <a:srgbClr val="FF0000"/>
                </a:solidFill>
                <a:latin typeface="楷体" panose="02010609060101010101" pitchFamily="49" charset="-122"/>
                <a:ea typeface="楷体" panose="02010609060101010101" pitchFamily="49" charset="-122"/>
              </a:rPr>
              <a:t>张</a:t>
            </a:r>
            <a:r>
              <a:rPr lang="en-US" altLang="zh-CN" sz="2800" dirty="0">
                <a:solidFill>
                  <a:srgbClr val="FF0000"/>
                </a:solidFill>
                <a:latin typeface="楷体" panose="02010609060101010101" pitchFamily="49" charset="-122"/>
                <a:ea typeface="楷体" panose="02010609060101010101" pitchFamily="49" charset="-122"/>
              </a:rPr>
              <a:t>1</a:t>
            </a:r>
            <a:r>
              <a:rPr lang="zh-CN" altLang="en-US" sz="2800" dirty="0">
                <a:solidFill>
                  <a:srgbClr val="FF0000"/>
                </a:solidFill>
                <a:latin typeface="楷体" panose="02010609060101010101" pitchFamily="49" charset="-122"/>
                <a:ea typeface="楷体" panose="02010609060101010101" pitchFamily="49" charset="-122"/>
              </a:rPr>
              <a:t>角的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1" y="501650"/>
            <a:ext cx="2637166"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sp>
        <p:nvSpPr>
          <p:cNvPr id="4" name="TextBox 3"/>
          <p:cNvSpPr txBox="1"/>
          <p:nvPr/>
        </p:nvSpPr>
        <p:spPr>
          <a:xfrm>
            <a:off x="847165" y="1667435"/>
            <a:ext cx="9641543" cy="4247317"/>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填空</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元＝（    ）角    </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角＝（    ）分</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元</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角＝（    ）角         </a:t>
            </a:r>
            <a:r>
              <a:rPr lang="en-US" altLang="zh-CN" sz="2800" dirty="0">
                <a:latin typeface="微软雅黑" panose="020B0503020204020204" pitchFamily="34" charset="-122"/>
                <a:ea typeface="微软雅黑" panose="020B0503020204020204" pitchFamily="34" charset="-122"/>
              </a:rPr>
              <a:t>15</a:t>
            </a:r>
            <a:r>
              <a:rPr lang="zh-CN" altLang="en-US" sz="2800" dirty="0">
                <a:latin typeface="微软雅黑" panose="020B0503020204020204" pitchFamily="34" charset="-122"/>
                <a:ea typeface="微软雅黑" panose="020B0503020204020204" pitchFamily="34" charset="-122"/>
              </a:rPr>
              <a:t>角＝（    ）元（    ）</a:t>
            </a:r>
            <a:r>
              <a:rPr lang="zh-CN" altLang="en-US" sz="2800" dirty="0" smtClean="0">
                <a:latin typeface="微软雅黑" panose="020B0503020204020204" pitchFamily="34" charset="-122"/>
                <a:ea typeface="微软雅黑" panose="020B0503020204020204" pitchFamily="34" charset="-122"/>
              </a:rPr>
              <a:t>角</a:t>
            </a:r>
            <a:endParaRPr lang="en-US" altLang="zh-CN" sz="2800" dirty="0" smtClean="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4</a:t>
            </a:r>
            <a:r>
              <a:rPr lang="zh-CN" altLang="en-US" sz="2800" dirty="0">
                <a:latin typeface="微软雅黑" panose="020B0503020204020204" pitchFamily="34" charset="-122"/>
                <a:ea typeface="微软雅黑" panose="020B0503020204020204" pitchFamily="34" charset="-122"/>
              </a:rPr>
              <a:t>角＋</a:t>
            </a:r>
            <a:r>
              <a:rPr lang="en-US" altLang="zh-CN" sz="2800" dirty="0">
                <a:latin typeface="微软雅黑" panose="020B0503020204020204" pitchFamily="34" charset="-122"/>
                <a:ea typeface="微软雅黑" panose="020B0503020204020204" pitchFamily="34" charset="-122"/>
              </a:rPr>
              <a:t>6</a:t>
            </a:r>
            <a:r>
              <a:rPr lang="zh-CN" altLang="en-US" sz="2800" dirty="0">
                <a:latin typeface="微软雅黑" panose="020B0503020204020204" pitchFamily="34" charset="-122"/>
                <a:ea typeface="微软雅黑" panose="020B0503020204020204" pitchFamily="34" charset="-122"/>
              </a:rPr>
              <a:t>角＝（    ）角＝（    ）</a:t>
            </a:r>
            <a:r>
              <a:rPr lang="zh-CN" altLang="en-US" sz="2800" dirty="0" smtClean="0">
                <a:latin typeface="微软雅黑" panose="020B0503020204020204" pitchFamily="34" charset="-122"/>
                <a:ea typeface="微软雅黑" panose="020B0503020204020204" pitchFamily="34" charset="-122"/>
              </a:rPr>
              <a:t>元</a:t>
            </a:r>
            <a:endParaRPr lang="en-US" altLang="zh-CN" sz="2800" dirty="0" smtClean="0">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4</a:t>
            </a:r>
            <a:r>
              <a:rPr lang="zh-CN" altLang="en-US" sz="2800" dirty="0" smtClean="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元</a:t>
            </a: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角＋</a:t>
            </a:r>
            <a:r>
              <a:rPr lang="en-US" altLang="zh-CN" sz="2800" dirty="0">
                <a:latin typeface="微软雅黑" panose="020B0503020204020204" pitchFamily="34" charset="-122"/>
                <a:ea typeface="微软雅黑" panose="020B0503020204020204" pitchFamily="34" charset="-122"/>
              </a:rPr>
              <a:t>7</a:t>
            </a:r>
            <a:r>
              <a:rPr lang="zh-CN" altLang="en-US" sz="2800" dirty="0">
                <a:latin typeface="微软雅黑" panose="020B0503020204020204" pitchFamily="34" charset="-122"/>
                <a:ea typeface="微软雅黑" panose="020B0503020204020204" pitchFamily="34" charset="-122"/>
              </a:rPr>
              <a:t>角＝（    ）角＝（    ）元</a:t>
            </a:r>
            <a:endParaRPr lang="zh-CN" altLang="en-US" sz="2800" dirty="0" smtClean="0">
              <a:latin typeface="微软雅黑" panose="020B0503020204020204" pitchFamily="34" charset="-122"/>
              <a:ea typeface="微软雅黑" panose="020B0503020204020204" pitchFamily="34" charset="-122"/>
            </a:endParaRPr>
          </a:p>
          <a:p>
            <a:endParaRPr lang="zh-CN" altLang="en-US" dirty="0"/>
          </a:p>
        </p:txBody>
      </p:sp>
      <p:sp>
        <p:nvSpPr>
          <p:cNvPr id="2" name="TextBox 1"/>
          <p:cNvSpPr txBox="1"/>
          <p:nvPr/>
        </p:nvSpPr>
        <p:spPr>
          <a:xfrm>
            <a:off x="3429000" y="2576606"/>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318746" y="4222180"/>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969123" y="3404626"/>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12</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9170894" y="3420593"/>
            <a:ext cx="793376"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5</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7615517" y="3404626"/>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232711" y="2510586"/>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815416" y="5101468"/>
            <a:ext cx="793376" cy="523220"/>
          </a:xfrm>
          <a:prstGeom prst="rect">
            <a:avLst/>
          </a:prstGeom>
          <a:noFill/>
        </p:spPr>
        <p:txBody>
          <a:bodyPr wrap="square"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2</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856628" y="5180853"/>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20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232711" y="4222180"/>
            <a:ext cx="793376"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1" y="501650"/>
            <a:ext cx="2572948"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课堂练习</a:t>
            </a:r>
          </a:p>
        </p:txBody>
      </p:sp>
      <p:grpSp>
        <p:nvGrpSpPr>
          <p:cNvPr id="14" name="Group 60"/>
          <p:cNvGrpSpPr/>
          <p:nvPr/>
        </p:nvGrpSpPr>
        <p:grpSpPr bwMode="auto">
          <a:xfrm>
            <a:off x="1398216" y="2000250"/>
            <a:ext cx="3119438" cy="1527175"/>
            <a:chOff x="273" y="1909"/>
            <a:chExt cx="1965" cy="962"/>
          </a:xfrm>
        </p:grpSpPr>
        <p:sp>
          <p:nvSpPr>
            <p:cNvPr id="15" name="AutoShape 48"/>
            <p:cNvSpPr>
              <a:spLocks noChangeArrowheads="1"/>
            </p:cNvSpPr>
            <p:nvPr/>
          </p:nvSpPr>
          <p:spPr bwMode="auto">
            <a:xfrm>
              <a:off x="1156" y="2069"/>
              <a:ext cx="1082" cy="638"/>
            </a:xfrm>
            <a:prstGeom prst="wedgeRoundRectCallout">
              <a:avLst>
                <a:gd name="adj1" fmla="val -71116"/>
                <a:gd name="adj2" fmla="val -11708"/>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10000"/>
                </a:lnSpc>
              </a:pPr>
              <a:r>
                <a:rPr lang="zh-CN" altLang="en-US" sz="1800" b="1" dirty="0" smtClean="0">
                  <a:solidFill>
                    <a:schemeClr val="tx1"/>
                  </a:solidFill>
                  <a:latin typeface="微软雅黑" panose="020B0503020204020204" pitchFamily="34" charset="-122"/>
                  <a:ea typeface="微软雅黑" panose="020B0503020204020204" pitchFamily="34" charset="-122"/>
                </a:rPr>
                <a:t>以上学习的内容你有怎么想法呢</a:t>
              </a:r>
              <a:r>
                <a:rPr lang="zh-CN" altLang="en-US" sz="1800" b="1" dirty="0">
                  <a:solidFill>
                    <a:schemeClr val="tx1"/>
                  </a:solidFill>
                  <a:latin typeface="微软雅黑" panose="020B0503020204020204" pitchFamily="34" charset="-122"/>
                  <a:ea typeface="微软雅黑" panose="020B0503020204020204" pitchFamily="34" charset="-122"/>
                </a:rPr>
                <a:t>？</a:t>
              </a:r>
            </a:p>
          </p:txBody>
        </p:sp>
        <p:pic>
          <p:nvPicPr>
            <p:cNvPr id="16" name="Picture 52" descr="P-055"/>
            <p:cNvPicPr>
              <a:picLocks noChangeAspect="1" noChangeArrowheads="1"/>
            </p:cNvPicPr>
            <p:nvPr/>
          </p:nvPicPr>
          <p:blipFill>
            <a:blip r:embed="rId3" cstate="email"/>
            <a:srcRect/>
            <a:stretch>
              <a:fillRect/>
            </a:stretch>
          </p:blipFill>
          <p:spPr bwMode="auto">
            <a:xfrm>
              <a:off x="273" y="1909"/>
              <a:ext cx="982"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64"/>
          <p:cNvGrpSpPr/>
          <p:nvPr/>
        </p:nvGrpSpPr>
        <p:grpSpPr bwMode="auto">
          <a:xfrm>
            <a:off x="6141849" y="1742329"/>
            <a:ext cx="4243387" cy="2266950"/>
            <a:chOff x="2683" y="1797"/>
            <a:chExt cx="2673" cy="1428"/>
          </a:xfrm>
        </p:grpSpPr>
        <p:sp>
          <p:nvSpPr>
            <p:cNvPr id="18" name="AutoShape 51"/>
            <p:cNvSpPr>
              <a:spLocks noChangeArrowheads="1"/>
            </p:cNvSpPr>
            <p:nvPr/>
          </p:nvSpPr>
          <p:spPr bwMode="auto">
            <a:xfrm>
              <a:off x="2683" y="1797"/>
              <a:ext cx="1921" cy="571"/>
            </a:xfrm>
            <a:prstGeom prst="wedgeRoundRectCallout">
              <a:avLst>
                <a:gd name="adj1" fmla="val 57352"/>
                <a:gd name="adj2" fmla="val 34227"/>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10000"/>
                </a:lnSpc>
              </a:pPr>
              <a:r>
                <a:rPr lang="en-US" altLang="zh-CN" sz="1800" b="1" dirty="0" smtClean="0">
                  <a:solidFill>
                    <a:schemeClr val="tx1"/>
                  </a:solidFill>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元</a:t>
              </a:r>
              <a:r>
                <a:rPr lang="en-US" altLang="zh-CN" sz="1800" b="1" dirty="0" smtClean="0">
                  <a:solidFill>
                    <a:schemeClr val="tx1"/>
                  </a:solidFill>
                  <a:latin typeface="微软雅黑" panose="020B0503020204020204" pitchFamily="34" charset="-122"/>
                  <a:ea typeface="微软雅黑" panose="020B0503020204020204" pitchFamily="34" charset="-122"/>
                </a:rPr>
                <a:t>=10</a:t>
              </a:r>
              <a:r>
                <a:rPr lang="zh-CN" altLang="en-US" sz="1800" b="1" dirty="0" smtClean="0">
                  <a:solidFill>
                    <a:schemeClr val="tx1"/>
                  </a:solidFill>
                  <a:latin typeface="微软雅黑" panose="020B0503020204020204" pitchFamily="34" charset="-122"/>
                  <a:ea typeface="微软雅黑" panose="020B0503020204020204" pitchFamily="34" charset="-122"/>
                </a:rPr>
                <a:t>角，</a:t>
              </a:r>
              <a:r>
                <a:rPr lang="en-US" altLang="zh-CN" sz="1800" b="1" dirty="0" smtClean="0">
                  <a:solidFill>
                    <a:schemeClr val="tx1"/>
                  </a:solidFill>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元</a:t>
              </a:r>
              <a:r>
                <a:rPr lang="en-US" altLang="zh-CN" sz="1800" b="1" dirty="0" smtClean="0">
                  <a:solidFill>
                    <a:schemeClr val="tx1"/>
                  </a:solidFill>
                  <a:latin typeface="微软雅黑" panose="020B0503020204020204" pitchFamily="34" charset="-122"/>
                  <a:ea typeface="微软雅黑" panose="020B0503020204020204" pitchFamily="34" charset="-122"/>
                </a:rPr>
                <a:t>2</a:t>
              </a:r>
              <a:r>
                <a:rPr lang="zh-CN" altLang="en-US" sz="1800" b="1" dirty="0" smtClean="0">
                  <a:solidFill>
                    <a:schemeClr val="tx1"/>
                  </a:solidFill>
                  <a:latin typeface="微软雅黑" panose="020B0503020204020204" pitchFamily="34" charset="-122"/>
                  <a:ea typeface="微软雅黑" panose="020B0503020204020204" pitchFamily="34" charset="-122"/>
                </a:rPr>
                <a:t>角就是</a:t>
              </a:r>
              <a:r>
                <a:rPr lang="en-US" altLang="zh-CN" sz="1800" b="1" dirty="0" smtClean="0">
                  <a:solidFill>
                    <a:schemeClr val="tx1"/>
                  </a:solidFill>
                  <a:latin typeface="微软雅黑" panose="020B0503020204020204" pitchFamily="34" charset="-122"/>
                  <a:ea typeface="微软雅黑" panose="020B0503020204020204" pitchFamily="34" charset="-122"/>
                </a:rPr>
                <a:t>10</a:t>
              </a:r>
              <a:r>
                <a:rPr lang="zh-CN" altLang="en-US" sz="1800" b="1" dirty="0" smtClean="0">
                  <a:solidFill>
                    <a:schemeClr val="tx1"/>
                  </a:solidFill>
                  <a:latin typeface="微软雅黑" panose="020B0503020204020204" pitchFamily="34" charset="-122"/>
                  <a:ea typeface="微软雅黑" panose="020B0503020204020204" pitchFamily="34" charset="-122"/>
                </a:rPr>
                <a:t>角加上</a:t>
              </a:r>
              <a:r>
                <a:rPr lang="en-US" altLang="zh-CN" sz="1800" b="1" dirty="0" smtClean="0">
                  <a:solidFill>
                    <a:schemeClr val="tx1"/>
                  </a:solidFill>
                  <a:latin typeface="微软雅黑" panose="020B0503020204020204" pitchFamily="34" charset="-122"/>
                  <a:ea typeface="微软雅黑" panose="020B0503020204020204" pitchFamily="34" charset="-122"/>
                </a:rPr>
                <a:t>2</a:t>
              </a:r>
              <a:r>
                <a:rPr lang="zh-CN" altLang="en-US" sz="1800" b="1" dirty="0" smtClean="0">
                  <a:solidFill>
                    <a:schemeClr val="tx1"/>
                  </a:solidFill>
                  <a:latin typeface="微软雅黑" panose="020B0503020204020204" pitchFamily="34" charset="-122"/>
                  <a:ea typeface="微软雅黑" panose="020B0503020204020204" pitchFamily="34" charset="-122"/>
                </a:rPr>
                <a:t>角，就是</a:t>
              </a:r>
              <a:r>
                <a:rPr lang="en-US" altLang="zh-CN" sz="1800" b="1" dirty="0" smtClean="0">
                  <a:solidFill>
                    <a:schemeClr val="tx1"/>
                  </a:solidFill>
                  <a:latin typeface="微软雅黑" panose="020B0503020204020204" pitchFamily="34" charset="-122"/>
                  <a:ea typeface="微软雅黑" panose="020B0503020204020204" pitchFamily="34" charset="-122"/>
                </a:rPr>
                <a:t>12</a:t>
              </a:r>
              <a:r>
                <a:rPr lang="zh-CN" altLang="en-US" sz="1800" b="1" dirty="0" smtClean="0">
                  <a:solidFill>
                    <a:schemeClr val="tx1"/>
                  </a:solidFill>
                  <a:latin typeface="微软雅黑" panose="020B0503020204020204" pitchFamily="34" charset="-122"/>
                  <a:ea typeface="微软雅黑" panose="020B0503020204020204" pitchFamily="34" charset="-122"/>
                </a:rPr>
                <a:t>角</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pic>
          <p:nvPicPr>
            <p:cNvPr id="19" name="Picture 52" descr="p3_1"/>
            <p:cNvPicPr>
              <a:picLocks noChangeAspect="1" noChangeArrowheads="1"/>
            </p:cNvPicPr>
            <p:nvPr/>
          </p:nvPicPr>
          <p:blipFill>
            <a:blip r:embed="rId4" cstate="email"/>
            <a:srcRect/>
            <a:stretch>
              <a:fillRect/>
            </a:stretch>
          </p:blipFill>
          <p:spPr bwMode="auto">
            <a:xfrm>
              <a:off x="4513" y="2115"/>
              <a:ext cx="843"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65"/>
          <p:cNvGrpSpPr/>
          <p:nvPr/>
        </p:nvGrpSpPr>
        <p:grpSpPr bwMode="auto">
          <a:xfrm>
            <a:off x="1345172" y="4019410"/>
            <a:ext cx="4648200" cy="2332038"/>
            <a:chOff x="517" y="2700"/>
            <a:chExt cx="2928" cy="1469"/>
          </a:xfrm>
        </p:grpSpPr>
        <p:sp>
          <p:nvSpPr>
            <p:cNvPr id="22" name="AutoShape 57"/>
            <p:cNvSpPr>
              <a:spLocks noChangeArrowheads="1"/>
            </p:cNvSpPr>
            <p:nvPr/>
          </p:nvSpPr>
          <p:spPr bwMode="auto">
            <a:xfrm>
              <a:off x="1319" y="2700"/>
              <a:ext cx="2126" cy="489"/>
            </a:xfrm>
            <a:prstGeom prst="wedgeRoundRectCallout">
              <a:avLst>
                <a:gd name="adj1" fmla="val -59171"/>
                <a:gd name="adj2" fmla="val 48204"/>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10000"/>
                </a:lnSpc>
              </a:pPr>
              <a:r>
                <a:rPr lang="en-US" altLang="zh-CN" sz="1800" b="1" dirty="0" smtClean="0">
                  <a:solidFill>
                    <a:schemeClr val="tx1"/>
                  </a:solidFill>
                  <a:latin typeface="微软雅黑" panose="020B0503020204020204" pitchFamily="34" charset="-122"/>
                  <a:ea typeface="微软雅黑" panose="020B0503020204020204" pitchFamily="34" charset="-122"/>
                </a:rPr>
                <a:t>10</a:t>
              </a:r>
              <a:r>
                <a:rPr lang="zh-CN" altLang="en-US" sz="1800" b="1" dirty="0" smtClean="0">
                  <a:solidFill>
                    <a:schemeClr val="tx1"/>
                  </a:solidFill>
                  <a:latin typeface="微软雅黑" panose="020B0503020204020204" pitchFamily="34" charset="-122"/>
                  <a:ea typeface="微软雅黑" panose="020B0503020204020204" pitchFamily="34" charset="-122"/>
                </a:rPr>
                <a:t>角</a:t>
              </a:r>
              <a:r>
                <a:rPr lang="en-US" altLang="zh-CN" sz="1800" b="1" dirty="0" smtClean="0">
                  <a:solidFill>
                    <a:schemeClr val="tx1"/>
                  </a:solidFill>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元，</a:t>
              </a:r>
              <a:r>
                <a:rPr lang="en-US" altLang="zh-CN" sz="1800" b="1" dirty="0" smtClean="0">
                  <a:solidFill>
                    <a:schemeClr val="tx1"/>
                  </a:solidFill>
                  <a:latin typeface="微软雅黑" panose="020B0503020204020204" pitchFamily="34" charset="-122"/>
                  <a:ea typeface="微软雅黑" panose="020B0503020204020204" pitchFamily="34" charset="-122"/>
                </a:rPr>
                <a:t>15</a:t>
              </a:r>
              <a:r>
                <a:rPr lang="zh-CN" altLang="en-US" sz="1800" b="1" dirty="0" smtClean="0">
                  <a:solidFill>
                    <a:schemeClr val="tx1"/>
                  </a:solidFill>
                  <a:latin typeface="微软雅黑" panose="020B0503020204020204" pitchFamily="34" charset="-122"/>
                  <a:ea typeface="微软雅黑" panose="020B0503020204020204" pitchFamily="34" charset="-122"/>
                </a:rPr>
                <a:t>角就是</a:t>
              </a:r>
              <a:r>
                <a:rPr lang="en-US" altLang="zh-CN" sz="1800" b="1" dirty="0" smtClean="0">
                  <a:solidFill>
                    <a:schemeClr val="tx1"/>
                  </a:solidFill>
                  <a:latin typeface="微软雅黑" panose="020B0503020204020204" pitchFamily="34" charset="-122"/>
                  <a:ea typeface="微软雅黑" panose="020B0503020204020204" pitchFamily="34" charset="-122"/>
                </a:rPr>
                <a:t>10</a:t>
              </a:r>
              <a:r>
                <a:rPr lang="zh-CN" altLang="en-US" sz="1800" b="1" dirty="0" smtClean="0">
                  <a:solidFill>
                    <a:schemeClr val="tx1"/>
                  </a:solidFill>
                  <a:latin typeface="微软雅黑" panose="020B0503020204020204" pitchFamily="34" charset="-122"/>
                  <a:ea typeface="微软雅黑" panose="020B0503020204020204" pitchFamily="34" charset="-122"/>
                </a:rPr>
                <a:t>角加上</a:t>
              </a:r>
              <a:r>
                <a:rPr lang="en-US" altLang="zh-CN" sz="1800" b="1" dirty="0" smtClean="0">
                  <a:solidFill>
                    <a:schemeClr val="tx1"/>
                  </a:solidFill>
                  <a:latin typeface="微软雅黑" panose="020B0503020204020204" pitchFamily="34" charset="-122"/>
                  <a:ea typeface="微软雅黑" panose="020B0503020204020204" pitchFamily="34" charset="-122"/>
                </a:rPr>
                <a:t>5</a:t>
              </a:r>
              <a:r>
                <a:rPr lang="zh-CN" altLang="en-US" sz="1800" b="1" dirty="0" smtClean="0">
                  <a:solidFill>
                    <a:schemeClr val="tx1"/>
                  </a:solidFill>
                  <a:latin typeface="微软雅黑" panose="020B0503020204020204" pitchFamily="34" charset="-122"/>
                  <a:ea typeface="微软雅黑" panose="020B0503020204020204" pitchFamily="34" charset="-122"/>
                </a:rPr>
                <a:t>角，即是</a:t>
              </a:r>
              <a:r>
                <a:rPr lang="en-US" altLang="zh-CN" sz="1800" b="1" dirty="0" smtClean="0">
                  <a:solidFill>
                    <a:schemeClr val="tx1"/>
                  </a:solidFill>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元</a:t>
              </a:r>
              <a:r>
                <a:rPr lang="en-US" altLang="zh-CN" sz="1800" b="1" dirty="0" smtClean="0">
                  <a:solidFill>
                    <a:schemeClr val="tx1"/>
                  </a:solidFill>
                  <a:latin typeface="微软雅黑" panose="020B0503020204020204" pitchFamily="34" charset="-122"/>
                  <a:ea typeface="微软雅黑" panose="020B0503020204020204" pitchFamily="34" charset="-122"/>
                </a:rPr>
                <a:t>5</a:t>
              </a:r>
              <a:r>
                <a:rPr lang="zh-CN" altLang="en-US" sz="1800" b="1" dirty="0" smtClean="0">
                  <a:solidFill>
                    <a:schemeClr val="tx1"/>
                  </a:solidFill>
                  <a:latin typeface="微软雅黑" panose="020B0503020204020204" pitchFamily="34" charset="-122"/>
                  <a:ea typeface="微软雅黑" panose="020B0503020204020204" pitchFamily="34" charset="-122"/>
                </a:rPr>
                <a:t>角</a:t>
              </a:r>
              <a:endParaRPr lang="zh-CN" altLang="en-US" sz="1800" b="1" dirty="0">
                <a:solidFill>
                  <a:schemeClr val="tx1"/>
                </a:solidFill>
                <a:latin typeface="微软雅黑" panose="020B0503020204020204" pitchFamily="34" charset="-122"/>
                <a:ea typeface="微软雅黑" panose="020B0503020204020204" pitchFamily="34" charset="-122"/>
              </a:endParaRPr>
            </a:p>
          </p:txBody>
        </p:sp>
        <p:pic>
          <p:nvPicPr>
            <p:cNvPr id="23" name="Picture 58" descr="p4_1"/>
            <p:cNvPicPr>
              <a:picLocks noChangeAspect="1" noChangeArrowheads="1"/>
            </p:cNvPicPr>
            <p:nvPr/>
          </p:nvPicPr>
          <p:blipFill>
            <a:blip r:embed="rId5" cstate="email"/>
            <a:srcRect/>
            <a:stretch>
              <a:fillRect/>
            </a:stretch>
          </p:blipFill>
          <p:spPr bwMode="auto">
            <a:xfrm>
              <a:off x="517" y="3187"/>
              <a:ext cx="683" cy="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Group 62"/>
          <p:cNvGrpSpPr/>
          <p:nvPr/>
        </p:nvGrpSpPr>
        <p:grpSpPr bwMode="auto">
          <a:xfrm>
            <a:off x="6180979" y="4415821"/>
            <a:ext cx="4332288" cy="1812926"/>
            <a:chOff x="2750" y="3072"/>
            <a:chExt cx="2729" cy="1142"/>
          </a:xfrm>
        </p:grpSpPr>
        <p:pic>
          <p:nvPicPr>
            <p:cNvPr id="25" name="Picture 54" descr="女孩1"/>
            <p:cNvPicPr>
              <a:picLocks noChangeAspect="1" noChangeArrowheads="1"/>
            </p:cNvPicPr>
            <p:nvPr/>
          </p:nvPicPr>
          <p:blipFill>
            <a:blip r:embed="rId6" cstate="email"/>
            <a:srcRect/>
            <a:stretch>
              <a:fillRect/>
            </a:stretch>
          </p:blipFill>
          <p:spPr bwMode="auto">
            <a:xfrm>
              <a:off x="4632" y="3104"/>
              <a:ext cx="847"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55"/>
            <p:cNvSpPr>
              <a:spLocks noChangeArrowheads="1"/>
            </p:cNvSpPr>
            <p:nvPr/>
          </p:nvSpPr>
          <p:spPr bwMode="auto">
            <a:xfrm>
              <a:off x="2750" y="3072"/>
              <a:ext cx="1676" cy="1111"/>
            </a:xfrm>
            <a:prstGeom prst="wedgeRoundRectCallout">
              <a:avLst>
                <a:gd name="adj1" fmla="val 64796"/>
                <a:gd name="adj2" fmla="val -31167"/>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10000"/>
                </a:lnSpc>
              </a:pPr>
              <a:r>
                <a:rPr lang="en-US" altLang="zh-CN" sz="1800" b="1" dirty="0">
                  <a:solidFill>
                    <a:schemeClr val="tx1"/>
                  </a:solidFill>
                  <a:latin typeface="微软雅黑" panose="020B0503020204020204" pitchFamily="34" charset="-122"/>
                  <a:ea typeface="微软雅黑" panose="020B0503020204020204" pitchFamily="34" charset="-122"/>
                </a:rPr>
                <a:t>1</a:t>
              </a:r>
              <a:r>
                <a:rPr lang="zh-CN" altLang="en-US" sz="1800" b="1" dirty="0">
                  <a:solidFill>
                    <a:schemeClr val="tx1"/>
                  </a:solidFill>
                  <a:latin typeface="微软雅黑" panose="020B0503020204020204" pitchFamily="34" charset="-122"/>
                  <a:ea typeface="微软雅黑" panose="020B0503020204020204" pitchFamily="34" charset="-122"/>
                </a:rPr>
                <a:t>元＝</a:t>
              </a:r>
              <a:r>
                <a:rPr lang="en-US" altLang="zh-CN" sz="1800" b="1" dirty="0">
                  <a:solidFill>
                    <a:schemeClr val="tx1"/>
                  </a:solidFill>
                  <a:latin typeface="微软雅黑" panose="020B0503020204020204" pitchFamily="34" charset="-122"/>
                  <a:ea typeface="微软雅黑" panose="020B0503020204020204" pitchFamily="34" charset="-122"/>
                </a:rPr>
                <a:t>10</a:t>
              </a:r>
              <a:r>
                <a:rPr lang="zh-CN" altLang="en-US" sz="1800" b="1" dirty="0">
                  <a:solidFill>
                    <a:schemeClr val="tx1"/>
                  </a:solidFill>
                  <a:latin typeface="微软雅黑" panose="020B0503020204020204" pitchFamily="34" charset="-122"/>
                  <a:ea typeface="微软雅黑" panose="020B0503020204020204" pitchFamily="34" charset="-122"/>
                </a:rPr>
                <a:t>角</a:t>
              </a:r>
              <a:r>
                <a:rPr lang="zh-CN" altLang="en-US" sz="1800" b="1" dirty="0" smtClean="0">
                  <a:solidFill>
                    <a:schemeClr val="tx1"/>
                  </a:solidFill>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元</a:t>
              </a:r>
              <a:r>
                <a:rPr lang="en-US" altLang="zh-CN" sz="1800" b="1" dirty="0" smtClean="0">
                  <a:solidFill>
                    <a:schemeClr val="tx1"/>
                  </a:solidFill>
                  <a:latin typeface="微软雅黑" panose="020B0503020204020204" pitchFamily="34" charset="-122"/>
                  <a:ea typeface="微软雅黑" panose="020B0503020204020204" pitchFamily="34" charset="-122"/>
                </a:rPr>
                <a:t>3</a:t>
              </a:r>
              <a:r>
                <a:rPr lang="zh-CN" altLang="en-US" sz="1800" b="1" dirty="0" smtClean="0">
                  <a:solidFill>
                    <a:schemeClr val="tx1"/>
                  </a:solidFill>
                  <a:latin typeface="微软雅黑" panose="020B0503020204020204" pitchFamily="34" charset="-122"/>
                  <a:ea typeface="微软雅黑" panose="020B0503020204020204" pitchFamily="34" charset="-122"/>
                </a:rPr>
                <a:t>角里有</a:t>
              </a:r>
              <a:r>
                <a:rPr lang="en-US" altLang="zh-CN" b="1" dirty="0" smtClean="0">
                  <a:latin typeface="微软雅黑" panose="020B0503020204020204" pitchFamily="34" charset="-122"/>
                  <a:ea typeface="微软雅黑" panose="020B0503020204020204" pitchFamily="34" charset="-122"/>
                </a:rPr>
                <a:t>13</a:t>
              </a:r>
              <a:r>
                <a:rPr lang="zh-CN" altLang="en-US" sz="1800" b="1" dirty="0" smtClean="0">
                  <a:solidFill>
                    <a:schemeClr val="tx1"/>
                  </a:solidFill>
                  <a:latin typeface="微软雅黑" panose="020B0503020204020204" pitchFamily="34" charset="-122"/>
                  <a:ea typeface="微软雅黑" panose="020B0503020204020204" pitchFamily="34" charset="-122"/>
                </a:rPr>
                <a:t>个</a:t>
              </a:r>
              <a:r>
                <a:rPr lang="en-US" altLang="zh-CN" sz="1800" b="1" dirty="0" smtClean="0">
                  <a:solidFill>
                    <a:schemeClr val="tx1"/>
                  </a:solidFill>
                  <a:latin typeface="微软雅黑" panose="020B0503020204020204" pitchFamily="34" charset="-122"/>
                  <a:ea typeface="微软雅黑" panose="020B0503020204020204" pitchFamily="34" charset="-122"/>
                </a:rPr>
                <a:t>1</a:t>
              </a:r>
              <a:r>
                <a:rPr lang="zh-CN" altLang="en-US" sz="1800" b="1" dirty="0" smtClean="0">
                  <a:solidFill>
                    <a:schemeClr val="tx1"/>
                  </a:solidFill>
                  <a:latin typeface="微软雅黑" panose="020B0503020204020204" pitchFamily="34" charset="-122"/>
                  <a:ea typeface="微软雅黑" panose="020B0503020204020204" pitchFamily="34" charset="-122"/>
                </a:rPr>
                <a:t>角</a:t>
              </a:r>
              <a:r>
                <a:rPr lang="zh-CN" altLang="en-US" sz="1800" b="1" dirty="0">
                  <a:solidFill>
                    <a:schemeClr val="tx1"/>
                  </a:solidFill>
                  <a:latin typeface="微软雅黑" panose="020B0503020204020204" pitchFamily="34" charset="-122"/>
                  <a:ea typeface="微软雅黑" panose="020B0503020204020204" pitchFamily="34" charset="-122"/>
                </a:rPr>
                <a:t>，</a:t>
              </a:r>
              <a:r>
                <a:rPr lang="zh-CN" altLang="en-US" sz="1800" b="1" dirty="0" smtClean="0">
                  <a:solidFill>
                    <a:schemeClr val="tx1"/>
                  </a:solidFill>
                  <a:latin typeface="微软雅黑" panose="020B0503020204020204" pitchFamily="34" charset="-122"/>
                  <a:ea typeface="微软雅黑" panose="020B0503020204020204" pitchFamily="34" charset="-122"/>
                </a:rPr>
                <a:t>就是</a:t>
              </a:r>
              <a:r>
                <a:rPr lang="en-US" altLang="zh-CN" b="1" dirty="0" smtClean="0">
                  <a:latin typeface="微软雅黑" panose="020B0503020204020204" pitchFamily="34" charset="-122"/>
                  <a:ea typeface="微软雅黑" panose="020B0503020204020204" pitchFamily="34" charset="-122"/>
                </a:rPr>
                <a:t>13</a:t>
              </a:r>
              <a:r>
                <a:rPr lang="zh-CN" altLang="en-US" sz="1800" b="1" dirty="0" smtClean="0">
                  <a:solidFill>
                    <a:schemeClr val="tx1"/>
                  </a:solidFill>
                  <a:latin typeface="微软雅黑" panose="020B0503020204020204" pitchFamily="34" charset="-122"/>
                  <a:ea typeface="微软雅黑" panose="020B0503020204020204" pitchFamily="34" charset="-122"/>
                </a:rPr>
                <a:t>角。</a:t>
              </a:r>
              <a:r>
                <a:rPr lang="en-US" altLang="zh-CN" b="1" dirty="0" smtClean="0">
                  <a:latin typeface="微软雅黑" panose="020B0503020204020204" pitchFamily="34" charset="-122"/>
                  <a:ea typeface="微软雅黑" panose="020B0503020204020204" pitchFamily="34" charset="-122"/>
                </a:rPr>
                <a:t>13</a:t>
              </a:r>
              <a:r>
                <a:rPr lang="zh-CN" altLang="en-US" b="1" dirty="0" smtClean="0">
                  <a:latin typeface="微软雅黑" panose="020B0503020204020204" pitchFamily="34" charset="-122"/>
                  <a:ea typeface="微软雅黑" panose="020B0503020204020204" pitchFamily="34" charset="-122"/>
                </a:rPr>
                <a:t>角再加上</a:t>
              </a:r>
              <a:r>
                <a:rPr lang="en-US" altLang="zh-CN" b="1" dirty="0" smtClean="0">
                  <a:latin typeface="微软雅黑" panose="020B0503020204020204" pitchFamily="34" charset="-122"/>
                  <a:ea typeface="微软雅黑" panose="020B0503020204020204" pitchFamily="34" charset="-122"/>
                </a:rPr>
                <a:t>7</a:t>
              </a:r>
              <a:r>
                <a:rPr lang="zh-CN" altLang="en-US" b="1" dirty="0" smtClean="0">
                  <a:latin typeface="微软雅黑" panose="020B0503020204020204" pitchFamily="34" charset="-122"/>
                  <a:ea typeface="微软雅黑" panose="020B0503020204020204" pitchFamily="34" charset="-122"/>
                </a:rPr>
                <a:t>角就是</a:t>
              </a:r>
              <a:r>
                <a:rPr lang="en-US" altLang="zh-CN" b="1" dirty="0" smtClean="0">
                  <a:latin typeface="微软雅黑" panose="020B0503020204020204" pitchFamily="34" charset="-122"/>
                  <a:ea typeface="微软雅黑" panose="020B0503020204020204" pitchFamily="34" charset="-122"/>
                </a:rPr>
                <a:t>20</a:t>
              </a:r>
              <a:r>
                <a:rPr lang="zh-CN" altLang="en-US" b="1" dirty="0" smtClean="0">
                  <a:latin typeface="微软雅黑" panose="020B0503020204020204" pitchFamily="34" charset="-122"/>
                  <a:ea typeface="微软雅黑" panose="020B0503020204020204" pitchFamily="34" charset="-122"/>
                </a:rPr>
                <a:t>角即是</a:t>
              </a:r>
              <a:r>
                <a:rPr lang="en-US" altLang="zh-CN" b="1" dirty="0" smtClean="0">
                  <a:latin typeface="微软雅黑" panose="020B0503020204020204" pitchFamily="34" charset="-122"/>
                  <a:ea typeface="微软雅黑" panose="020B0503020204020204" pitchFamily="34" charset="-122"/>
                </a:rPr>
                <a:t>2</a:t>
              </a:r>
              <a:r>
                <a:rPr lang="zh-CN" altLang="en-US" b="1" dirty="0" smtClean="0">
                  <a:latin typeface="微软雅黑" panose="020B0503020204020204" pitchFamily="34" charset="-122"/>
                  <a:ea typeface="微软雅黑" panose="020B0503020204020204" pitchFamily="34" charset="-122"/>
                </a:rPr>
                <a:t>元</a:t>
              </a:r>
              <a:endParaRPr lang="zh-CN" altLang="en-US" sz="1800" b="1" dirty="0">
                <a:solidFill>
                  <a:schemeClr val="tx1"/>
                </a:solidFill>
                <a:latin typeface="微软雅黑" panose="020B0503020204020204" pitchFamily="34" charset="-122"/>
                <a:ea typeface="微软雅黑" panose="020B0503020204020204" pitchFamily="34" charset="-122"/>
              </a:endParaRPr>
            </a:p>
            <a:p>
              <a:pPr>
                <a:lnSpc>
                  <a:spcPct val="110000"/>
                </a:lnSpc>
              </a:pPr>
              <a:endParaRPr lang="zh-CN" altLang="en-US" sz="1800" b="1"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97363" y="1359993"/>
            <a:ext cx="2606250" cy="887422"/>
          </a:xfrm>
          <a:prstGeom prst="rect">
            <a:avLst/>
          </a:prstGeom>
          <a:noFill/>
        </p:spPr>
        <p:txBody>
          <a:bodyPr wrap="square" rtlCol="0">
            <a:spAutoFit/>
          </a:bodyPr>
          <a:lstStyle/>
          <a:p>
            <a:pPr>
              <a:lnSpc>
                <a:spcPts val="6200"/>
              </a:lnSpc>
            </a:pPr>
            <a:r>
              <a:rPr lang="en-US" altLang="zh-CN" sz="2800" dirty="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．填一填。</a:t>
            </a:r>
          </a:p>
        </p:txBody>
      </p:sp>
      <p:sp>
        <p:nvSpPr>
          <p:cNvPr id="1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9" name="五边形 7"/>
          <p:cNvSpPr>
            <a:spLocks noChangeArrowheads="1"/>
          </p:cNvSpPr>
          <p:nvPr/>
        </p:nvSpPr>
        <p:spPr bwMode="auto">
          <a:xfrm>
            <a:off x="0" y="501650"/>
            <a:ext cx="258354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pic>
        <p:nvPicPr>
          <p:cNvPr id="2050" name="图片 3421" descr="C:\Documents and Settings\Administrator\Application Data\Tencent\Users\425568035\QQ\WinTemp\RichOle\4[8XKB~4K5DW)D0~E9GXU79.png"/>
          <p:cNvPicPr preferRelativeResize="0">
            <a:picLocks noChangeArrowheads="1"/>
          </p:cNvPicPr>
          <p:nvPr/>
        </p:nvPicPr>
        <p:blipFill>
          <a:blip r:embed="rId3" r:link="rId4"/>
          <a:stretch>
            <a:fillRect/>
          </a:stretch>
        </p:blipFill>
        <p:spPr bwMode="auto">
          <a:xfrm>
            <a:off x="1169894" y="2621012"/>
            <a:ext cx="2610863"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3422" descr="C:\Documents and Settings\Administrator\Application Data\Tencent\Users\425568035\QQ\WinTemp\RichOle\EB7H4AA6I1XPD~(EJMZW4VW.png"/>
          <p:cNvPicPr preferRelativeResize="0">
            <a:picLocks noChangeArrowheads="1"/>
          </p:cNvPicPr>
          <p:nvPr/>
        </p:nvPicPr>
        <p:blipFill>
          <a:blip r:embed="rId5" r:link="rId6" cstate="email"/>
          <a:stretch>
            <a:fillRect/>
          </a:stretch>
        </p:blipFill>
        <p:spPr bwMode="auto">
          <a:xfrm>
            <a:off x="4091787" y="2621012"/>
            <a:ext cx="2846895"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图片 3423" descr="C:\Documents and Settings\Administrator\Application Data\Tencent\Users\425568035\QQ\WinTemp\RichOle\FU5$]%BQV$6JAZLI~Q`6M1T.png"/>
          <p:cNvPicPr preferRelativeResize="0">
            <a:picLocks noChangeArrowheads="1"/>
          </p:cNvPicPr>
          <p:nvPr/>
        </p:nvPicPr>
        <p:blipFill>
          <a:blip r:embed="rId7" r:link="rId8"/>
          <a:stretch>
            <a:fillRect/>
          </a:stretch>
        </p:blipFill>
        <p:spPr bwMode="auto">
          <a:xfrm>
            <a:off x="7261413" y="2621013"/>
            <a:ext cx="2680674"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自选图形 3424"/>
          <p:cNvSpPr/>
          <p:nvPr/>
        </p:nvSpPr>
        <p:spPr bwMode="auto">
          <a:xfrm rot="16200000">
            <a:off x="5514836" y="580604"/>
            <a:ext cx="337017" cy="7728140"/>
          </a:xfrm>
          <a:prstGeom prst="leftBrace">
            <a:avLst>
              <a:gd name="adj1" fmla="val 319355"/>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TextBox 3"/>
          <p:cNvSpPr txBox="1"/>
          <p:nvPr/>
        </p:nvSpPr>
        <p:spPr>
          <a:xfrm>
            <a:off x="4938378" y="5177118"/>
            <a:ext cx="2315243" cy="523220"/>
          </a:xfrm>
          <a:prstGeom prst="rect">
            <a:avLst/>
          </a:prstGeom>
          <a:noFill/>
        </p:spPr>
        <p:txBody>
          <a:bodyPr wrap="square" rtlCol="0">
            <a:spAutoFit/>
          </a:bodyPr>
          <a:lstStyle/>
          <a:p>
            <a:r>
              <a:rPr lang="zh-CN" altLang="zh-CN" sz="2800" dirty="0">
                <a:solidFill>
                  <a:srgbClr val="FF0000"/>
                </a:solidFill>
                <a:latin typeface="微软雅黑" panose="020B0503020204020204" pitchFamily="34" charset="-122"/>
                <a:ea typeface="微软雅黑" panose="020B0503020204020204" pitchFamily="34" charset="-122"/>
              </a:rPr>
              <a:t> （</a:t>
            </a:r>
            <a:r>
              <a:rPr lang="en-US" altLang="zh-CN" sz="2800" dirty="0">
                <a:solidFill>
                  <a:srgbClr val="FF0000"/>
                </a:solidFill>
                <a:latin typeface="微软雅黑" panose="020B0503020204020204" pitchFamily="34" charset="-122"/>
                <a:ea typeface="微软雅黑" panose="020B0503020204020204" pitchFamily="34" charset="-122"/>
              </a:rPr>
              <a:t>    </a:t>
            </a:r>
            <a:r>
              <a:rPr lang="en-US" altLang="zh-CN" sz="2800" dirty="0" smtClean="0">
                <a:solidFill>
                  <a:srgbClr val="FF0000"/>
                </a:solidFill>
                <a:latin typeface="微软雅黑" panose="020B0503020204020204" pitchFamily="34" charset="-122"/>
                <a:ea typeface="微软雅黑" panose="020B0503020204020204" pitchFamily="34" charset="-122"/>
              </a:rPr>
              <a:t>8   </a:t>
            </a:r>
            <a:r>
              <a:rPr lang="zh-CN" altLang="zh-CN" sz="2800" dirty="0">
                <a:solidFill>
                  <a:srgbClr val="FF0000"/>
                </a:solidFill>
                <a:latin typeface="微软雅黑" panose="020B0503020204020204" pitchFamily="34" charset="-122"/>
                <a:ea typeface="微软雅黑" panose="020B0503020204020204" pitchFamily="34" charset="-122"/>
              </a:rPr>
              <a:t>）角</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0" y="501650"/>
            <a:ext cx="258354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pic>
        <p:nvPicPr>
          <p:cNvPr id="3074" name="图片 3430" descr="C:\Documents and Settings\Administrator\Application Data\Tencent\Users\425568035\QQ\WinTemp\RichOle\N{)EU70RTRTI@`F6GJF_]42.png"/>
          <p:cNvPicPr>
            <a:picLocks noChangeAspect="1" noChangeArrowheads="1"/>
          </p:cNvPicPr>
          <p:nvPr/>
        </p:nvPicPr>
        <p:blipFill>
          <a:blip r:embed="rId2" r:link="rId3"/>
          <a:srcRect/>
          <a:stretch>
            <a:fillRect/>
          </a:stretch>
        </p:blipFill>
        <p:spPr bwMode="auto">
          <a:xfrm rot="20741983">
            <a:off x="2251819" y="2291842"/>
            <a:ext cx="1969180" cy="34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3431"/>
          <p:cNvGrpSpPr/>
          <p:nvPr/>
        </p:nvGrpSpPr>
        <p:grpSpPr bwMode="auto">
          <a:xfrm>
            <a:off x="5470710" y="2166651"/>
            <a:ext cx="1346946" cy="662306"/>
            <a:chOff x="5220" y="12984"/>
            <a:chExt cx="900" cy="789"/>
          </a:xfrm>
        </p:grpSpPr>
        <p:pic>
          <p:nvPicPr>
            <p:cNvPr id="3076" name="图片 3432" descr="C:\Documents and Settings\Administrator\Application Data\Tencent\Users\425568035\QQ\WinTemp\RichOle\)E9%JVNO[RWOSSEKVBC[WHD.png"/>
            <p:cNvPicPr>
              <a:picLocks noChangeAspect="1" noChangeArrowheads="1"/>
            </p:cNvPicPr>
            <p:nvPr/>
          </p:nvPicPr>
          <p:blipFill>
            <a:blip r:embed="rId4" r:link="rId5" cstate="email"/>
            <a:srcRect/>
            <a:stretch>
              <a:fillRect/>
            </a:stretch>
          </p:blipFill>
          <p:spPr bwMode="auto">
            <a:xfrm>
              <a:off x="5220" y="12984"/>
              <a:ext cx="900" cy="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直线 3433"/>
            <p:cNvSpPr>
              <a:spLocks noChangeShapeType="1"/>
            </p:cNvSpPr>
            <p:nvPr/>
          </p:nvSpPr>
          <p:spPr bwMode="auto">
            <a:xfrm>
              <a:off x="5220" y="13341"/>
              <a:ext cx="0" cy="25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pic>
        <p:nvPicPr>
          <p:cNvPr id="3078" name="Picture 6"/>
          <p:cNvPicPr>
            <a:picLocks noChangeAspect="1" noChangeArrowheads="1"/>
          </p:cNvPicPr>
          <p:nvPr/>
        </p:nvPicPr>
        <p:blipFill>
          <a:blip r:embed="rId6"/>
          <a:srcRect/>
          <a:stretch>
            <a:fillRect/>
          </a:stretch>
        </p:blipFill>
        <p:spPr bwMode="auto">
          <a:xfrm>
            <a:off x="8722843" y="1742240"/>
            <a:ext cx="716990" cy="1136362"/>
          </a:xfrm>
          <a:prstGeom prst="rect">
            <a:avLst/>
          </a:prstGeom>
          <a:noFill/>
          <a:extLst>
            <a:ext uri="{909E8E84-426E-40DD-AFC4-6F175D3DCCD1}">
              <a14:hiddenFill xmlns:a14="http://schemas.microsoft.com/office/drawing/2010/main">
                <a:solidFill>
                  <a:srgbClr val="FFFFFF"/>
                </a:solidFill>
              </a14:hiddenFill>
            </a:ext>
          </a:extLst>
        </p:spPr>
      </p:pic>
      <p:pic>
        <p:nvPicPr>
          <p:cNvPr id="3079" name="图片 3434" descr="C:\Documents and Settings\Administrator\Application Data\Tencent\Users\425568035\QQ\WinTemp\RichOle\`X(P3WV`E_R~KI89W$G05%5.png"/>
          <p:cNvPicPr>
            <a:picLocks noChangeAspect="1" noChangeArrowheads="1"/>
          </p:cNvPicPr>
          <p:nvPr/>
        </p:nvPicPr>
        <p:blipFill>
          <a:blip r:embed="rId7" r:link="rId8" cstate="email"/>
          <a:srcRect/>
          <a:stretch>
            <a:fillRect/>
          </a:stretch>
        </p:blipFill>
        <p:spPr bwMode="auto">
          <a:xfrm>
            <a:off x="2239228" y="5002398"/>
            <a:ext cx="2292428" cy="122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3435" descr="C:\Documents and Settings\Administrator\Application Data\Tencent\Users\425568035\QQ\WinTemp\RichOle\4[8XKB~4K5DW)D0~E9GXU79.png"/>
          <p:cNvPicPr>
            <a:picLocks noChangeAspect="1" noChangeArrowheads="1"/>
          </p:cNvPicPr>
          <p:nvPr/>
        </p:nvPicPr>
        <p:blipFill>
          <a:blip r:embed="rId9" r:link="rId10"/>
          <a:srcRect/>
          <a:stretch>
            <a:fillRect/>
          </a:stretch>
        </p:blipFill>
        <p:spPr bwMode="auto">
          <a:xfrm>
            <a:off x="5022128" y="5002398"/>
            <a:ext cx="2620628" cy="122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图片 3436" descr="C:\Documents and Settings\Administrator\Application Data\Tencent\Users\425568035\QQ\WinTemp\RichOle\EB7H4AA6I1XPD~(EJMZW4VW.png"/>
          <p:cNvPicPr>
            <a:picLocks noChangeAspect="1" noChangeArrowheads="1"/>
          </p:cNvPicPr>
          <p:nvPr/>
        </p:nvPicPr>
        <p:blipFill>
          <a:blip r:embed="rId11" r:link="rId12" cstate="email"/>
          <a:srcRect/>
          <a:stretch>
            <a:fillRect/>
          </a:stretch>
        </p:blipFill>
        <p:spPr bwMode="auto">
          <a:xfrm>
            <a:off x="8004359" y="5002399"/>
            <a:ext cx="2727496" cy="122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28998" y="2850774"/>
            <a:ext cx="874058"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5</a:t>
            </a:r>
            <a:r>
              <a:rPr lang="zh-CN" altLang="en-US" sz="2800" dirty="0" smtClean="0">
                <a:latin typeface="微软雅黑" panose="020B0503020204020204" pitchFamily="34" charset="-122"/>
                <a:ea typeface="微软雅黑" panose="020B0503020204020204" pitchFamily="34" charset="-122"/>
              </a:rPr>
              <a:t>角</a:t>
            </a:r>
            <a:endParaRPr lang="zh-CN" altLang="en-US" sz="2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6768698" y="2850774"/>
            <a:ext cx="874058" cy="523220"/>
          </a:xfrm>
          <a:prstGeom prst="rect">
            <a:avLst/>
          </a:prstGeom>
          <a:noFill/>
        </p:spPr>
        <p:txBody>
          <a:bodyPr wrap="square" rtlCol="0">
            <a:spAutoFit/>
          </a:bodyPr>
          <a:lstStyle/>
          <a:p>
            <a:r>
              <a:rPr lang="en-US" altLang="zh-CN" sz="2800" dirty="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角</a:t>
            </a:r>
            <a:endParaRPr lang="zh-CN" altLang="en-US" sz="28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9410708" y="2878602"/>
            <a:ext cx="874058" cy="523220"/>
          </a:xfrm>
          <a:prstGeom prst="rect">
            <a:avLst/>
          </a:prstGeom>
          <a:noFill/>
        </p:spPr>
        <p:txBody>
          <a:bodyPr wrap="square" rtlCol="0">
            <a:spAutoFit/>
          </a:bodyPr>
          <a:lstStyle/>
          <a:p>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元</a:t>
            </a:r>
            <a:endParaRPr lang="zh-CN" altLang="en-US" sz="2800" dirty="0">
              <a:latin typeface="微软雅黑" panose="020B0503020204020204" pitchFamily="34" charset="-122"/>
              <a:ea typeface="微软雅黑" panose="020B0503020204020204" pitchFamily="34" charset="-122"/>
            </a:endParaRPr>
          </a:p>
        </p:txBody>
      </p:sp>
      <p:cxnSp>
        <p:nvCxnSpPr>
          <p:cNvPr id="7" name="直接连接符 6"/>
          <p:cNvCxnSpPr>
            <a:stCxn id="3079" idx="0"/>
            <a:endCxn id="3078" idx="2"/>
          </p:cNvCxnSpPr>
          <p:nvPr/>
        </p:nvCxnSpPr>
        <p:spPr>
          <a:xfrm flipV="1">
            <a:off x="3385442" y="2878602"/>
            <a:ext cx="5695896" cy="21237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3080" idx="0"/>
          </p:cNvCxnSpPr>
          <p:nvPr/>
        </p:nvCxnSpPr>
        <p:spPr>
          <a:xfrm>
            <a:off x="3385442" y="2680379"/>
            <a:ext cx="2947000" cy="23220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3076" idx="2"/>
            <a:endCxn id="3081" idx="0"/>
          </p:cNvCxnSpPr>
          <p:nvPr/>
        </p:nvCxnSpPr>
        <p:spPr>
          <a:xfrm>
            <a:off x="6144183" y="2828957"/>
            <a:ext cx="3223924" cy="21734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97363" y="1359993"/>
            <a:ext cx="2606250" cy="887422"/>
          </a:xfrm>
          <a:prstGeom prst="rect">
            <a:avLst/>
          </a:prstGeom>
          <a:noFill/>
        </p:spPr>
        <p:txBody>
          <a:bodyPr wrap="square" rtlCol="0">
            <a:spAutoFit/>
          </a:bodyPr>
          <a:lstStyle/>
          <a:p>
            <a:pPr>
              <a:lnSpc>
                <a:spcPts val="6200"/>
              </a:lnSpc>
            </a:pPr>
            <a:r>
              <a:rPr lang="en-US" altLang="zh-CN" sz="2800" dirty="0" smtClean="0">
                <a:latin typeface="微软雅黑" panose="020B0503020204020204" pitchFamily="34" charset="-122"/>
                <a:ea typeface="微软雅黑" panose="020B0503020204020204" pitchFamily="34" charset="-122"/>
              </a:rPr>
              <a:t>2</a:t>
            </a:r>
            <a:r>
              <a:rPr lang="zh-CN" altLang="en-US" sz="2800" dirty="0" smtClean="0">
                <a:latin typeface="微软雅黑" panose="020B0503020204020204" pitchFamily="34" charset="-122"/>
                <a:ea typeface="微软雅黑" panose="020B0503020204020204" pitchFamily="34" charset="-122"/>
              </a:rPr>
              <a:t>．连一连。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1.so.qhmsg.com/bdr/_240_/t01983ca8adafc756b1.jpg"/>
          <p:cNvPicPr>
            <a:picLocks noChangeAspect="1" noChangeArrowheads="1"/>
          </p:cNvPicPr>
          <p:nvPr/>
        </p:nvPicPr>
        <p:blipFill>
          <a:blip r:embed="rId2"/>
          <a:srcRect/>
          <a:stretch>
            <a:fillRect/>
          </a:stretch>
        </p:blipFill>
        <p:spPr bwMode="auto">
          <a:xfrm>
            <a:off x="9106348" y="3607646"/>
            <a:ext cx="2483224" cy="2865260"/>
          </a:xfrm>
          <a:prstGeom prst="rect">
            <a:avLst/>
          </a:prstGeom>
          <a:noFill/>
          <a:extLst>
            <a:ext uri="{909E8E84-426E-40DD-AFC4-6F175D3DCCD1}">
              <a14:hiddenFill xmlns:a14="http://schemas.microsoft.com/office/drawing/2010/main">
                <a:solidFill>
                  <a:srgbClr val="FFFFFF"/>
                </a:solidFill>
              </a14:hiddenFill>
            </a:ext>
          </a:extLst>
        </p:spPr>
      </p:pic>
      <p:sp>
        <p:nvSpPr>
          <p:cNvPr id="2" name="五边形 7"/>
          <p:cNvSpPr>
            <a:spLocks noChangeArrowheads="1"/>
          </p:cNvSpPr>
          <p:nvPr/>
        </p:nvSpPr>
        <p:spPr bwMode="auto">
          <a:xfrm>
            <a:off x="0" y="501650"/>
            <a:ext cx="261257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课后习题</a:t>
            </a:r>
          </a:p>
        </p:txBody>
      </p:sp>
      <p:sp>
        <p:nvSpPr>
          <p:cNvPr id="3" name="TextBox 2"/>
          <p:cNvSpPr txBox="1"/>
          <p:nvPr/>
        </p:nvSpPr>
        <p:spPr>
          <a:xfrm>
            <a:off x="897363" y="1287423"/>
            <a:ext cx="2606250" cy="887422"/>
          </a:xfrm>
          <a:prstGeom prst="rect">
            <a:avLst/>
          </a:prstGeom>
          <a:noFill/>
        </p:spPr>
        <p:txBody>
          <a:bodyPr wrap="square" rtlCol="0">
            <a:spAutoFit/>
          </a:bodyPr>
          <a:lstStyle/>
          <a:p>
            <a:pPr>
              <a:lnSpc>
                <a:spcPts val="6200"/>
              </a:lnSpc>
            </a:pPr>
            <a:r>
              <a:rPr lang="en-US" altLang="zh-CN" sz="2800" dirty="0" smtClean="0">
                <a:latin typeface="微软雅黑" panose="020B0503020204020204" pitchFamily="34" charset="-122"/>
                <a:ea typeface="微软雅黑" panose="020B0503020204020204" pitchFamily="34" charset="-122"/>
              </a:rPr>
              <a:t>3</a:t>
            </a:r>
            <a:r>
              <a:rPr lang="zh-CN" altLang="en-US" sz="2800" dirty="0" smtClean="0">
                <a:latin typeface="微软雅黑" panose="020B0503020204020204" pitchFamily="34" charset="-122"/>
                <a:ea typeface="微软雅黑" panose="020B0503020204020204" pitchFamily="34" charset="-122"/>
              </a:rPr>
              <a:t>．解决问题。</a:t>
            </a:r>
          </a:p>
        </p:txBody>
      </p:sp>
      <p:sp>
        <p:nvSpPr>
          <p:cNvPr id="4" name="TextBox 3"/>
          <p:cNvSpPr txBox="1"/>
          <p:nvPr/>
        </p:nvSpPr>
        <p:spPr>
          <a:xfrm>
            <a:off x="1210234" y="2420471"/>
            <a:ext cx="10098742"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爸爸</a:t>
            </a:r>
            <a:r>
              <a:rPr lang="zh-CN" altLang="en-US" sz="2800" dirty="0">
                <a:latin typeface="微软雅黑" panose="020B0503020204020204" pitchFamily="34" charset="-122"/>
                <a:ea typeface="微软雅黑" panose="020B0503020204020204" pitchFamily="34" charset="-122"/>
              </a:rPr>
              <a:t>买鱼用去</a:t>
            </a:r>
            <a:r>
              <a:rPr lang="en-US" altLang="zh-CN" sz="2800" dirty="0">
                <a:latin typeface="微软雅黑" panose="020B0503020204020204" pitchFamily="34" charset="-122"/>
                <a:ea typeface="微软雅黑" panose="020B0503020204020204" pitchFamily="34" charset="-122"/>
              </a:rPr>
              <a:t>7</a:t>
            </a:r>
            <a:r>
              <a:rPr lang="zh-CN" altLang="en-US" sz="2800" dirty="0">
                <a:latin typeface="微软雅黑" panose="020B0503020204020204" pitchFamily="34" charset="-122"/>
                <a:ea typeface="微软雅黑" panose="020B0503020204020204" pitchFamily="34" charset="-122"/>
              </a:rPr>
              <a:t>元</a:t>
            </a:r>
            <a:r>
              <a:rPr lang="en-US" altLang="zh-CN" sz="2800" dirty="0">
                <a:latin typeface="微软雅黑" panose="020B0503020204020204" pitchFamily="34" charset="-122"/>
                <a:ea typeface="微软雅黑" panose="020B0503020204020204" pitchFamily="34" charset="-122"/>
              </a:rPr>
              <a:t>9</a:t>
            </a:r>
            <a:r>
              <a:rPr lang="zh-CN" altLang="en-US" sz="2800" dirty="0">
                <a:latin typeface="微软雅黑" panose="020B0503020204020204" pitchFamily="34" charset="-122"/>
                <a:ea typeface="微软雅黑" panose="020B0503020204020204" pitchFamily="34" charset="-122"/>
              </a:rPr>
              <a:t>角，还有</a:t>
            </a:r>
            <a:r>
              <a:rPr lang="en-US" altLang="zh-CN" sz="2800" dirty="0">
                <a:latin typeface="微软雅黑" panose="020B0503020204020204" pitchFamily="34" charset="-122"/>
                <a:ea typeface="微软雅黑" panose="020B0503020204020204" pitchFamily="34" charset="-122"/>
              </a:rPr>
              <a:t>20</a:t>
            </a:r>
            <a:r>
              <a:rPr lang="zh-CN" altLang="en-US" sz="2800" dirty="0">
                <a:latin typeface="微软雅黑" panose="020B0503020204020204" pitchFamily="34" charset="-122"/>
                <a:ea typeface="微软雅黑" panose="020B0503020204020204" pitchFamily="34" charset="-122"/>
              </a:rPr>
              <a:t>元，爸爸原来有多少元</a:t>
            </a:r>
            <a:r>
              <a:rPr lang="zh-CN" altLang="en-US" sz="28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2514600" y="3578133"/>
            <a:ext cx="5311588" cy="523220"/>
          </a:xfrm>
          <a:prstGeom prst="rect">
            <a:avLst/>
          </a:prstGeom>
          <a:noFill/>
        </p:spPr>
        <p:txBody>
          <a:bodyPr wrap="square" rtlCol="0">
            <a:spAutoFit/>
          </a:bodyPr>
          <a:lstStyle/>
          <a:p>
            <a:r>
              <a:rPr lang="en-US" altLang="zh-CN" sz="2800" dirty="0" smtClean="0">
                <a:solidFill>
                  <a:srgbClr val="FF0000"/>
                </a:solidFill>
                <a:latin typeface="楷体" panose="02010609060101010101" pitchFamily="49" charset="-122"/>
                <a:ea typeface="楷体" panose="02010609060101010101" pitchFamily="49" charset="-122"/>
              </a:rPr>
              <a:t>7</a:t>
            </a:r>
            <a:r>
              <a:rPr lang="zh-CN" altLang="en-US" sz="2800" dirty="0" smtClean="0">
                <a:solidFill>
                  <a:srgbClr val="FF0000"/>
                </a:solidFill>
                <a:latin typeface="楷体" panose="02010609060101010101" pitchFamily="49" charset="-122"/>
                <a:ea typeface="楷体" panose="02010609060101010101" pitchFamily="49" charset="-122"/>
              </a:rPr>
              <a:t>元</a:t>
            </a:r>
            <a:r>
              <a:rPr lang="en-US" altLang="zh-CN" sz="2800" dirty="0" smtClean="0">
                <a:solidFill>
                  <a:srgbClr val="FF0000"/>
                </a:solidFill>
                <a:latin typeface="楷体" panose="02010609060101010101" pitchFamily="49" charset="-122"/>
                <a:ea typeface="楷体" panose="02010609060101010101" pitchFamily="49" charset="-122"/>
              </a:rPr>
              <a:t>9</a:t>
            </a:r>
            <a:r>
              <a:rPr lang="zh-CN" altLang="en-US" sz="2800" dirty="0" smtClean="0">
                <a:solidFill>
                  <a:srgbClr val="FF0000"/>
                </a:solidFill>
                <a:latin typeface="楷体" panose="02010609060101010101" pitchFamily="49" charset="-122"/>
                <a:ea typeface="楷体" panose="02010609060101010101" pitchFamily="49" charset="-122"/>
              </a:rPr>
              <a:t>角</a:t>
            </a:r>
            <a:r>
              <a:rPr lang="en-US" altLang="zh-CN" sz="2800" dirty="0" smtClean="0">
                <a:solidFill>
                  <a:srgbClr val="FF0000"/>
                </a:solidFill>
                <a:latin typeface="楷体" panose="02010609060101010101" pitchFamily="49" charset="-122"/>
                <a:ea typeface="楷体" panose="02010609060101010101" pitchFamily="49" charset="-122"/>
              </a:rPr>
              <a:t>+20</a:t>
            </a:r>
            <a:r>
              <a:rPr lang="zh-CN" altLang="en-US" sz="2800" dirty="0" smtClean="0">
                <a:solidFill>
                  <a:srgbClr val="FF0000"/>
                </a:solidFill>
                <a:latin typeface="楷体" panose="02010609060101010101" pitchFamily="49" charset="-122"/>
                <a:ea typeface="楷体" panose="02010609060101010101" pitchFamily="49" charset="-122"/>
              </a:rPr>
              <a:t>元</a:t>
            </a:r>
            <a:r>
              <a:rPr lang="en-US" altLang="zh-CN" sz="2800" dirty="0" smtClean="0">
                <a:solidFill>
                  <a:srgbClr val="FF0000"/>
                </a:solidFill>
                <a:latin typeface="楷体" panose="02010609060101010101" pitchFamily="49" charset="-122"/>
                <a:ea typeface="楷体" panose="02010609060101010101" pitchFamily="49" charset="-122"/>
              </a:rPr>
              <a:t>=27</a:t>
            </a:r>
            <a:r>
              <a:rPr lang="zh-CN" altLang="en-US" sz="2800" dirty="0" smtClean="0">
                <a:solidFill>
                  <a:srgbClr val="FF0000"/>
                </a:solidFill>
                <a:latin typeface="楷体" panose="02010609060101010101" pitchFamily="49" charset="-122"/>
                <a:ea typeface="楷体" panose="02010609060101010101" pitchFamily="49" charset="-122"/>
              </a:rPr>
              <a:t>元</a:t>
            </a:r>
            <a:r>
              <a:rPr lang="en-US" altLang="zh-CN" sz="2800" dirty="0" smtClean="0">
                <a:solidFill>
                  <a:srgbClr val="FF0000"/>
                </a:solidFill>
                <a:latin typeface="楷体" panose="02010609060101010101" pitchFamily="49" charset="-122"/>
                <a:ea typeface="楷体" panose="02010609060101010101" pitchFamily="49" charset="-122"/>
              </a:rPr>
              <a:t>9</a:t>
            </a:r>
            <a:r>
              <a:rPr lang="zh-CN" altLang="en-US" sz="2800" dirty="0" smtClean="0">
                <a:solidFill>
                  <a:srgbClr val="FF0000"/>
                </a:solidFill>
                <a:latin typeface="楷体" panose="02010609060101010101" pitchFamily="49" charset="-122"/>
                <a:ea typeface="楷体" panose="02010609060101010101" pitchFamily="49" charset="-122"/>
              </a:rPr>
              <a:t>角</a:t>
            </a:r>
            <a:endParaRPr lang="en-US" altLang="zh-CN" sz="2800" dirty="0" smtClean="0">
              <a:solidFill>
                <a:srgbClr val="FF0000"/>
              </a:solidFill>
              <a:latin typeface="楷体" panose="02010609060101010101" pitchFamily="49" charset="-122"/>
              <a:ea typeface="楷体" panose="02010609060101010101" pitchFamily="49" charset="-122"/>
            </a:endParaRPr>
          </a:p>
        </p:txBody>
      </p:sp>
      <p:sp>
        <p:nvSpPr>
          <p:cNvPr id="70" name="TextBox 69"/>
          <p:cNvSpPr txBox="1"/>
          <p:nvPr/>
        </p:nvSpPr>
        <p:spPr>
          <a:xfrm>
            <a:off x="1582066" y="4471723"/>
            <a:ext cx="5329722" cy="1137106"/>
          </a:xfrm>
          <a:prstGeom prst="rect">
            <a:avLst/>
          </a:prstGeom>
          <a:noFill/>
        </p:spPr>
        <p:txBody>
          <a:bodyPr wrap="square" rtlCol="0">
            <a:spAutoFit/>
          </a:bodyPr>
          <a:lstStyle/>
          <a:p>
            <a:pPr>
              <a:lnSpc>
                <a:spcPct val="150000"/>
              </a:lnSpc>
            </a:pP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解析</a:t>
            </a:r>
            <a:r>
              <a:rPr lang="en-US" altLang="zh-CN"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原有的钱数等于用去的元数加上还剩的元</a:t>
            </a:r>
            <a:r>
              <a:rPr lang="zh-CN" altLang="en-US" sz="2400" dirty="0" smtClean="0">
                <a:latin typeface="楷体" panose="02010609060101010101" pitchFamily="49" charset="-122"/>
                <a:ea typeface="楷体" panose="02010609060101010101" pitchFamily="49" charset="-122"/>
              </a:rPr>
              <a:t>数。</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0" y="501650"/>
            <a:ext cx="261257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拓展提高</a:t>
            </a:r>
            <a:endParaRPr lang="zh-CN" altLang="en-US" sz="3200" dirty="0" smtClean="0">
              <a:solidFill>
                <a:srgbClr val="FFFFFF"/>
              </a:solidFill>
              <a:latin typeface="微软雅黑" panose="020B0503020204020204" pitchFamily="34" charset="-122"/>
            </a:endParaRPr>
          </a:p>
        </p:txBody>
      </p:sp>
      <p:sp>
        <p:nvSpPr>
          <p:cNvPr id="3" name="TextBox 2"/>
          <p:cNvSpPr txBox="1"/>
          <p:nvPr/>
        </p:nvSpPr>
        <p:spPr>
          <a:xfrm>
            <a:off x="749446" y="1287423"/>
            <a:ext cx="2606250" cy="774123"/>
          </a:xfrm>
          <a:prstGeom prst="rect">
            <a:avLst/>
          </a:prstGeom>
          <a:noFill/>
        </p:spPr>
        <p:txBody>
          <a:bodyPr wrap="square" rtlCol="0">
            <a:spAutoFit/>
          </a:bodyPr>
          <a:lstStyle/>
          <a:p>
            <a:pPr>
              <a:lnSpc>
                <a:spcPts val="6200"/>
              </a:lnSpc>
            </a:pPr>
            <a:r>
              <a:rPr lang="zh-CN" altLang="en-US" sz="2800" dirty="0" smtClean="0">
                <a:latin typeface="微软雅黑" panose="020B0503020204020204" pitchFamily="34" charset="-122"/>
                <a:ea typeface="微软雅黑" panose="020B0503020204020204" pitchFamily="34" charset="-122"/>
              </a:rPr>
              <a:t>试一试。</a:t>
            </a:r>
          </a:p>
        </p:txBody>
      </p:sp>
      <p:pic>
        <p:nvPicPr>
          <p:cNvPr id="3078" name="Picture 6" descr="http://p1.so.qhmsg.com/bdr/_240_/t010c7ca8210cfc5ff1.jpg"/>
          <p:cNvPicPr>
            <a:picLocks noChangeAspect="1" noChangeArrowheads="1"/>
          </p:cNvPicPr>
          <p:nvPr/>
        </p:nvPicPr>
        <p:blipFill>
          <a:blip r:embed="rId2" cstate="email"/>
          <a:srcRect/>
          <a:stretch>
            <a:fillRect/>
          </a:stretch>
        </p:blipFill>
        <p:spPr bwMode="auto">
          <a:xfrm>
            <a:off x="1903278" y="2061546"/>
            <a:ext cx="1461289" cy="14612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p1.so.qhmsg.com/bdr/_240_/t01a66e1adf1ee4fbd1.jpg"/>
          <p:cNvPicPr>
            <a:picLocks noChangeAspect="1" noChangeArrowheads="1"/>
          </p:cNvPicPr>
          <p:nvPr/>
        </p:nvPicPr>
        <p:blipFill rotWithShape="1">
          <a:blip r:embed="rId3" cstate="email"/>
          <a:srcRect/>
          <a:stretch>
            <a:fillRect/>
          </a:stretch>
        </p:blipFill>
        <p:spPr bwMode="auto">
          <a:xfrm>
            <a:off x="4518448" y="2187111"/>
            <a:ext cx="1549864" cy="132384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228593" y="5580279"/>
            <a:ext cx="10098742" cy="662554"/>
          </a:xfrm>
          <a:prstGeom prst="rect">
            <a:avLst/>
          </a:prstGeom>
          <a:noFill/>
        </p:spPr>
        <p:txBody>
          <a:bodyPr wrap="square" rtlCol="0">
            <a:spAutoFit/>
          </a:bodyPr>
          <a:lstStyle/>
          <a:p>
            <a:pPr>
              <a:lnSpc>
                <a:spcPct val="150000"/>
              </a:lnSpc>
              <a:spcBef>
                <a:spcPts val="600"/>
              </a:spcBef>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）买哪几样东西刚好需要</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元钱？</a:t>
            </a:r>
          </a:p>
        </p:txBody>
      </p:sp>
      <p:pic>
        <p:nvPicPr>
          <p:cNvPr id="3084" name="Picture 12" descr="http://p3.so.qhmsg.com/bdr/_240_/t012e5dea9a61e49d83.jpg"/>
          <p:cNvPicPr>
            <a:picLocks noChangeAspect="1" noChangeArrowheads="1"/>
          </p:cNvPicPr>
          <p:nvPr/>
        </p:nvPicPr>
        <p:blipFill>
          <a:blip r:embed="rId4" cstate="email"/>
          <a:srcRect/>
          <a:stretch>
            <a:fillRect/>
          </a:stretch>
        </p:blipFill>
        <p:spPr bwMode="auto">
          <a:xfrm>
            <a:off x="7715134" y="2150919"/>
            <a:ext cx="1238862" cy="12388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p4.so.qhmsg.com/bdr/_240_/t01baf1052964f64b7e.jpg"/>
          <p:cNvPicPr>
            <a:picLocks noChangeAspect="1" noChangeArrowheads="1"/>
          </p:cNvPicPr>
          <p:nvPr/>
        </p:nvPicPr>
        <p:blipFill>
          <a:blip r:embed="rId5" cstate="email"/>
          <a:srcRect/>
          <a:stretch>
            <a:fillRect/>
          </a:stretch>
        </p:blipFill>
        <p:spPr bwMode="auto">
          <a:xfrm>
            <a:off x="2232630" y="3818957"/>
            <a:ext cx="866241" cy="124489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p0.so.qhmsg.com/bdr/_240_/t0186948b323c5e541f.jpg"/>
          <p:cNvPicPr>
            <a:picLocks noChangeAspect="1" noChangeArrowheads="1"/>
          </p:cNvPicPr>
          <p:nvPr/>
        </p:nvPicPr>
        <p:blipFill>
          <a:blip r:embed="rId6" cstate="email"/>
          <a:srcRect/>
          <a:stretch>
            <a:fillRect/>
          </a:stretch>
        </p:blipFill>
        <p:spPr bwMode="auto">
          <a:xfrm>
            <a:off x="7839937" y="3969633"/>
            <a:ext cx="1114059" cy="9652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p3.so.qhmsg.com/bdr/_240_/t01be24d7b5cf417658.jpg"/>
          <p:cNvPicPr>
            <a:picLocks noChangeAspect="1" noChangeArrowheads="1"/>
          </p:cNvPicPr>
          <p:nvPr/>
        </p:nvPicPr>
        <p:blipFill>
          <a:blip r:embed="rId7" cstate="email"/>
          <a:srcRect/>
          <a:stretch>
            <a:fillRect/>
          </a:stretch>
        </p:blipFill>
        <p:spPr bwMode="auto">
          <a:xfrm>
            <a:off x="5031067" y="4073235"/>
            <a:ext cx="451886" cy="79162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088290" y="3407162"/>
            <a:ext cx="7782900" cy="461665"/>
          </a:xfrm>
          <a:prstGeom prst="rect">
            <a:avLst/>
          </a:prstGeom>
        </p:spPr>
        <p:txBody>
          <a:bodyPr wrap="none">
            <a:spAutoFit/>
          </a:bodyPr>
          <a:lstStyle/>
          <a:p>
            <a:r>
              <a:rPr lang="en-US" altLang="zh-CN" dirty="0"/>
              <a:t> </a:t>
            </a:r>
            <a:r>
              <a:rPr lang="en-US" altLang="zh-CN" sz="2400" dirty="0">
                <a:latin typeface="微软雅黑" panose="020B0503020204020204" pitchFamily="34" charset="-122"/>
                <a:ea typeface="微软雅黑" panose="020B0503020204020204" pitchFamily="34" charset="-122"/>
              </a:rPr>
              <a:t>5</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（本子）</a:t>
            </a:r>
            <a:r>
              <a:rPr lang="en-US" altLang="zh-CN" sz="2400" dirty="0" smtClean="0">
                <a:latin typeface="微软雅黑" panose="020B0503020204020204" pitchFamily="34" charset="-122"/>
                <a:ea typeface="微软雅黑" panose="020B0503020204020204" pitchFamily="34" charset="-122"/>
              </a:rPr>
              <a:t>          4</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（铅笔刀）</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7</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（儿童牙膏）</a:t>
            </a:r>
            <a:endParaRPr lang="zh-CN" altLang="zh-CN" sz="2400" dirty="0">
              <a:latin typeface="微软雅黑" panose="020B0503020204020204" pitchFamily="34" charset="-122"/>
              <a:ea typeface="微软雅黑" panose="020B0503020204020204" pitchFamily="34" charset="-122"/>
            </a:endParaRPr>
          </a:p>
        </p:txBody>
      </p:sp>
      <p:sp>
        <p:nvSpPr>
          <p:cNvPr id="22" name="矩形 21"/>
          <p:cNvSpPr/>
          <p:nvPr/>
        </p:nvSpPr>
        <p:spPr>
          <a:xfrm>
            <a:off x="2205065" y="4889562"/>
            <a:ext cx="7749237" cy="461665"/>
          </a:xfrm>
          <a:prstGeom prst="rect">
            <a:avLst/>
          </a:prstGeom>
        </p:spPr>
        <p:txBody>
          <a:bodyPr wrap="none">
            <a:spAutoFit/>
          </a:bodyPr>
          <a:lstStyle/>
          <a:p>
            <a:r>
              <a:rPr lang="en-US" altLang="zh-CN" dirty="0"/>
              <a:t> </a:t>
            </a:r>
            <a:r>
              <a:rPr lang="en-US" altLang="zh-CN" sz="2400" dirty="0" smtClean="0">
                <a:latin typeface="微软雅黑" panose="020B0503020204020204" pitchFamily="34" charset="-122"/>
                <a:ea typeface="微软雅黑" panose="020B0503020204020204" pitchFamily="34" charset="-122"/>
              </a:rPr>
              <a:t>9</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（铅笔）</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8</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（毛笔）</a:t>
            </a:r>
            <a:r>
              <a:rPr lang="en-US" altLang="zh-CN" sz="2400" dirty="0" smtClean="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6</a:t>
            </a:r>
            <a:r>
              <a:rPr lang="zh-CN" altLang="zh-CN" sz="2400" dirty="0" smtClean="0">
                <a:latin typeface="微软雅黑" panose="020B0503020204020204" pitchFamily="34" charset="-122"/>
                <a:ea typeface="微软雅黑" panose="020B0503020204020204" pitchFamily="34" charset="-122"/>
              </a:rPr>
              <a:t>角</a:t>
            </a:r>
            <a:r>
              <a:rPr lang="zh-CN" altLang="en-US" sz="2400" dirty="0" smtClean="0">
                <a:latin typeface="微软雅黑" panose="020B0503020204020204" pitchFamily="34" charset="-122"/>
                <a:ea typeface="微软雅黑" panose="020B0503020204020204" pitchFamily="34" charset="-122"/>
              </a:rPr>
              <a:t>（自动铅笔）</a:t>
            </a:r>
            <a:endParaRPr lang="zh-CN" altLang="zh-CN" sz="2400" dirty="0">
              <a:latin typeface="微软雅黑" panose="020B0503020204020204" pitchFamily="34" charset="-122"/>
              <a:ea typeface="微软雅黑" panose="020B0503020204020204" pitchFamily="34" charset="-122"/>
            </a:endParaRPr>
          </a:p>
        </p:txBody>
      </p:sp>
      <p:sp>
        <p:nvSpPr>
          <p:cNvPr id="6" name="矩形 5"/>
          <p:cNvSpPr/>
          <p:nvPr/>
        </p:nvSpPr>
        <p:spPr>
          <a:xfrm>
            <a:off x="6901812" y="5707251"/>
            <a:ext cx="3877985" cy="461665"/>
          </a:xfrm>
          <a:prstGeom prst="rect">
            <a:avLst/>
          </a:prstGeom>
        </p:spPr>
        <p:txBody>
          <a:bodyPr wrap="none">
            <a:spAutoFit/>
          </a:bodyPr>
          <a:lstStyle/>
          <a:p>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a:t>
            </a:r>
            <a:r>
              <a:rPr lang="zh-CN" altLang="zh-CN" sz="2400" dirty="0" smtClean="0">
                <a:solidFill>
                  <a:srgbClr val="FF0000"/>
                </a:solidFill>
                <a:latin typeface="楷体" panose="02010609060101010101" pitchFamily="49" charset="-122"/>
                <a:ea typeface="楷体" panose="02010609060101010101" pitchFamily="49" charset="-122"/>
              </a:rPr>
              <a:t>铅笔</a:t>
            </a:r>
            <a:r>
              <a:rPr lang="zh-CN" altLang="zh-CN" sz="2400" dirty="0">
                <a:solidFill>
                  <a:srgbClr val="FF0000"/>
                </a:solidFill>
                <a:latin typeface="楷体" panose="02010609060101010101" pitchFamily="49" charset="-122"/>
                <a:ea typeface="楷体" panose="02010609060101010101" pitchFamily="49" charset="-122"/>
              </a:rPr>
              <a:t>刀和自动铅笔</a:t>
            </a:r>
            <a:endParaRPr lang="zh-CN" altLang="en-US"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0" y="501650"/>
            <a:ext cx="2612571"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a:defRPr/>
            </a:pPr>
            <a:r>
              <a:rPr lang="zh-CN" altLang="en-US" sz="3200" dirty="0">
                <a:solidFill>
                  <a:srgbClr val="FFFFFF"/>
                </a:solidFill>
                <a:latin typeface="微软雅黑" panose="020B0503020204020204" pitchFamily="34" charset="-122"/>
              </a:rPr>
              <a:t>拓展提高</a:t>
            </a:r>
            <a:endParaRPr lang="zh-CN" altLang="en-US" sz="3200" dirty="0" smtClean="0">
              <a:solidFill>
                <a:srgbClr val="FFFFFF"/>
              </a:solidFill>
              <a:latin typeface="微软雅黑" panose="020B0503020204020204" pitchFamily="34" charset="-122"/>
            </a:endParaRPr>
          </a:p>
        </p:txBody>
      </p:sp>
      <p:sp>
        <p:nvSpPr>
          <p:cNvPr id="3" name="TextBox 2"/>
          <p:cNvSpPr txBox="1"/>
          <p:nvPr/>
        </p:nvSpPr>
        <p:spPr>
          <a:xfrm>
            <a:off x="749446" y="1287423"/>
            <a:ext cx="2606250" cy="774123"/>
          </a:xfrm>
          <a:prstGeom prst="rect">
            <a:avLst/>
          </a:prstGeom>
          <a:noFill/>
        </p:spPr>
        <p:txBody>
          <a:bodyPr wrap="square" rtlCol="0">
            <a:spAutoFit/>
          </a:bodyPr>
          <a:lstStyle/>
          <a:p>
            <a:pPr>
              <a:lnSpc>
                <a:spcPts val="6200"/>
              </a:lnSpc>
            </a:pPr>
            <a:r>
              <a:rPr lang="zh-CN" altLang="en-US" sz="2800" dirty="0" smtClean="0">
                <a:latin typeface="微软雅黑" panose="020B0503020204020204" pitchFamily="34" charset="-122"/>
                <a:ea typeface="微软雅黑" panose="020B0503020204020204" pitchFamily="34" charset="-122"/>
              </a:rPr>
              <a:t>试一试。</a:t>
            </a:r>
          </a:p>
        </p:txBody>
      </p:sp>
      <p:sp>
        <p:nvSpPr>
          <p:cNvPr id="16" name="TextBox 15"/>
          <p:cNvSpPr txBox="1"/>
          <p:nvPr/>
        </p:nvSpPr>
        <p:spPr>
          <a:xfrm>
            <a:off x="1347364" y="2061546"/>
            <a:ext cx="10098742" cy="3170099"/>
          </a:xfrm>
          <a:prstGeom prst="rect">
            <a:avLst/>
          </a:prstGeom>
          <a:noFill/>
        </p:spPr>
        <p:txBody>
          <a:bodyPr wrap="square" rtlCol="0">
            <a:spAutoFit/>
          </a:bodyPr>
          <a:lstStyle/>
          <a:p>
            <a:pPr>
              <a:lnSpc>
                <a:spcPct val="150000"/>
              </a:lnSpc>
              <a:spcBef>
                <a:spcPts val="600"/>
              </a:spcBef>
            </a:pPr>
            <a:r>
              <a:rPr lang="en-US" altLang="zh-CN" sz="2400" dirty="0" smtClean="0">
                <a:latin typeface="微软雅黑" panose="020B0503020204020204" pitchFamily="34" charset="-122"/>
                <a:ea typeface="微软雅黑" panose="020B0503020204020204" pitchFamily="34" charset="-122"/>
              </a:rPr>
              <a:t> </a:t>
            </a:r>
            <a:endParaRPr lang="zh-CN" altLang="en-US" sz="2400" dirty="0" smtClean="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元钱买了一支自动铅笔，应找回多少钱？</a:t>
            </a:r>
          </a:p>
          <a:p>
            <a:pPr>
              <a:lnSpc>
                <a:spcPct val="150000"/>
              </a:lnSpc>
              <a:spcBef>
                <a:spcPts val="600"/>
              </a:spcBef>
            </a:pPr>
            <a:endParaRPr lang="en-US" altLang="zh-CN" sz="2400" dirty="0" smtClean="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2400" dirty="0" smtClean="0">
                <a:latin typeface="微软雅黑" panose="020B0503020204020204" pitchFamily="34" charset="-122"/>
                <a:ea typeface="微软雅黑" panose="020B0503020204020204" pitchFamily="34" charset="-122"/>
              </a:rPr>
              <a:t> </a:t>
            </a:r>
            <a:endParaRPr lang="en-US" altLang="zh-CN" sz="2400" dirty="0" smtClean="0">
              <a:latin typeface="微软雅黑" panose="020B0503020204020204" pitchFamily="34" charset="-122"/>
              <a:ea typeface="微软雅黑" panose="020B0503020204020204" pitchFamily="34" charset="-122"/>
            </a:endParaRPr>
          </a:p>
          <a:p>
            <a:pPr>
              <a:lnSpc>
                <a:spcPct val="150000"/>
              </a:lnSpc>
              <a:spcBef>
                <a:spcPts val="600"/>
              </a:spcBef>
            </a:pPr>
            <a:r>
              <a:rPr lang="zh-CN" altLang="en-US" sz="2400"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）如果要买一个本子和一个铅笔刀，共需付多少钱？</a:t>
            </a:r>
            <a:endParaRPr lang="zh-CN" altLang="en-US" sz="2400" dirty="0">
              <a:latin typeface="微软雅黑" panose="020B0503020204020204" pitchFamily="34" charset="-122"/>
              <a:ea typeface="微软雅黑" panose="020B0503020204020204" pitchFamily="34" charset="-122"/>
            </a:endParaRPr>
          </a:p>
        </p:txBody>
      </p:sp>
      <p:sp>
        <p:nvSpPr>
          <p:cNvPr id="11" name="矩形 10"/>
          <p:cNvSpPr/>
          <p:nvPr/>
        </p:nvSpPr>
        <p:spPr>
          <a:xfrm>
            <a:off x="2792950" y="3653690"/>
            <a:ext cx="1877437" cy="461665"/>
          </a:xfrm>
          <a:prstGeom prst="rect">
            <a:avLst/>
          </a:prstGeom>
        </p:spPr>
        <p:txBody>
          <a:bodyPr wrap="none">
            <a:spAutoFit/>
          </a:bodyPr>
          <a:lstStyle/>
          <a:p>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】4</a:t>
            </a:r>
            <a:r>
              <a:rPr lang="zh-CN" altLang="en-US" sz="2400" dirty="0" smtClean="0">
                <a:solidFill>
                  <a:srgbClr val="FF0000"/>
                </a:solidFill>
                <a:latin typeface="楷体" panose="02010609060101010101" pitchFamily="49" charset="-122"/>
                <a:ea typeface="楷体" panose="02010609060101010101" pitchFamily="49" charset="-122"/>
              </a:rPr>
              <a:t>角</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12" name="矩形 11"/>
          <p:cNvSpPr/>
          <p:nvPr/>
        </p:nvSpPr>
        <p:spPr>
          <a:xfrm>
            <a:off x="2743463" y="5658640"/>
            <a:ext cx="1877437" cy="461665"/>
          </a:xfrm>
          <a:prstGeom prst="rect">
            <a:avLst/>
          </a:prstGeom>
        </p:spPr>
        <p:txBody>
          <a:bodyPr wrap="none">
            <a:spAutoFit/>
          </a:bodyPr>
          <a:lstStyle/>
          <a:p>
            <a:r>
              <a:rPr lang="en-US" altLang="zh-CN" sz="2400" dirty="0" smtClean="0">
                <a:solidFill>
                  <a:srgbClr val="FF0000"/>
                </a:solidFill>
                <a:latin typeface="楷体" panose="02010609060101010101" pitchFamily="49" charset="-122"/>
                <a:ea typeface="楷体" panose="02010609060101010101" pitchFamily="49" charset="-122"/>
              </a:rPr>
              <a:t>【</a:t>
            </a:r>
            <a:r>
              <a:rPr lang="zh-CN" altLang="en-US" sz="2400" dirty="0" smtClean="0">
                <a:solidFill>
                  <a:srgbClr val="FF0000"/>
                </a:solidFill>
                <a:latin typeface="楷体" panose="02010609060101010101" pitchFamily="49" charset="-122"/>
                <a:ea typeface="楷体" panose="02010609060101010101" pitchFamily="49" charset="-122"/>
              </a:rPr>
              <a:t>答案</a:t>
            </a:r>
            <a:r>
              <a:rPr lang="en-US" altLang="zh-CN" sz="2400" dirty="0" smtClean="0">
                <a:solidFill>
                  <a:srgbClr val="FF0000"/>
                </a:solidFill>
                <a:latin typeface="楷体" panose="02010609060101010101" pitchFamily="49" charset="-122"/>
                <a:ea typeface="楷体" panose="02010609060101010101" pitchFamily="49" charset="-122"/>
              </a:rPr>
              <a:t>】9</a:t>
            </a:r>
            <a:r>
              <a:rPr lang="zh-CN" altLang="en-US" sz="2400" dirty="0" smtClean="0">
                <a:solidFill>
                  <a:srgbClr val="FF0000"/>
                </a:solidFill>
                <a:latin typeface="楷体" panose="02010609060101010101" pitchFamily="49" charset="-122"/>
                <a:ea typeface="楷体" panose="02010609060101010101" pitchFamily="49" charset="-122"/>
              </a:rPr>
              <a:t>角</a:t>
            </a:r>
            <a:endParaRPr lang="zh-CN" altLang="en-US" sz="2400" dirty="0">
              <a:solidFill>
                <a:srgbClr val="FF0000"/>
              </a:solidFill>
              <a:latin typeface="楷体" panose="02010609060101010101" pitchFamily="49" charset="-122"/>
              <a:ea typeface="楷体" panose="02010609060101010101" pitchFamily="49" charset="-122"/>
            </a:endParaRPr>
          </a:p>
        </p:txBody>
      </p:sp>
      <p:pic>
        <p:nvPicPr>
          <p:cNvPr id="13" name="Picture 68"/>
          <p:cNvPicPr>
            <a:picLocks noChangeAspect="1" noChangeArrowheads="1"/>
          </p:cNvPicPr>
          <p:nvPr/>
        </p:nvPicPr>
        <p:blipFill>
          <a:blip r:embed="rId2" cstate="email"/>
          <a:srcRect/>
          <a:stretch>
            <a:fillRect/>
          </a:stretch>
        </p:blipFill>
        <p:spPr bwMode="auto">
          <a:xfrm>
            <a:off x="8918575" y="1864820"/>
            <a:ext cx="2980499" cy="269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8" name="TextBox 9"/>
          <p:cNvSpPr txBox="1"/>
          <p:nvPr/>
        </p:nvSpPr>
        <p:spPr>
          <a:xfrm>
            <a:off x="238885" y="1635436"/>
            <a:ext cx="10406890" cy="662554"/>
          </a:xfrm>
          <a:prstGeom prst="rect">
            <a:avLst/>
          </a:prstGeom>
          <a:noFill/>
        </p:spPr>
        <p:txBody>
          <a:bodyPr wrap="square" rtlCol="0">
            <a:spAutoFit/>
          </a:bodyPr>
          <a:lstStyle/>
          <a:p>
            <a:pPr>
              <a:lnSpc>
                <a:spcPct val="150000"/>
              </a:lnSpc>
            </a:pPr>
            <a:r>
              <a:rPr lang="zh-CN" altLang="en-US" sz="2800" b="1" dirty="0" smtClean="0">
                <a:solidFill>
                  <a:prstClr val="black">
                    <a:lumMod val="65000"/>
                    <a:lumOff val="35000"/>
                  </a:prstClr>
                </a:solidFill>
                <a:latin typeface="微软雅黑" panose="020B0503020204020204" pitchFamily="34" charset="-122"/>
                <a:ea typeface="微软雅黑" panose="020B0503020204020204" pitchFamily="34" charset="-122"/>
              </a:rPr>
              <a:t>      </a:t>
            </a:r>
            <a:endParaRPr lang="en-US" altLang="zh-CN" sz="2800" dirty="0">
              <a:solidFill>
                <a:prstClr val="black"/>
              </a:solidFill>
              <a:latin typeface="微软雅黑" panose="020B0503020204020204" pitchFamily="34" charset="-122"/>
              <a:ea typeface="微软雅黑" panose="020B0503020204020204" pitchFamily="34" charset="-122"/>
            </a:endParaRPr>
          </a:p>
        </p:txBody>
      </p:sp>
      <p:sp>
        <p:nvSpPr>
          <p:cNvPr id="5" name="矩形 4"/>
          <p:cNvSpPr/>
          <p:nvPr/>
        </p:nvSpPr>
        <p:spPr>
          <a:xfrm>
            <a:off x="1164239" y="2393772"/>
            <a:ext cx="10160001" cy="581057"/>
          </a:xfrm>
          <a:prstGeom prst="rect">
            <a:avLst/>
          </a:prstGeom>
        </p:spPr>
        <p:txBody>
          <a:bodyPr wrap="square">
            <a:spAutoFit/>
          </a:bodyPr>
          <a:lstStyle/>
          <a:p>
            <a:pPr>
              <a:lnSpc>
                <a:spcPct val="150000"/>
              </a:lnSpc>
            </a:pPr>
            <a:r>
              <a:rPr lang="en-US" altLang="zh-CN" sz="2400" dirty="0" smtClean="0">
                <a:solidFill>
                  <a:prstClr val="black"/>
                </a:solidFill>
                <a:latin typeface="微软雅黑" panose="020B0503020204020204" pitchFamily="34" charset="-122"/>
                <a:ea typeface="微软雅黑" panose="020B0503020204020204" pitchFamily="34" charset="-122"/>
              </a:rPr>
              <a:t>       </a:t>
            </a:r>
            <a:endParaRPr lang="en-US" altLang="zh-CN" sz="2400" dirty="0">
              <a:solidFill>
                <a:prstClr val="black"/>
              </a:solidFill>
              <a:latin typeface="微软雅黑" panose="020B0503020204020204" pitchFamily="34" charset="-122"/>
              <a:ea typeface="微软雅黑" panose="020B0503020204020204" pitchFamily="34" charset="-122"/>
            </a:endParaRPr>
          </a:p>
        </p:txBody>
      </p:sp>
      <p:pic>
        <p:nvPicPr>
          <p:cNvPr id="4103" name="Picture 7"/>
          <p:cNvPicPr>
            <a:picLocks noChangeAspect="1" noChangeArrowheads="1"/>
          </p:cNvPicPr>
          <p:nvPr/>
        </p:nvPicPr>
        <p:blipFill>
          <a:blip r:embed="rId3" cstate="email"/>
          <a:srcRect/>
          <a:stretch>
            <a:fillRect/>
          </a:stretch>
        </p:blipFill>
        <p:spPr bwMode="auto">
          <a:xfrm>
            <a:off x="1326830" y="4211990"/>
            <a:ext cx="2090738"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9" name="组合 48"/>
          <p:cNvGrpSpPr/>
          <p:nvPr/>
        </p:nvGrpSpPr>
        <p:grpSpPr>
          <a:xfrm>
            <a:off x="368966" y="1338578"/>
            <a:ext cx="6919341" cy="2937757"/>
            <a:chOff x="444644" y="1871224"/>
            <a:chExt cx="4906252" cy="1613906"/>
          </a:xfrm>
        </p:grpSpPr>
        <p:sp>
          <p:nvSpPr>
            <p:cNvPr id="50" name="云形 49"/>
            <p:cNvSpPr/>
            <p:nvPr/>
          </p:nvSpPr>
          <p:spPr>
            <a:xfrm>
              <a:off x="444644" y="1871224"/>
              <a:ext cx="4906252" cy="1613906"/>
            </a:xfrm>
            <a:prstGeom prst="clou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1" name="TextBox 50"/>
            <p:cNvSpPr txBox="1"/>
            <p:nvPr/>
          </p:nvSpPr>
          <p:spPr>
            <a:xfrm>
              <a:off x="833243" y="2161764"/>
              <a:ext cx="4392608" cy="1065218"/>
            </a:xfrm>
            <a:prstGeom prst="rect">
              <a:avLst/>
            </a:prstGeom>
            <a:noFill/>
          </p:spPr>
          <p:txBody>
            <a:bodyPr wrap="square" rtlCol="0">
              <a:spAutoFit/>
            </a:bodyPr>
            <a:lstStyle/>
            <a:p>
              <a:pPr>
                <a:lnSpc>
                  <a:spcPct val="150000"/>
                </a:lnSpc>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    老师</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想了解一下情况，请大家如实地告诉我，你自己买过东西吗？买过东西的请举手。你跟着大人去买过东西吗？去过的请举手。谁能告诉我，你买了些什么东西？用了多少钱？</a:t>
              </a:r>
            </a:p>
          </p:txBody>
        </p:sp>
      </p:grpSp>
      <p:sp>
        <p:nvSpPr>
          <p:cNvPr id="25" name="TextBox 24"/>
          <p:cNvSpPr txBox="1"/>
          <p:nvPr/>
        </p:nvSpPr>
        <p:spPr>
          <a:xfrm>
            <a:off x="1721700" y="6422602"/>
            <a:ext cx="646331" cy="369332"/>
          </a:xfrm>
          <a:prstGeom prst="rect">
            <a:avLst/>
          </a:prstGeom>
          <a:noFill/>
        </p:spPr>
        <p:txBody>
          <a:bodyPr wrap="none" rtlCol="0">
            <a:spAutoFit/>
          </a:bodyPr>
          <a:lstStyle/>
          <a:p>
            <a:r>
              <a:rPr lang="zh-CN" altLang="en-US" b="1" dirty="0" smtClean="0">
                <a:latin typeface="微软雅黑" panose="020B0503020204020204" pitchFamily="34" charset="-122"/>
                <a:ea typeface="微软雅黑" panose="020B0503020204020204" pitchFamily="34" charset="-122"/>
              </a:rPr>
              <a:t>老师</a:t>
            </a:r>
            <a:endParaRPr lang="zh-CN" altLang="en-US" b="1"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4" cstate="email"/>
          <a:srcRect/>
          <a:stretch>
            <a:fillRect/>
          </a:stretch>
        </p:blipFill>
        <p:spPr bwMode="auto">
          <a:xfrm flipH="1">
            <a:off x="9019820" y="4938870"/>
            <a:ext cx="1689100"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9436351" y="6425954"/>
            <a:ext cx="64633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小明</a:t>
            </a:r>
          </a:p>
        </p:txBody>
      </p:sp>
      <p:grpSp>
        <p:nvGrpSpPr>
          <p:cNvPr id="21" name="组合 20"/>
          <p:cNvGrpSpPr/>
          <p:nvPr/>
        </p:nvGrpSpPr>
        <p:grpSpPr>
          <a:xfrm>
            <a:off x="6627389" y="2906922"/>
            <a:ext cx="5479426" cy="2101938"/>
            <a:chOff x="444644" y="1871224"/>
            <a:chExt cx="4906252" cy="1613906"/>
          </a:xfrm>
        </p:grpSpPr>
        <p:sp>
          <p:nvSpPr>
            <p:cNvPr id="22" name="云形 21"/>
            <p:cNvSpPr/>
            <p:nvPr/>
          </p:nvSpPr>
          <p:spPr>
            <a:xfrm>
              <a:off x="444644" y="1871224"/>
              <a:ext cx="4906252" cy="1613906"/>
            </a:xfrm>
            <a:prstGeom prst="cloud">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TextBox 22"/>
            <p:cNvSpPr txBox="1"/>
            <p:nvPr/>
          </p:nvSpPr>
          <p:spPr>
            <a:xfrm>
              <a:off x="947425" y="2098038"/>
              <a:ext cx="4392608" cy="1134319"/>
            </a:xfrm>
            <a:prstGeom prst="rect">
              <a:avLst/>
            </a:prstGeom>
            <a:noFill/>
          </p:spPr>
          <p:txBody>
            <a:bodyPr wrap="square" rtlCol="0">
              <a:spAutoFit/>
            </a:bodyPr>
            <a:lstStyle/>
            <a:p>
              <a:pPr>
                <a:lnSpc>
                  <a:spcPct val="150000"/>
                </a:lnSpc>
              </a:pP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   买</a:t>
              </a:r>
              <a:r>
                <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rPr>
                <a:t>东西要用钱，我们国家的钱叫做人民币，在我国买东西通常用人民币。这节课我们就来认识人民币</a:t>
              </a:r>
              <a:r>
                <a:rPr lang="zh-CN" altLang="en-US" sz="2000" dirty="0" smtClean="0">
                  <a:solidFill>
                    <a:prstClr val="black">
                      <a:lumMod val="85000"/>
                      <a:lumOff val="15000"/>
                    </a:prstClr>
                  </a:solidFill>
                  <a:latin typeface="微软雅黑" panose="020B0503020204020204" pitchFamily="34" charset="-122"/>
                  <a:ea typeface="微软雅黑" panose="020B0503020204020204" pitchFamily="34" charset="-122"/>
                </a:rPr>
                <a:t>。</a:t>
              </a:r>
              <a:endParaRPr lang="zh-CN" altLang="en-US" sz="20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7"/>
          <p:cNvSpPr>
            <a:spLocks noChangeArrowheads="1"/>
          </p:cNvSpPr>
          <p:nvPr/>
        </p:nvSpPr>
        <p:spPr bwMode="auto">
          <a:xfrm>
            <a:off x="1" y="501650"/>
            <a:ext cx="269510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grpSp>
        <p:nvGrpSpPr>
          <p:cNvPr id="3" name="Group 32"/>
          <p:cNvGrpSpPr/>
          <p:nvPr/>
        </p:nvGrpSpPr>
        <p:grpSpPr bwMode="auto">
          <a:xfrm>
            <a:off x="2271060" y="2205038"/>
            <a:ext cx="4606925" cy="2870200"/>
            <a:chOff x="1658" y="1434"/>
            <a:chExt cx="2902" cy="1808"/>
          </a:xfrm>
        </p:grpSpPr>
        <p:pic>
          <p:nvPicPr>
            <p:cNvPr id="4" name="Picture 17" descr="p53_1"/>
            <p:cNvPicPr>
              <a:picLocks noChangeAspect="1" noChangeArrowheads="1"/>
            </p:cNvPicPr>
            <p:nvPr/>
          </p:nvPicPr>
          <p:blipFill>
            <a:blip r:embed="rId2" cstate="email"/>
            <a:srcRect/>
            <a:stretch>
              <a:fillRect/>
            </a:stretch>
          </p:blipFill>
          <p:spPr bwMode="auto">
            <a:xfrm>
              <a:off x="3999" y="1615"/>
              <a:ext cx="561" cy="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p53_1"/>
            <p:cNvPicPr>
              <a:picLocks noChangeAspect="1" noChangeArrowheads="1"/>
            </p:cNvPicPr>
            <p:nvPr/>
          </p:nvPicPr>
          <p:blipFill>
            <a:blip r:embed="rId3" cstate="email"/>
            <a:srcRect/>
            <a:stretch>
              <a:fillRect/>
            </a:stretch>
          </p:blipFill>
          <p:spPr bwMode="auto">
            <a:xfrm>
              <a:off x="1658" y="1434"/>
              <a:ext cx="1843" cy="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5"/>
          <p:cNvSpPr txBox="1">
            <a:spLocks noChangeArrowheads="1"/>
          </p:cNvSpPr>
          <p:nvPr/>
        </p:nvSpPr>
        <p:spPr bwMode="auto">
          <a:xfrm>
            <a:off x="749766" y="1571625"/>
            <a:ext cx="5513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993300"/>
                </a:solidFill>
                <a:latin typeface="Arial" panose="020B0604020202020204" pitchFamily="34" charset="0"/>
                <a:ea typeface="楷体_GB2312" panose="02010609030101010101" pitchFamily="49" charset="-122"/>
              </a:defRPr>
            </a:lvl1pPr>
            <a:lvl2pPr marL="742950" indent="-285750" eaLnBrk="0" hangingPunct="0">
              <a:defRPr sz="3200">
                <a:solidFill>
                  <a:srgbClr val="993300"/>
                </a:solidFill>
                <a:latin typeface="Arial" panose="020B0604020202020204" pitchFamily="34" charset="0"/>
                <a:ea typeface="楷体_GB2312" panose="02010609030101010101" pitchFamily="49" charset="-122"/>
              </a:defRPr>
            </a:lvl2pPr>
            <a:lvl3pPr marL="1143000" indent="-228600" eaLnBrk="0" hangingPunct="0">
              <a:defRPr sz="3200">
                <a:solidFill>
                  <a:srgbClr val="993300"/>
                </a:solidFill>
                <a:latin typeface="Arial" panose="020B0604020202020204" pitchFamily="34" charset="0"/>
                <a:ea typeface="楷体_GB2312" panose="02010609030101010101" pitchFamily="49" charset="-122"/>
              </a:defRPr>
            </a:lvl3pPr>
            <a:lvl4pPr marL="1600200" indent="-228600" eaLnBrk="0" hangingPunct="0">
              <a:defRPr sz="3200">
                <a:solidFill>
                  <a:srgbClr val="993300"/>
                </a:solidFill>
                <a:latin typeface="Arial" panose="020B0604020202020204" pitchFamily="34" charset="0"/>
                <a:ea typeface="楷体_GB2312" panose="02010609030101010101" pitchFamily="49" charset="-122"/>
              </a:defRPr>
            </a:lvl4pPr>
            <a:lvl5pPr marL="2057400" indent="-228600" eaLnBrk="0" hangingPunct="0">
              <a:defRPr sz="3200">
                <a:solidFill>
                  <a:srgbClr val="993300"/>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9pPr>
          </a:lstStyle>
          <a:p>
            <a:pPr eaLnBrk="1" hangingPunct="1"/>
            <a:r>
              <a:rPr lang="zh-CN" altLang="en-US" sz="2800" b="1" dirty="0" smtClean="0">
                <a:solidFill>
                  <a:schemeClr val="tx1"/>
                </a:solidFill>
                <a:latin typeface="微软雅黑" panose="020B0503020204020204" pitchFamily="34" charset="-122"/>
                <a:ea typeface="微软雅黑" panose="020B0503020204020204" pitchFamily="34" charset="-122"/>
              </a:rPr>
              <a:t>一、认识</a:t>
            </a:r>
            <a:r>
              <a:rPr lang="zh-CN" altLang="en-US" sz="2800" b="1" dirty="0">
                <a:solidFill>
                  <a:schemeClr val="tx1"/>
                </a:solidFill>
                <a:latin typeface="微软雅黑" panose="020B0503020204020204" pitchFamily="34" charset="-122"/>
                <a:ea typeface="微软雅黑" panose="020B0503020204020204" pitchFamily="34" charset="-122"/>
              </a:rPr>
              <a:t>1元以内的人民币</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grpSp>
        <p:nvGrpSpPr>
          <p:cNvPr id="8" name="Group 33"/>
          <p:cNvGrpSpPr/>
          <p:nvPr/>
        </p:nvGrpSpPr>
        <p:grpSpPr bwMode="auto">
          <a:xfrm>
            <a:off x="338138" y="4875213"/>
            <a:ext cx="4797425" cy="1717675"/>
            <a:chOff x="213" y="3071"/>
            <a:chExt cx="3022" cy="1082"/>
          </a:xfrm>
        </p:grpSpPr>
        <p:sp>
          <p:nvSpPr>
            <p:cNvPr id="9" name="AutoShape 24"/>
            <p:cNvSpPr>
              <a:spLocks noChangeArrowheads="1"/>
            </p:cNvSpPr>
            <p:nvPr/>
          </p:nvSpPr>
          <p:spPr bwMode="auto">
            <a:xfrm>
              <a:off x="1347" y="3369"/>
              <a:ext cx="1888" cy="376"/>
            </a:xfrm>
            <a:prstGeom prst="wedgeRoundRectCallout">
              <a:avLst>
                <a:gd name="adj1" fmla="val -64037"/>
                <a:gd name="adj2" fmla="val 3991"/>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20000"/>
                </a:lnSpc>
              </a:pPr>
              <a:r>
                <a:rPr lang="zh-CN" altLang="en-US" sz="2000" b="1" dirty="0">
                  <a:solidFill>
                    <a:schemeClr val="tx1"/>
                  </a:solidFill>
                  <a:latin typeface="微软雅黑" panose="020B0503020204020204" pitchFamily="34" charset="-122"/>
                  <a:ea typeface="微软雅黑" panose="020B0503020204020204" pitchFamily="34" charset="-122"/>
                </a:rPr>
                <a:t>你认识这些人民币吗？</a:t>
              </a:r>
              <a:endParaRPr lang="zh-CN" altLang="en-US" sz="2000" b="1" dirty="0">
                <a:latin typeface="微软雅黑" panose="020B0503020204020204" pitchFamily="34" charset="-122"/>
                <a:ea typeface="微软雅黑" panose="020B0503020204020204" pitchFamily="34" charset="-122"/>
              </a:endParaRPr>
            </a:p>
          </p:txBody>
        </p:sp>
        <p:pic>
          <p:nvPicPr>
            <p:cNvPr id="10" name="Picture 52" descr="P-055"/>
            <p:cNvPicPr>
              <a:picLocks noChangeAspect="1" noChangeArrowheads="1"/>
            </p:cNvPicPr>
            <p:nvPr/>
          </p:nvPicPr>
          <p:blipFill>
            <a:blip r:embed="rId4" cstate="email"/>
            <a:srcRect/>
            <a:stretch>
              <a:fillRect/>
            </a:stretch>
          </p:blipFill>
          <p:spPr bwMode="auto">
            <a:xfrm>
              <a:off x="213" y="3071"/>
              <a:ext cx="1104"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图片 13"/>
          <p:cNvPicPr>
            <a:picLocks noChangeAspect="1"/>
          </p:cNvPicPr>
          <p:nvPr/>
        </p:nvPicPr>
        <p:blipFill>
          <a:blip r:embed="rId5"/>
          <a:stretch>
            <a:fillRect/>
          </a:stretch>
        </p:blipFill>
        <p:spPr>
          <a:xfrm>
            <a:off x="7927649" y="4299417"/>
            <a:ext cx="2905125" cy="2286000"/>
          </a:xfrm>
          <a:prstGeom prst="rect">
            <a:avLst/>
          </a:prstGeom>
        </p:spPr>
      </p:pic>
      <p:grpSp>
        <p:nvGrpSpPr>
          <p:cNvPr id="15" name="组合 14"/>
          <p:cNvGrpSpPr/>
          <p:nvPr/>
        </p:nvGrpSpPr>
        <p:grpSpPr>
          <a:xfrm>
            <a:off x="7927649" y="1891444"/>
            <a:ext cx="3821735" cy="2068452"/>
            <a:chOff x="7905494" y="23935"/>
            <a:chExt cx="5367301" cy="2687579"/>
          </a:xfrm>
        </p:grpSpPr>
        <p:sp>
          <p:nvSpPr>
            <p:cNvPr id="16" name="TextBox 15"/>
            <p:cNvSpPr txBox="1"/>
            <p:nvPr/>
          </p:nvSpPr>
          <p:spPr>
            <a:xfrm>
              <a:off x="8657589" y="561804"/>
              <a:ext cx="4261084" cy="2119470"/>
            </a:xfrm>
            <a:prstGeom prst="rect">
              <a:avLst/>
            </a:prstGeom>
            <a:noFill/>
          </p:spPr>
          <p:txBody>
            <a:bodyPr wrap="square" rtlCol="0">
              <a:spAutoFit/>
            </a:bodyPr>
            <a:lstStyle/>
            <a:p>
              <a:pPr>
                <a:lnSpc>
                  <a:spcPts val="2000"/>
                </a:lnSpc>
              </a:pPr>
              <a:r>
                <a:rPr lang="zh-CN" altLang="en-US" sz="2000" dirty="0" smtClean="0">
                  <a:solidFill>
                    <a:schemeClr val="accent5">
                      <a:lumMod val="75000"/>
                    </a:schemeClr>
                  </a:solidFill>
                  <a:latin typeface="微软雅黑" panose="020B0503020204020204" pitchFamily="34" charset="-122"/>
                  <a:ea typeface="微软雅黑" panose="020B0503020204020204" pitchFamily="34" charset="-122"/>
                </a:rPr>
                <a:t>      请</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各小组拿出</a:t>
              </a:r>
              <a:r>
                <a:rPr lang="en-US" altLang="zh-CN" sz="2000"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号信封（内装</a:t>
              </a:r>
              <a:r>
                <a:rPr lang="en-US" altLang="zh-CN" sz="2000"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元、</a:t>
              </a:r>
              <a:r>
                <a:rPr lang="en-US" altLang="zh-CN" sz="2000"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角、</a:t>
              </a:r>
              <a:r>
                <a:rPr lang="en-US" altLang="zh-CN" sz="2000" dirty="0">
                  <a:solidFill>
                    <a:schemeClr val="accent5">
                      <a:lumMod val="75000"/>
                    </a:schemeClr>
                  </a:solidFill>
                  <a:latin typeface="微软雅黑" panose="020B0503020204020204" pitchFamily="34" charset="-122"/>
                  <a:ea typeface="微软雅黑" panose="020B0503020204020204" pitchFamily="34" charset="-122"/>
                </a:rPr>
                <a:t>1</a:t>
              </a:r>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分的纸币或硬币），取出人民币，分分类。想一想，有没有不同的分法</a:t>
              </a:r>
            </a:p>
            <a:p>
              <a:pPr>
                <a:lnSpc>
                  <a:spcPts val="2000"/>
                </a:lnSpc>
              </a:pPr>
              <a:r>
                <a:rPr lang="zh-CN" altLang="en-US" sz="2000" dirty="0" smtClean="0">
                  <a:solidFill>
                    <a:schemeClr val="accent5">
                      <a:lumMod val="75000"/>
                    </a:schemeClr>
                  </a:solidFill>
                  <a:latin typeface="微软雅黑" panose="020B0503020204020204" pitchFamily="34" charset="-122"/>
                  <a:ea typeface="微软雅黑" panose="020B0503020204020204" pitchFamily="34" charset="-122"/>
                </a:rPr>
                <a:t> </a:t>
              </a:r>
              <a:endParaRPr lang="zh-CN" altLang="en-US" sz="20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7" name="椭圆形标注 16"/>
            <p:cNvSpPr/>
            <p:nvPr/>
          </p:nvSpPr>
          <p:spPr>
            <a:xfrm>
              <a:off x="7905494" y="23935"/>
              <a:ext cx="5367301" cy="2687579"/>
            </a:xfrm>
            <a:prstGeom prst="wedgeEllipse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1347551" y="2220911"/>
            <a:ext cx="9170883" cy="427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五边形 7"/>
          <p:cNvSpPr>
            <a:spLocks noChangeArrowheads="1"/>
          </p:cNvSpPr>
          <p:nvPr/>
        </p:nvSpPr>
        <p:spPr bwMode="auto">
          <a:xfrm>
            <a:off x="1" y="501650"/>
            <a:ext cx="269510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4" name="TextBox 5"/>
          <p:cNvSpPr txBox="1">
            <a:spLocks noChangeArrowheads="1"/>
          </p:cNvSpPr>
          <p:nvPr/>
        </p:nvSpPr>
        <p:spPr bwMode="auto">
          <a:xfrm>
            <a:off x="749766" y="1571625"/>
            <a:ext cx="5513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993300"/>
                </a:solidFill>
                <a:latin typeface="Arial" panose="020B0604020202020204" pitchFamily="34" charset="0"/>
                <a:ea typeface="楷体_GB2312" panose="02010609030101010101" pitchFamily="49" charset="-122"/>
              </a:defRPr>
            </a:lvl1pPr>
            <a:lvl2pPr marL="742950" indent="-285750" eaLnBrk="0" hangingPunct="0">
              <a:defRPr sz="3200">
                <a:solidFill>
                  <a:srgbClr val="993300"/>
                </a:solidFill>
                <a:latin typeface="Arial" panose="020B0604020202020204" pitchFamily="34" charset="0"/>
                <a:ea typeface="楷体_GB2312" panose="02010609030101010101" pitchFamily="49" charset="-122"/>
              </a:defRPr>
            </a:lvl2pPr>
            <a:lvl3pPr marL="1143000" indent="-228600" eaLnBrk="0" hangingPunct="0">
              <a:defRPr sz="3200">
                <a:solidFill>
                  <a:srgbClr val="993300"/>
                </a:solidFill>
                <a:latin typeface="Arial" panose="020B0604020202020204" pitchFamily="34" charset="0"/>
                <a:ea typeface="楷体_GB2312" panose="02010609030101010101" pitchFamily="49" charset="-122"/>
              </a:defRPr>
            </a:lvl3pPr>
            <a:lvl4pPr marL="1600200" indent="-228600" eaLnBrk="0" hangingPunct="0">
              <a:defRPr sz="3200">
                <a:solidFill>
                  <a:srgbClr val="993300"/>
                </a:solidFill>
                <a:latin typeface="Arial" panose="020B0604020202020204" pitchFamily="34" charset="0"/>
                <a:ea typeface="楷体_GB2312" panose="02010609030101010101" pitchFamily="49" charset="-122"/>
              </a:defRPr>
            </a:lvl4pPr>
            <a:lvl5pPr marL="2057400" indent="-228600" eaLnBrk="0" hangingPunct="0">
              <a:defRPr sz="3200">
                <a:solidFill>
                  <a:srgbClr val="993300"/>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9pPr>
          </a:lstStyle>
          <a:p>
            <a:pPr eaLnBrk="1" hangingPunct="1"/>
            <a:r>
              <a:rPr lang="zh-CN" altLang="en-US" sz="2800" b="1" dirty="0" smtClean="0">
                <a:solidFill>
                  <a:schemeClr val="tx1"/>
                </a:solidFill>
                <a:latin typeface="微软雅黑" panose="020B0503020204020204" pitchFamily="34" charset="-122"/>
                <a:ea typeface="微软雅黑" panose="020B0503020204020204" pitchFamily="34" charset="-122"/>
              </a:rPr>
              <a:t>一、1</a:t>
            </a:r>
            <a:r>
              <a:rPr lang="zh-CN" altLang="en-US" sz="2800" b="1" dirty="0">
                <a:solidFill>
                  <a:schemeClr val="tx1"/>
                </a:solidFill>
                <a:latin typeface="微软雅黑" panose="020B0503020204020204" pitchFamily="34" charset="-122"/>
                <a:ea typeface="微软雅黑" panose="020B0503020204020204" pitchFamily="34" charset="-122"/>
              </a:rPr>
              <a:t>元以内的</a:t>
            </a:r>
            <a:r>
              <a:rPr lang="zh-CN" altLang="en-US" sz="2800" b="1" dirty="0" smtClean="0">
                <a:solidFill>
                  <a:schemeClr val="tx1"/>
                </a:solidFill>
                <a:latin typeface="微软雅黑" panose="020B0503020204020204" pitchFamily="34" charset="-122"/>
                <a:ea typeface="微软雅黑" panose="020B0503020204020204" pitchFamily="34" charset="-122"/>
              </a:rPr>
              <a:t>人民币分类</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766481" y="1351896"/>
            <a:ext cx="10668865" cy="5694362"/>
          </a:xfrm>
          <a:prstGeom prst="rect">
            <a:avLst/>
          </a:prstGeom>
        </p:spPr>
      </p:pic>
      <p:sp>
        <p:nvSpPr>
          <p:cNvPr id="3" name="五边形 7"/>
          <p:cNvSpPr>
            <a:spLocks noChangeArrowheads="1"/>
          </p:cNvSpPr>
          <p:nvPr/>
        </p:nvSpPr>
        <p:spPr bwMode="auto">
          <a:xfrm>
            <a:off x="0" y="501650"/>
            <a:ext cx="3503613"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11" name="矩形 10"/>
          <p:cNvSpPr/>
          <p:nvPr/>
        </p:nvSpPr>
        <p:spPr>
          <a:xfrm>
            <a:off x="1546412" y="1892228"/>
            <a:ext cx="8875059" cy="4431983"/>
          </a:xfrm>
          <a:prstGeom prst="rect">
            <a:avLst/>
          </a:prstGeom>
        </p:spPr>
        <p:txBody>
          <a:bodyPr wrap="square">
            <a:spAutoFit/>
          </a:bodyPr>
          <a:lstStyle/>
          <a:p>
            <a:pPr>
              <a:lnSpc>
                <a:spcPct val="150000"/>
              </a:lnSpc>
            </a:pPr>
            <a:r>
              <a:rPr lang="zh-CN" altLang="en-US" sz="2000" dirty="0" smtClean="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）人民币有纸币和硬币两种。</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元以内的纸币：一面都印有劳动人民的头像、中国人民银行，另一面都印有中华人民共和国国徽。国徽代表我们伟大的祖国，所以我们一定要爱护人民币。硬币有新、旧两种，图案不同</a:t>
            </a:r>
            <a:r>
              <a:rPr lang="zh-CN" altLang="en-US" sz="2000" dirty="0" smtClean="0">
                <a:solidFill>
                  <a:prstClr val="white"/>
                </a:solidFill>
                <a:latin typeface="微软雅黑" panose="020B0503020204020204" pitchFamily="34" charset="-122"/>
                <a:ea typeface="微软雅黑" panose="020B0503020204020204" pitchFamily="34" charset="-122"/>
              </a:rPr>
              <a:t>。</a:t>
            </a:r>
            <a:endParaRPr lang="en-US" altLang="zh-CN" sz="2000" dirty="0" smtClean="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）有大写的</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2</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5</a:t>
            </a:r>
            <a:r>
              <a:rPr lang="zh-CN" altLang="en-US" sz="2000" dirty="0">
                <a:solidFill>
                  <a:prstClr val="white"/>
                </a:solidFill>
                <a:latin typeface="微软雅黑" panose="020B0503020204020204" pitchFamily="34" charset="-122"/>
                <a:ea typeface="微软雅黑" panose="020B0503020204020204" pitchFamily="34" charset="-122"/>
              </a:rPr>
              <a:t>。</a:t>
            </a:r>
          </a:p>
          <a:p>
            <a:pPr>
              <a:lnSpc>
                <a:spcPct val="150000"/>
              </a:lnSpc>
            </a:pP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3</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元：硬币</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元上面有阿拉伯数字</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，还有汉字圆，有</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元的拼音。在纸币</a:t>
            </a:r>
            <a:r>
              <a:rPr lang="en-US" altLang="zh-CN" sz="2000" dirty="0">
                <a:solidFill>
                  <a:prstClr val="white"/>
                </a:solidFill>
                <a:latin typeface="微软雅黑" panose="020B0503020204020204" pitchFamily="34" charset="-122"/>
                <a:ea typeface="微软雅黑" panose="020B0503020204020204" pitchFamily="34" charset="-122"/>
              </a:rPr>
              <a:t>1</a:t>
            </a:r>
            <a:r>
              <a:rPr lang="zh-CN" altLang="en-US" sz="2000" dirty="0">
                <a:solidFill>
                  <a:prstClr val="white"/>
                </a:solidFill>
                <a:latin typeface="微软雅黑" panose="020B0503020204020204" pitchFamily="34" charset="-122"/>
                <a:ea typeface="微软雅黑" panose="020B0503020204020204" pitchFamily="34" charset="-122"/>
              </a:rPr>
              <a:t>元的左下角有一点，这个点是为了盲人使用，盲人通过摸人民币，就能知道是多少钱</a:t>
            </a:r>
            <a:r>
              <a:rPr lang="zh-CN" altLang="en-US" sz="2000" dirty="0" smtClean="0">
                <a:solidFill>
                  <a:prstClr val="white"/>
                </a:solidFill>
                <a:latin typeface="微软雅黑" panose="020B0503020204020204" pitchFamily="34" charset="-122"/>
                <a:ea typeface="微软雅黑" panose="020B0503020204020204" pitchFamily="34" charset="-122"/>
              </a:rPr>
              <a:t>。</a:t>
            </a:r>
            <a:endParaRPr lang="en-US" altLang="zh-CN" sz="2000" dirty="0" smtClean="0">
              <a:solidFill>
                <a:prstClr val="white"/>
              </a:solidFill>
              <a:latin typeface="微软雅黑" panose="020B0503020204020204" pitchFamily="34" charset="-122"/>
              <a:ea typeface="微软雅黑" panose="020B0503020204020204" pitchFamily="34" charset="-122"/>
            </a:endParaRPr>
          </a:p>
          <a:p>
            <a:pPr>
              <a:lnSpc>
                <a:spcPct val="150000"/>
              </a:lnSpc>
            </a:pPr>
            <a:r>
              <a:rPr lang="zh-CN" altLang="en-US" sz="2000" dirty="0" smtClean="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4</a:t>
            </a:r>
            <a:r>
              <a:rPr lang="zh-CN" altLang="en-US" sz="2000" dirty="0">
                <a:solidFill>
                  <a:prstClr val="white"/>
                </a:solidFill>
                <a:latin typeface="微软雅黑" panose="020B0503020204020204" pitchFamily="34" charset="-122"/>
                <a:ea typeface="微软雅黑" panose="020B0503020204020204" pitchFamily="34" charset="-122"/>
              </a:rPr>
              <a:t>）</a:t>
            </a:r>
            <a:r>
              <a:rPr lang="en-US" altLang="zh-CN" sz="2000" dirty="0">
                <a:solidFill>
                  <a:prstClr val="white"/>
                </a:solidFill>
                <a:latin typeface="微软雅黑" panose="020B0503020204020204" pitchFamily="34" charset="-122"/>
                <a:ea typeface="微软雅黑" panose="020B0503020204020204" pitchFamily="34" charset="-122"/>
              </a:rPr>
              <a:t>5</a:t>
            </a:r>
            <a:r>
              <a:rPr lang="zh-CN" altLang="en-US" sz="2000" dirty="0">
                <a:solidFill>
                  <a:prstClr val="white"/>
                </a:solidFill>
                <a:latin typeface="微软雅黑" panose="020B0503020204020204" pitchFamily="34" charset="-122"/>
                <a:ea typeface="微软雅黑" panose="020B0503020204020204" pitchFamily="34" charset="-122"/>
              </a:rPr>
              <a:t>角：伍角两个字，</a:t>
            </a:r>
            <a:r>
              <a:rPr lang="en-US" altLang="zh-CN" sz="2000" dirty="0">
                <a:solidFill>
                  <a:prstClr val="white"/>
                </a:solidFill>
                <a:latin typeface="微软雅黑" panose="020B0503020204020204" pitchFamily="34" charset="-122"/>
                <a:ea typeface="微软雅黑" panose="020B0503020204020204" pitchFamily="34" charset="-122"/>
              </a:rPr>
              <a:t>5</a:t>
            </a:r>
            <a:r>
              <a:rPr lang="zh-CN" altLang="en-US" sz="2000" dirty="0">
                <a:solidFill>
                  <a:prstClr val="white"/>
                </a:solidFill>
                <a:latin typeface="微软雅黑" panose="020B0503020204020204" pitchFamily="34" charset="-122"/>
                <a:ea typeface="微软雅黑" panose="020B0503020204020204" pitchFamily="34" charset="-122"/>
              </a:rPr>
              <a:t>角的拼音，有阿拉伯数字</a:t>
            </a:r>
            <a:r>
              <a:rPr lang="en-US" altLang="zh-CN" sz="2000" dirty="0">
                <a:solidFill>
                  <a:prstClr val="white"/>
                </a:solidFill>
                <a:latin typeface="微软雅黑" panose="020B0503020204020204" pitchFamily="34" charset="-122"/>
                <a:ea typeface="微软雅黑" panose="020B0503020204020204" pitchFamily="34" charset="-122"/>
              </a:rPr>
              <a:t>5</a:t>
            </a:r>
            <a:r>
              <a:rPr lang="zh-CN" altLang="en-US" sz="2000" dirty="0">
                <a:solidFill>
                  <a:prstClr val="white"/>
                </a:solidFill>
                <a:latin typeface="微软雅黑" panose="020B0503020204020204" pitchFamily="34" charset="-122"/>
                <a:ea typeface="微软雅黑" panose="020B0503020204020204" pitchFamily="34" charset="-122"/>
              </a:rPr>
              <a:t>。有硬币和纸币。硬币是金色的，最容易区分</a:t>
            </a:r>
            <a:r>
              <a:rPr lang="zh-CN" altLang="en-US" sz="2800" dirty="0">
                <a:solidFill>
                  <a:prstClr val="white"/>
                </a:solidFill>
                <a:latin typeface="微软雅黑" panose="020B0503020204020204" pitchFamily="34" charset="-122"/>
                <a:ea typeface="微软雅黑" panose="020B0503020204020204" pitchFamily="34" charset="-122"/>
              </a:rPr>
              <a:t>。</a:t>
            </a:r>
          </a:p>
        </p:txBody>
      </p:sp>
      <p:sp>
        <p:nvSpPr>
          <p:cNvPr id="2" name="AutoShape 2" descr="http://img3.imgtn.bdimg.com/it/u=260390871,1761150276&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endParaRPr>
          </a:p>
        </p:txBody>
      </p:sp>
      <p:sp>
        <p:nvSpPr>
          <p:cNvPr id="9" name="TextBox 5"/>
          <p:cNvSpPr txBox="1">
            <a:spLocks noChangeArrowheads="1"/>
          </p:cNvSpPr>
          <p:nvPr/>
        </p:nvSpPr>
        <p:spPr bwMode="auto">
          <a:xfrm>
            <a:off x="1220411" y="1275791"/>
            <a:ext cx="5513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993300"/>
                </a:solidFill>
                <a:latin typeface="Arial" panose="020B0604020202020204" pitchFamily="34" charset="0"/>
                <a:ea typeface="楷体_GB2312" panose="02010609030101010101" pitchFamily="49" charset="-122"/>
              </a:defRPr>
            </a:lvl1pPr>
            <a:lvl2pPr marL="742950" indent="-285750" eaLnBrk="0" hangingPunct="0">
              <a:defRPr sz="3200">
                <a:solidFill>
                  <a:srgbClr val="993300"/>
                </a:solidFill>
                <a:latin typeface="Arial" panose="020B0604020202020204" pitchFamily="34" charset="0"/>
                <a:ea typeface="楷体_GB2312" panose="02010609030101010101" pitchFamily="49" charset="-122"/>
              </a:defRPr>
            </a:lvl2pPr>
            <a:lvl3pPr marL="1143000" indent="-228600" eaLnBrk="0" hangingPunct="0">
              <a:defRPr sz="3200">
                <a:solidFill>
                  <a:srgbClr val="993300"/>
                </a:solidFill>
                <a:latin typeface="Arial" panose="020B0604020202020204" pitchFamily="34" charset="0"/>
                <a:ea typeface="楷体_GB2312" panose="02010609030101010101" pitchFamily="49" charset="-122"/>
              </a:defRPr>
            </a:lvl3pPr>
            <a:lvl4pPr marL="1600200" indent="-228600" eaLnBrk="0" hangingPunct="0">
              <a:defRPr sz="3200">
                <a:solidFill>
                  <a:srgbClr val="993300"/>
                </a:solidFill>
                <a:latin typeface="Arial" panose="020B0604020202020204" pitchFamily="34" charset="0"/>
                <a:ea typeface="楷体_GB2312" panose="02010609030101010101" pitchFamily="49" charset="-122"/>
              </a:defRPr>
            </a:lvl4pPr>
            <a:lvl5pPr marL="2057400" indent="-228600" eaLnBrk="0" hangingPunct="0">
              <a:defRPr sz="3200">
                <a:solidFill>
                  <a:srgbClr val="993300"/>
                </a:solidFill>
                <a:latin typeface="Arial" panose="020B0604020202020204" pitchFamily="34" charset="0"/>
                <a:ea typeface="楷体_GB2312" panose="02010609030101010101" pitchFamily="49" charset="-122"/>
              </a:defRPr>
            </a:lvl5pPr>
            <a:lvl6pPr marL="25146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6pPr>
            <a:lvl7pPr marL="29718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7pPr>
            <a:lvl8pPr marL="34290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8pPr>
            <a:lvl9pPr marL="3886200" indent="-228600" eaLnBrk="0" fontAlgn="base" hangingPunct="0">
              <a:spcBef>
                <a:spcPct val="0"/>
              </a:spcBef>
              <a:spcAft>
                <a:spcPct val="0"/>
              </a:spcAft>
              <a:defRPr sz="3200">
                <a:solidFill>
                  <a:srgbClr val="993300"/>
                </a:solidFill>
                <a:latin typeface="Arial" panose="020B0604020202020204" pitchFamily="34" charset="0"/>
                <a:ea typeface="楷体_GB2312" panose="02010609030101010101" pitchFamily="49" charset="-122"/>
              </a:defRPr>
            </a:lvl9pPr>
          </a:lstStyle>
          <a:p>
            <a:pPr eaLnBrk="1" hangingPunct="1"/>
            <a:r>
              <a:rPr lang="zh-CN" altLang="en-US" sz="2800" b="1" dirty="0" smtClean="0">
                <a:solidFill>
                  <a:schemeClr val="tx1"/>
                </a:solidFill>
                <a:latin typeface="微软雅黑" panose="020B0503020204020204" pitchFamily="34" charset="-122"/>
                <a:ea typeface="微软雅黑" panose="020B0503020204020204" pitchFamily="34" charset="-122"/>
              </a:rPr>
              <a:t>请大家讨论</a:t>
            </a:r>
            <a:endParaRPr lang="en-US" altLang="zh-CN" sz="28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803672" y="1427211"/>
            <a:ext cx="8028887" cy="4516389"/>
          </a:xfrm>
          <a:prstGeom prst="rect">
            <a:avLst/>
          </a:prstGeom>
        </p:spPr>
      </p:pic>
      <p:sp>
        <p:nvSpPr>
          <p:cNvPr id="2" name="五边形 7"/>
          <p:cNvSpPr>
            <a:spLocks noChangeArrowheads="1"/>
          </p:cNvSpPr>
          <p:nvPr/>
        </p:nvSpPr>
        <p:spPr bwMode="auto">
          <a:xfrm>
            <a:off x="0" y="501650"/>
            <a:ext cx="2569029"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知识要点</a:t>
            </a:r>
            <a:endParaRPr lang="zh-CN" altLang="en-US" sz="3200" dirty="0" smtClean="0">
              <a:solidFill>
                <a:srgbClr val="FFFFFF"/>
              </a:solidFill>
              <a:latin typeface="微软雅黑" panose="020B0503020204020204" pitchFamily="34" charset="-122"/>
            </a:endParaRPr>
          </a:p>
        </p:txBody>
      </p:sp>
      <p:sp>
        <p:nvSpPr>
          <p:cNvPr id="22" name="TextBox 21"/>
          <p:cNvSpPr txBox="1"/>
          <p:nvPr/>
        </p:nvSpPr>
        <p:spPr>
          <a:xfrm>
            <a:off x="1398494" y="2201450"/>
            <a:ext cx="6679734" cy="2308324"/>
          </a:xfrm>
          <a:prstGeom prst="rect">
            <a:avLst/>
          </a:prstGeom>
          <a:noFill/>
        </p:spPr>
        <p:txBody>
          <a:bodyPr wrap="square" rtlCol="0">
            <a:spAutoFit/>
          </a:bodyPr>
          <a:lstStyle/>
          <a:p>
            <a:pPr>
              <a:lnSpc>
                <a:spcPct val="150000"/>
              </a:lnSpc>
            </a:pP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方法小结</a:t>
            </a:r>
            <a:r>
              <a:rPr lang="en-US" altLang="zh-CN" sz="2400" dirty="0" smtClean="0">
                <a:solidFill>
                  <a:schemeClr val="bg1"/>
                </a:solidFill>
                <a:latin typeface="楷体" panose="02010609060101010101" pitchFamily="49" charset="-122"/>
                <a:ea typeface="楷体" panose="02010609060101010101" pitchFamily="49" charset="-122"/>
              </a:rPr>
              <a:t>】</a:t>
            </a:r>
            <a:r>
              <a:rPr lang="zh-CN" altLang="en-US" sz="2400" dirty="0" smtClean="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我们一般都是通过人民币的阿拉伯数字和汉字来区别各种人民币的面值的。在辨认人民币的时候，可以看颜色、图案、大小、数字，最主要看数字后面的单位。</a:t>
            </a:r>
          </a:p>
        </p:txBody>
      </p:sp>
      <p:pic>
        <p:nvPicPr>
          <p:cNvPr id="6" name="Picture 3"/>
          <p:cNvPicPr>
            <a:picLocks noChangeAspect="1" noChangeArrowheads="1"/>
          </p:cNvPicPr>
          <p:nvPr/>
        </p:nvPicPr>
        <p:blipFill>
          <a:blip r:embed="rId3" cstate="email"/>
          <a:srcRect/>
          <a:stretch>
            <a:fillRect/>
          </a:stretch>
        </p:blipFill>
        <p:spPr bwMode="auto">
          <a:xfrm>
            <a:off x="8926689" y="3522070"/>
            <a:ext cx="2594751" cy="19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7"/>
          <p:cNvSpPr>
            <a:spLocks noChangeArrowheads="1"/>
          </p:cNvSpPr>
          <p:nvPr/>
        </p:nvSpPr>
        <p:spPr bwMode="auto">
          <a:xfrm>
            <a:off x="1" y="501650"/>
            <a:ext cx="2695100"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smtClean="0">
                <a:solidFill>
                  <a:srgbClr val="FFFFFF"/>
                </a:solidFill>
                <a:latin typeface="微软雅黑" panose="020B0503020204020204" pitchFamily="34" charset="-122"/>
              </a:rPr>
              <a:t>教学新知</a:t>
            </a:r>
          </a:p>
        </p:txBody>
      </p:sp>
      <p:sp>
        <p:nvSpPr>
          <p:cNvPr id="4" name="TextBox 3"/>
          <p:cNvSpPr txBox="1"/>
          <p:nvPr/>
        </p:nvSpPr>
        <p:spPr>
          <a:xfrm>
            <a:off x="766482" y="1667435"/>
            <a:ext cx="5136777"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二、</a:t>
            </a:r>
            <a:r>
              <a:rPr lang="zh-CN" altLang="en-US" sz="2800" b="1" dirty="0">
                <a:latin typeface="微软雅黑" panose="020B0503020204020204" pitchFamily="34" charset="-122"/>
                <a:ea typeface="微软雅黑" panose="020B0503020204020204" pitchFamily="34" charset="-122"/>
              </a:rPr>
              <a:t>人民币单位之间的进</a:t>
            </a:r>
            <a:r>
              <a:rPr lang="zh-CN" altLang="en-US" sz="2800" b="1" dirty="0" smtClean="0">
                <a:latin typeface="微软雅黑" panose="020B0503020204020204" pitchFamily="34" charset="-122"/>
                <a:ea typeface="微软雅黑" panose="020B0503020204020204" pitchFamily="34" charset="-122"/>
              </a:rPr>
              <a:t>率</a:t>
            </a:r>
            <a:endParaRPr lang="zh-CN" altLang="en-US" sz="2800" b="1" dirty="0">
              <a:latin typeface="微软雅黑" panose="020B0503020204020204" pitchFamily="34" charset="-122"/>
              <a:ea typeface="微软雅黑" panose="020B0503020204020204" pitchFamily="34" charset="-122"/>
            </a:endParaRPr>
          </a:p>
        </p:txBody>
      </p:sp>
      <p:pic>
        <p:nvPicPr>
          <p:cNvPr id="5" name="Picture 52" descr="P-055"/>
          <p:cNvPicPr>
            <a:picLocks noChangeAspect="1" noChangeArrowheads="1"/>
          </p:cNvPicPr>
          <p:nvPr/>
        </p:nvPicPr>
        <p:blipFill>
          <a:blip r:embed="rId2" cstate="email"/>
          <a:srcRect/>
          <a:stretch>
            <a:fillRect/>
          </a:stretch>
        </p:blipFill>
        <p:spPr bwMode="auto">
          <a:xfrm>
            <a:off x="2501156" y="3970959"/>
            <a:ext cx="2289922" cy="224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2"/>
          <p:cNvSpPr>
            <a:spLocks noChangeArrowheads="1"/>
          </p:cNvSpPr>
          <p:nvPr/>
        </p:nvSpPr>
        <p:spPr bwMode="auto">
          <a:xfrm>
            <a:off x="5589071" y="4392819"/>
            <a:ext cx="2513387" cy="919401"/>
          </a:xfrm>
          <a:prstGeom prst="wedgeRoundRectCallout">
            <a:avLst>
              <a:gd name="adj1" fmla="val -74000"/>
              <a:gd name="adj2" fmla="val 46468"/>
              <a:gd name="adj3" fmla="val 16667"/>
            </a:avLst>
          </a:prstGeom>
          <a:solidFill>
            <a:schemeClr val="bg1"/>
          </a:solidFill>
          <a:ln w="19050">
            <a:solidFill>
              <a:srgbClr val="3399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120000"/>
              </a:lnSpc>
            </a:pPr>
            <a:r>
              <a:rPr lang="zh-CN" altLang="en-US" sz="2000" b="1" dirty="0" smtClean="0">
                <a:solidFill>
                  <a:schemeClr val="tx1"/>
                </a:solidFill>
              </a:rPr>
              <a:t>想一想元、角</a:t>
            </a:r>
            <a:r>
              <a:rPr lang="zh-CN" altLang="en-US" sz="2000" b="1" dirty="0">
                <a:solidFill>
                  <a:schemeClr val="tx1"/>
                </a:solidFill>
              </a:rPr>
              <a:t>和分之间</a:t>
            </a:r>
            <a:r>
              <a:rPr lang="zh-CN" altLang="en-US" sz="2000" b="1" dirty="0" smtClean="0">
                <a:solidFill>
                  <a:schemeClr val="tx1"/>
                </a:solidFill>
              </a:rPr>
              <a:t>有什么</a:t>
            </a:r>
            <a:r>
              <a:rPr lang="zh-CN" altLang="en-US" sz="2000" b="1" dirty="0">
                <a:solidFill>
                  <a:schemeClr val="tx1"/>
                </a:solidFill>
              </a:rPr>
              <a:t>关系？</a:t>
            </a:r>
          </a:p>
        </p:txBody>
      </p:sp>
      <p:sp>
        <p:nvSpPr>
          <p:cNvPr id="7" name="TextBox 6"/>
          <p:cNvSpPr txBox="1"/>
          <p:nvPr/>
        </p:nvSpPr>
        <p:spPr>
          <a:xfrm>
            <a:off x="1667434" y="2922069"/>
            <a:ext cx="9480178"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 1</a:t>
            </a:r>
            <a:r>
              <a:rPr lang="zh-CN" altLang="zh-CN" sz="2800" dirty="0">
                <a:solidFill>
                  <a:srgbClr val="FF0000"/>
                </a:solidFill>
                <a:latin typeface="微软雅黑" panose="020B0503020204020204" pitchFamily="34" charset="-122"/>
                <a:ea typeface="微软雅黑" panose="020B0503020204020204" pitchFamily="34" charset="-122"/>
              </a:rPr>
              <a:t>元＝</a:t>
            </a:r>
            <a:r>
              <a:rPr lang="en-US" altLang="zh-CN" sz="2800" dirty="0" smtClean="0">
                <a:solidFill>
                  <a:srgbClr val="FF0000"/>
                </a:solidFill>
                <a:latin typeface="微软雅黑" panose="020B0503020204020204" pitchFamily="34" charset="-122"/>
                <a:ea typeface="微软雅黑" panose="020B0503020204020204" pitchFamily="34" charset="-122"/>
              </a:rPr>
              <a:t>10</a:t>
            </a:r>
            <a:r>
              <a:rPr lang="zh-CN" altLang="zh-CN" sz="2800" dirty="0" smtClean="0">
                <a:solidFill>
                  <a:srgbClr val="FF0000"/>
                </a:solidFill>
                <a:latin typeface="微软雅黑" panose="020B0503020204020204" pitchFamily="34" charset="-122"/>
                <a:ea typeface="微软雅黑" panose="020B0503020204020204" pitchFamily="34" charset="-122"/>
              </a:rPr>
              <a:t>角</a:t>
            </a:r>
            <a:r>
              <a:rPr lang="en-US" altLang="zh-CN" sz="2800" dirty="0">
                <a:solidFill>
                  <a:srgbClr val="FF0000"/>
                </a:solidFill>
                <a:latin typeface="微软雅黑" panose="020B0503020204020204" pitchFamily="34" charset="-122"/>
                <a:ea typeface="微软雅黑" panose="020B0503020204020204" pitchFamily="34" charset="-122"/>
              </a:rPr>
              <a:t> </a:t>
            </a:r>
            <a:r>
              <a:rPr lang="en-US" altLang="zh-CN" sz="2800" dirty="0" smtClean="0">
                <a:solidFill>
                  <a:srgbClr val="FF0000"/>
                </a:solidFill>
                <a:latin typeface="微软雅黑" panose="020B0503020204020204" pitchFamily="34" charset="-122"/>
                <a:ea typeface="微软雅黑" panose="020B0503020204020204" pitchFamily="34" charset="-122"/>
              </a:rPr>
              <a:t>               1</a:t>
            </a:r>
            <a:r>
              <a:rPr lang="zh-CN" altLang="zh-CN" sz="2800" dirty="0" smtClean="0">
                <a:solidFill>
                  <a:srgbClr val="FF0000"/>
                </a:solidFill>
                <a:latin typeface="微软雅黑" panose="020B0503020204020204" pitchFamily="34" charset="-122"/>
                <a:ea typeface="微软雅黑" panose="020B0503020204020204" pitchFamily="34" charset="-122"/>
              </a:rPr>
              <a:t>角＝</a:t>
            </a:r>
            <a:r>
              <a:rPr lang="en-US" altLang="zh-CN" sz="2800" dirty="0" smtClean="0">
                <a:solidFill>
                  <a:srgbClr val="FF0000"/>
                </a:solidFill>
                <a:latin typeface="微软雅黑" panose="020B0503020204020204" pitchFamily="34" charset="-122"/>
                <a:ea typeface="微软雅黑" panose="020B0503020204020204" pitchFamily="34" charset="-122"/>
              </a:rPr>
              <a:t>10</a:t>
            </a:r>
            <a:r>
              <a:rPr lang="zh-CN" altLang="zh-CN" sz="2800" dirty="0" smtClean="0">
                <a:solidFill>
                  <a:srgbClr val="FF0000"/>
                </a:solidFill>
                <a:latin typeface="微软雅黑" panose="020B0503020204020204" pitchFamily="34" charset="-122"/>
                <a:ea typeface="微软雅黑" panose="020B0503020204020204" pitchFamily="34" charset="-122"/>
              </a:rPr>
              <a:t>分</a:t>
            </a:r>
            <a:r>
              <a:rPr lang="en-US" altLang="zh-CN" sz="2800" dirty="0">
                <a:solidFill>
                  <a:srgbClr val="FF0000"/>
                </a:solidFill>
                <a:latin typeface="微软雅黑" panose="020B0503020204020204" pitchFamily="34" charset="-122"/>
                <a:ea typeface="微软雅黑" panose="020B0503020204020204" pitchFamily="34" charset="-122"/>
              </a:rPr>
              <a:t> </a:t>
            </a:r>
            <a:r>
              <a:rPr lang="en-US" altLang="zh-CN" sz="2800" dirty="0" smtClean="0">
                <a:solidFill>
                  <a:srgbClr val="FF0000"/>
                </a:solidFill>
                <a:latin typeface="微软雅黑" panose="020B0503020204020204" pitchFamily="34" charset="-122"/>
                <a:ea typeface="微软雅黑" panose="020B0503020204020204" pitchFamily="34" charset="-122"/>
              </a:rPr>
              <a:t>                1</a:t>
            </a:r>
            <a:r>
              <a:rPr lang="zh-CN" altLang="en-US" sz="2800" dirty="0" smtClean="0">
                <a:solidFill>
                  <a:srgbClr val="FF0000"/>
                </a:solidFill>
                <a:latin typeface="微软雅黑" panose="020B0503020204020204" pitchFamily="34" charset="-122"/>
                <a:ea typeface="微软雅黑" panose="020B0503020204020204" pitchFamily="34" charset="-122"/>
              </a:rPr>
              <a:t>元</a:t>
            </a:r>
            <a:r>
              <a:rPr lang="en-US" altLang="zh-CN" sz="2800" dirty="0" smtClean="0">
                <a:solidFill>
                  <a:srgbClr val="FF0000"/>
                </a:solidFill>
                <a:latin typeface="微软雅黑" panose="020B0503020204020204" pitchFamily="34" charset="-122"/>
                <a:ea typeface="微软雅黑" panose="020B0503020204020204" pitchFamily="34" charset="-122"/>
              </a:rPr>
              <a:t>=100</a:t>
            </a:r>
            <a:r>
              <a:rPr lang="zh-CN" altLang="en-US" sz="2800" dirty="0" smtClean="0">
                <a:solidFill>
                  <a:srgbClr val="FF0000"/>
                </a:solidFill>
                <a:latin typeface="微软雅黑" panose="020B0503020204020204" pitchFamily="34" charset="-122"/>
                <a:ea typeface="微软雅黑" panose="020B0503020204020204" pitchFamily="34" charset="-122"/>
              </a:rPr>
              <a:t>分</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897802" y="2106775"/>
            <a:ext cx="6820810" cy="3836825"/>
          </a:xfrm>
          <a:prstGeom prst="rect">
            <a:avLst/>
          </a:prstGeom>
        </p:spPr>
      </p:pic>
      <p:sp>
        <p:nvSpPr>
          <p:cNvPr id="2" name="五边形 7"/>
          <p:cNvSpPr>
            <a:spLocks noChangeArrowheads="1"/>
          </p:cNvSpPr>
          <p:nvPr/>
        </p:nvSpPr>
        <p:spPr bwMode="auto">
          <a:xfrm>
            <a:off x="0" y="501650"/>
            <a:ext cx="2569029"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知识要点</a:t>
            </a:r>
            <a:endParaRPr lang="zh-CN" altLang="en-US" sz="3200" dirty="0" smtClean="0">
              <a:solidFill>
                <a:srgbClr val="FFFFFF"/>
              </a:solidFill>
              <a:latin typeface="微软雅黑" panose="020B0503020204020204" pitchFamily="34" charset="-122"/>
            </a:endParaRPr>
          </a:p>
        </p:txBody>
      </p:sp>
      <p:sp>
        <p:nvSpPr>
          <p:cNvPr id="22" name="TextBox 21"/>
          <p:cNvSpPr txBox="1"/>
          <p:nvPr/>
        </p:nvSpPr>
        <p:spPr>
          <a:xfrm>
            <a:off x="1492623" y="2811376"/>
            <a:ext cx="5338483" cy="2308324"/>
          </a:xfrm>
          <a:prstGeom prst="rect">
            <a:avLst/>
          </a:prstGeom>
          <a:noFill/>
        </p:spPr>
        <p:txBody>
          <a:bodyPr wrap="square" rtlCol="0">
            <a:spAutoFit/>
          </a:bodyPr>
          <a:lstStyle/>
          <a:p>
            <a:pPr>
              <a:lnSpc>
                <a:spcPct val="150000"/>
              </a:lnSpc>
            </a:pPr>
            <a:r>
              <a:rPr lang="en-US" altLang="zh-CN" sz="2400" dirty="0" smtClean="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认识人民币的单位及其进率</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400" dirty="0">
                <a:solidFill>
                  <a:schemeClr val="bg1"/>
                </a:solidFill>
                <a:latin typeface="微软雅黑" panose="020B0503020204020204" pitchFamily="34" charset="-122"/>
                <a:ea typeface="微软雅黑" panose="020B0503020204020204" pitchFamily="34" charset="-122"/>
              </a:rPr>
              <a:t> </a:t>
            </a:r>
            <a:r>
              <a:rPr lang="en-US" altLang="zh-CN" sz="2400" dirty="0" smtClean="0">
                <a:solidFill>
                  <a:schemeClr val="bg1"/>
                </a:solidFill>
                <a:latin typeface="微软雅黑" panose="020B0503020204020204" pitchFamily="34" charset="-122"/>
                <a:ea typeface="微软雅黑" panose="020B0503020204020204" pitchFamily="34" charset="-122"/>
              </a:rPr>
              <a:t>     </a:t>
            </a:r>
            <a:r>
              <a:rPr lang="zh-CN" altLang="en-US" sz="2400" dirty="0" smtClean="0">
                <a:solidFill>
                  <a:schemeClr val="bg1"/>
                </a:solidFill>
                <a:latin typeface="微软雅黑" panose="020B0503020204020204" pitchFamily="34" charset="-122"/>
                <a:ea typeface="微软雅黑" panose="020B0503020204020204" pitchFamily="34" charset="-122"/>
              </a:rPr>
              <a:t>人民币</a:t>
            </a:r>
            <a:r>
              <a:rPr lang="zh-CN" altLang="en-US" sz="2400" dirty="0">
                <a:solidFill>
                  <a:schemeClr val="bg1"/>
                </a:solidFill>
                <a:latin typeface="微软雅黑" panose="020B0503020204020204" pitchFamily="34" charset="-122"/>
                <a:ea typeface="微软雅黑" panose="020B0503020204020204" pitchFamily="34" charset="-122"/>
              </a:rPr>
              <a:t>的单位有元、角、分，他们之间的进率是：</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元＝</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角，</a:t>
            </a:r>
            <a:r>
              <a:rPr lang="en-US" altLang="zh-CN" sz="2400" dirty="0">
                <a:solidFill>
                  <a:schemeClr val="bg1"/>
                </a:solidFill>
                <a:latin typeface="微软雅黑" panose="020B0503020204020204" pitchFamily="34" charset="-122"/>
                <a:ea typeface="微软雅黑" panose="020B0503020204020204" pitchFamily="34" charset="-122"/>
              </a:rPr>
              <a:t>1</a:t>
            </a:r>
            <a:r>
              <a:rPr lang="zh-CN" altLang="en-US" sz="2400" dirty="0">
                <a:solidFill>
                  <a:schemeClr val="bg1"/>
                </a:solidFill>
                <a:latin typeface="微软雅黑" panose="020B0503020204020204" pitchFamily="34" charset="-122"/>
                <a:ea typeface="微软雅黑" panose="020B0503020204020204" pitchFamily="34" charset="-122"/>
              </a:rPr>
              <a:t>角＝</a:t>
            </a:r>
            <a:r>
              <a:rPr lang="en-US" altLang="zh-CN" sz="2400" dirty="0">
                <a:solidFill>
                  <a:schemeClr val="bg1"/>
                </a:solidFill>
                <a:latin typeface="微软雅黑" panose="020B0503020204020204" pitchFamily="34" charset="-122"/>
                <a:ea typeface="微软雅黑" panose="020B0503020204020204" pitchFamily="34" charset="-122"/>
              </a:rPr>
              <a:t>10</a:t>
            </a:r>
            <a:r>
              <a:rPr lang="zh-CN" altLang="en-US" sz="2400" dirty="0">
                <a:solidFill>
                  <a:schemeClr val="bg1"/>
                </a:solidFill>
                <a:latin typeface="微软雅黑" panose="020B0503020204020204" pitchFamily="34" charset="-122"/>
                <a:ea typeface="微软雅黑" panose="020B0503020204020204" pitchFamily="34" charset="-122"/>
              </a:rPr>
              <a:t>分。</a:t>
            </a:r>
          </a:p>
        </p:txBody>
      </p:sp>
      <p:pic>
        <p:nvPicPr>
          <p:cNvPr id="6" name="Picture 3"/>
          <p:cNvPicPr>
            <a:picLocks noChangeAspect="1" noChangeArrowheads="1"/>
          </p:cNvPicPr>
          <p:nvPr/>
        </p:nvPicPr>
        <p:blipFill>
          <a:blip r:embed="rId3" cstate="email"/>
          <a:srcRect/>
          <a:stretch>
            <a:fillRect/>
          </a:stretch>
        </p:blipFill>
        <p:spPr bwMode="auto">
          <a:xfrm>
            <a:off x="8698090" y="3522070"/>
            <a:ext cx="2594751" cy="19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818" y="1546397"/>
            <a:ext cx="10915676" cy="1323439"/>
          </a:xfrm>
          <a:prstGeom prst="rect">
            <a:avLst/>
          </a:prstGeom>
          <a:noFill/>
        </p:spPr>
        <p:txBody>
          <a:bodyPr wrap="square" rtlCol="0">
            <a:spAutoFit/>
          </a:bodyPr>
          <a:lstStyle/>
          <a:p>
            <a:r>
              <a:rPr lang="zh-CN" altLang="en-US" sz="2800" b="1" dirty="0" smtClean="0">
                <a:latin typeface="微软雅黑" panose="020B0503020204020204" pitchFamily="34" charset="-122"/>
                <a:ea typeface="微软雅黑" panose="020B0503020204020204" pitchFamily="34" charset="-122"/>
              </a:rPr>
              <a:t>知识点：</a:t>
            </a:r>
            <a:r>
              <a:rPr lang="zh-CN" altLang="en-US" sz="2800" dirty="0">
                <a:latin typeface="微软雅黑" panose="020B0503020204020204" pitchFamily="34" charset="-122"/>
                <a:ea typeface="微软雅黑" panose="020B0503020204020204" pitchFamily="34" charset="-122"/>
              </a:rPr>
              <a:t>认识人民币的单位及其进率：人民币的单位有元、角、</a:t>
            </a:r>
            <a:r>
              <a:rPr lang="zh-CN" altLang="en-US" sz="2800" dirty="0" smtClean="0">
                <a:latin typeface="微软雅黑" panose="020B0503020204020204" pitchFamily="34" charset="-122"/>
                <a:ea typeface="微软雅黑" panose="020B0503020204020204" pitchFamily="34" charset="-122"/>
              </a:rPr>
              <a:t>分。 </a:t>
            </a:r>
            <a:endParaRPr lang="en-US" altLang="zh-CN" sz="2800" dirty="0" smtClean="0">
              <a:latin typeface="微软雅黑" panose="020B0503020204020204" pitchFamily="34" charset="-122"/>
              <a:ea typeface="微软雅黑" panose="020B0503020204020204" pitchFamily="34" charset="-122"/>
            </a:endParaRPr>
          </a:p>
          <a:p>
            <a:pPr>
              <a:lnSpc>
                <a:spcPct val="150000"/>
              </a:lnSpc>
              <a:spcBef>
                <a:spcPts val="1200"/>
              </a:spcBef>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进率：</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元＝</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角，</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角＝</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分。</a:t>
            </a:r>
          </a:p>
        </p:txBody>
      </p:sp>
      <p:sp>
        <p:nvSpPr>
          <p:cNvPr id="42" name="TextBox 41"/>
          <p:cNvSpPr txBox="1"/>
          <p:nvPr/>
        </p:nvSpPr>
        <p:spPr>
          <a:xfrm>
            <a:off x="877395" y="2973878"/>
            <a:ext cx="10696467" cy="738664"/>
          </a:xfrm>
          <a:prstGeom prst="rect">
            <a:avLst/>
          </a:prstGeom>
          <a:noFill/>
        </p:spPr>
        <p:txBody>
          <a:bodyPr wrap="square" rtlCol="0">
            <a:spAutoFit/>
          </a:bodyPr>
          <a:lstStyle/>
          <a:p>
            <a:pPr marL="987425" indent="-987425">
              <a:lnSpc>
                <a:spcPct val="150000"/>
              </a:lnSpc>
            </a:pPr>
            <a:r>
              <a:rPr lang="zh-CN" altLang="en-US" sz="2800" dirty="0" smtClean="0">
                <a:latin typeface="微软雅黑" panose="020B0503020204020204" pitchFamily="34" charset="-122"/>
                <a:ea typeface="微软雅黑" panose="020B0503020204020204" pitchFamily="34" charset="-122"/>
              </a:rPr>
              <a:t>例 </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：一张</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元可以换（  </a:t>
            </a:r>
            <a:r>
              <a:rPr lang="zh-CN" altLang="en-US" sz="2800" dirty="0" smtClean="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张</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角，一张</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角可以换（   </a:t>
            </a:r>
            <a:r>
              <a:rPr lang="zh-CN" altLang="en-US" sz="2800" dirty="0" smtClean="0">
                <a:latin typeface="微软雅黑" panose="020B0503020204020204" pitchFamily="34" charset="-122"/>
                <a:ea typeface="微软雅黑" panose="020B0503020204020204" pitchFamily="34" charset="-122"/>
              </a:rPr>
              <a:t>   ）张</a:t>
            </a:r>
            <a:r>
              <a:rPr lang="en-US" altLang="zh-CN" sz="2800" dirty="0" smtClean="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分。</a:t>
            </a:r>
          </a:p>
        </p:txBody>
      </p:sp>
      <p:sp>
        <p:nvSpPr>
          <p:cNvPr id="5" name="TextBox 4"/>
          <p:cNvSpPr txBox="1"/>
          <p:nvPr/>
        </p:nvSpPr>
        <p:spPr>
          <a:xfrm>
            <a:off x="4572000" y="3126679"/>
            <a:ext cx="739587"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356911" y="3151350"/>
            <a:ext cx="739587" cy="523220"/>
          </a:xfrm>
          <a:prstGeom prst="rect">
            <a:avLst/>
          </a:prstGeom>
          <a:noFill/>
        </p:spPr>
        <p:txBody>
          <a:bodyPr wrap="square" rtlCol="0">
            <a:spAutoFit/>
          </a:bodyPr>
          <a:lstStyle/>
          <a:p>
            <a:r>
              <a:rPr lang="en-US" altLang="zh-CN" sz="2800" dirty="0" smtClean="0">
                <a:solidFill>
                  <a:srgbClr val="FF0000"/>
                </a:solidFill>
                <a:latin typeface="微软雅黑" panose="020B0503020204020204" pitchFamily="34" charset="-122"/>
                <a:ea typeface="微软雅黑" panose="020B0503020204020204" pitchFamily="34" charset="-122"/>
              </a:rPr>
              <a:t>10</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
        <p:nvSpPr>
          <p:cNvPr id="13" name="五边形 7"/>
          <p:cNvSpPr>
            <a:spLocks noChangeArrowheads="1"/>
          </p:cNvSpPr>
          <p:nvPr/>
        </p:nvSpPr>
        <p:spPr bwMode="auto">
          <a:xfrm>
            <a:off x="0" y="501650"/>
            <a:ext cx="2565485" cy="661988"/>
          </a:xfrm>
          <a:prstGeom prst="homePlate">
            <a:avLst>
              <a:gd name="adj" fmla="val 45226"/>
            </a:avLst>
          </a:prstGeom>
          <a:solidFill>
            <a:srgbClr val="306A9B"/>
          </a:solidFill>
          <a:ln w="12700" cmpd="sng">
            <a:solidFill>
              <a:srgbClr val="41719C"/>
            </a:solidFill>
            <a:miter lim="800000"/>
          </a:ln>
        </p:spPr>
        <p:txBody>
          <a:bodyPr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indent="363855" eaLnBrk="1" hangingPunct="1">
              <a:buFont typeface="Arial" panose="020B0604020202020204" pitchFamily="34" charset="0"/>
              <a:buNone/>
              <a:defRPr/>
            </a:pPr>
            <a:r>
              <a:rPr lang="zh-CN" altLang="en-US" sz="3200" dirty="0">
                <a:solidFill>
                  <a:srgbClr val="FFFFFF"/>
                </a:solidFill>
                <a:latin typeface="微软雅黑" panose="020B0503020204020204" pitchFamily="34" charset="-122"/>
              </a:rPr>
              <a:t>知识梳理</a:t>
            </a:r>
            <a:endParaRPr lang="zh-CN" altLang="en-US" sz="3200" dirty="0" smtClean="0">
              <a:solidFill>
                <a:srgbClr val="FFFFFF"/>
              </a:solidFill>
              <a:latin typeface="微软雅黑" panose="020B0503020204020204" pitchFamily="34" charset="-122"/>
            </a:endParaRPr>
          </a:p>
        </p:txBody>
      </p:sp>
      <p:sp>
        <p:nvSpPr>
          <p:cNvPr id="16" name="TextBox 15"/>
          <p:cNvSpPr txBox="1"/>
          <p:nvPr/>
        </p:nvSpPr>
        <p:spPr>
          <a:xfrm>
            <a:off x="1246709" y="4140348"/>
            <a:ext cx="10104043" cy="1938992"/>
          </a:xfrm>
          <a:prstGeom prst="rect">
            <a:avLst/>
          </a:prstGeom>
          <a:noFill/>
        </p:spPr>
        <p:txBody>
          <a:bodyPr wrap="square" rtlCol="0">
            <a:spAutoFit/>
          </a:bodyPr>
          <a:lstStyle/>
          <a:p>
            <a:pPr>
              <a:lnSpc>
                <a:spcPct val="150000"/>
              </a:lnSpc>
            </a:pPr>
            <a:r>
              <a:rPr lang="en-US" altLang="zh-CN" sz="2000" dirty="0" smtClean="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讲解</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要填这道题，主要是元、角、分的进率清楚就行了。在这三个单位中，元的单位最大，分的单位最小。</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张一角的钱就是</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元，</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个一分就是</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角，所以元与角的进率是</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，即</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元＝</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角；角与分的进率也是</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，即</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角＝</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分。所以</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张</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元的可以换（</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）张</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角，一张</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角的可以换（</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）张</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分的。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2" grpId="0"/>
      <p:bldP spid="5" grpId="0"/>
      <p:bldP spid="11"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1066</Words>
  <Application>Microsoft Office PowerPoint</Application>
  <PresentationFormat>宽屏</PresentationFormat>
  <Paragraphs>101</Paragraphs>
  <Slides>17</Slides>
  <Notes>7</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楷体</vt:lpstr>
      <vt:lpstr>宋体</vt:lpstr>
      <vt:lpstr>微软雅黑</vt:lpstr>
      <vt:lpstr>Arial</vt:lpstr>
      <vt:lpstr>Calibri</vt:lpstr>
      <vt:lpstr>Calibri Light</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2016-05-27T03:58:00Z</dcterms:created>
  <dcterms:modified xsi:type="dcterms:W3CDTF">2023-01-16T23:35:41Z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0473724793DE4694A49C1E7F3F70A0E5</vt:lpwstr>
  </property>
  <property fmtid="{A09F084E-AD41-489F-8076-AA5BE3082BCA}" pid="100">
    <vt:ui4>5</vt:ui4>
  </property>
  <property fmtid="{64440492-4C8B-11D1-8B70-080036B11A03}" pid="11">
    <vt:lpwstr>www.2ppt.com-爱PPT提供资源下载</vt:lpwstr>
  </property>
</Properties>
</file>