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A5F80-11D2-4ECE-8421-BBA53C0B3D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1D717-5B94-4E97-9505-8A67711F0F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DC7CAEC-0922-4111-8385-4275629E5BE4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B55313E-3BF1-4294-93C8-46B6F3251C82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A71E5DD-D74C-47AB-9D5C-471B43269600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54CEC7-3F18-45CD-82D1-CBE0D451E944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70F3DF4-AEAB-42A9-B132-CEBA3A8F8918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E05E261-B2CF-45B6-AE03-82A5D4846452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71A6861-9AF3-4F88-BD80-074A38B68E97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00EE89B-3A27-4D5F-A242-6817D7620631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DA021DF-2322-42AD-96D3-74B886853638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C0D1EF9-D91F-4C5B-8428-4A212813EA85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62E2620-CCB2-4068-95CB-450796846D2D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ACA7DC5-3218-451E-A63B-D508ADEE5F8A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D8464FC-16F9-4B9E-B4DA-AA20C7E66CFA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0F67-4A1E-4B54-A8BB-02F363BD3C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9FC-D0F1-4568-B7BC-16A36C0D4A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0F67-4A1E-4B54-A8BB-02F363BD3C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9FC-D0F1-4568-B7BC-16A36C0D4A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0F67-4A1E-4B54-A8BB-02F363BD3C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9FC-D0F1-4568-B7BC-16A36C0D4A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0F67-4A1E-4B54-A8BB-02F363BD3C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9FC-D0F1-4568-B7BC-16A36C0D4A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0F67-4A1E-4B54-A8BB-02F363BD3C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9FC-D0F1-4568-B7BC-16A36C0D4A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0F67-4A1E-4B54-A8BB-02F363BD3C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9FC-D0F1-4568-B7BC-16A36C0D4A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0F67-4A1E-4B54-A8BB-02F363BD3C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9FC-D0F1-4568-B7BC-16A36C0D4A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0F67-4A1E-4B54-A8BB-02F363BD3C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9FC-D0F1-4568-B7BC-16A36C0D4A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0F67-4A1E-4B54-A8BB-02F363BD3C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9FC-D0F1-4568-B7BC-16A36C0D4A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0F67-4A1E-4B54-A8BB-02F363BD3C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9FC-D0F1-4568-B7BC-16A36C0D4A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0F67-4A1E-4B54-A8BB-02F363BD3C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9FC-D0F1-4568-B7BC-16A36C0D4A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30F67-4A1E-4B54-A8BB-02F363BD3C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F9FC-D0F1-4568-B7BC-16A36C0D4A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audio" Target="../media/audio1.wav"/><Relationship Id="rId7" Type="http://schemas.openxmlformats.org/officeDocument/2006/relationships/image" Target="../media/image1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2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2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2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72816"/>
            <a:ext cx="9144000" cy="1066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zh-CN" altLang="en-US" sz="8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一</a:t>
            </a:r>
            <a:r>
              <a:rPr lang="zh-CN" altLang="en-US" sz="8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元二次方</a:t>
            </a:r>
            <a:r>
              <a:rPr lang="zh-CN" altLang="en-US" sz="8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程</a:t>
            </a:r>
            <a:endParaRPr lang="zh-CN" altLang="en-US" sz="8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38238" y="4876800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8938" y="862807"/>
            <a:ext cx="4419600" cy="1143000"/>
          </a:xfrm>
          <a:noFill/>
        </p:spPr>
        <p:txBody>
          <a:bodyPr/>
          <a:lstStyle/>
          <a:p>
            <a:r>
              <a:rPr lang="zh-CN" altLang="en-US" i="1" dirty="0">
                <a:solidFill>
                  <a:srgbClr val="FF0000"/>
                </a:solidFill>
                <a:ea typeface="隶书" panose="02010509060101010101" pitchFamily="49" charset="-122"/>
              </a:rPr>
              <a:t>知识的升华</a:t>
            </a:r>
          </a:p>
        </p:txBody>
      </p:sp>
      <p:grpSp>
        <p:nvGrpSpPr>
          <p:cNvPr id="13317" name="Group 5"/>
          <p:cNvGrpSpPr/>
          <p:nvPr/>
        </p:nvGrpSpPr>
        <p:grpSpPr bwMode="auto">
          <a:xfrm>
            <a:off x="1019559" y="481807"/>
            <a:ext cx="3009900" cy="1524000"/>
            <a:chOff x="816" y="2880"/>
            <a:chExt cx="1896" cy="960"/>
          </a:xfrm>
        </p:grpSpPr>
        <p:pic>
          <p:nvPicPr>
            <p:cNvPr id="13318" name="Picture 6" descr="AG00029_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32" y="2935"/>
              <a:ext cx="1080" cy="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319" name="Group 7"/>
            <p:cNvGrpSpPr/>
            <p:nvPr/>
          </p:nvGrpSpPr>
          <p:grpSpPr bwMode="auto">
            <a:xfrm>
              <a:off x="816" y="2880"/>
              <a:ext cx="816" cy="960"/>
              <a:chOff x="672" y="3504"/>
              <a:chExt cx="4176" cy="528"/>
            </a:xfrm>
          </p:grpSpPr>
          <p:sp>
            <p:nvSpPr>
              <p:cNvPr id="13320" name="AutoShape 8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21" name="Text Box 9"/>
              <p:cNvSpPr txBox="1">
                <a:spLocks noChangeArrowheads="1"/>
              </p:cNvSpPr>
              <p:nvPr/>
            </p:nvSpPr>
            <p:spPr bwMode="auto">
              <a:xfrm>
                <a:off x="718" y="3524"/>
                <a:ext cx="4130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912" y="2995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独立</a:t>
              </a:r>
            </a:p>
            <a:p>
              <a:pPr eaLnBrk="0" hangingPunct="0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作业</a:t>
              </a:r>
            </a:p>
          </p:txBody>
        </p:sp>
      </p:grpSp>
      <p:sp>
        <p:nvSpPr>
          <p:cNvPr id="13323" name="Rectangle 11"/>
          <p:cNvSpPr>
            <a:spLocks noGrp="1" noChangeArrowheads="1"/>
          </p:cNvSpPr>
          <p:nvPr/>
        </p:nvSpPr>
        <p:spPr bwMode="auto">
          <a:xfrm>
            <a:off x="481013" y="2564904"/>
            <a:ext cx="8137525" cy="296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eaLnBrk="0" hangingPunct="0">
              <a:buClr>
                <a:schemeClr val="tx2"/>
              </a:buClr>
              <a:buSzPts val="6000"/>
              <a:buFont typeface="Times New Roman" panose="02020603050405020304" pitchFamily="18" charset="0"/>
              <a:buNone/>
            </a:pPr>
            <a:r>
              <a:rPr lang="en-US" altLang="zh-CN" sz="4000" dirty="0"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0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en-US" altLang="zh-CN" sz="4000" dirty="0">
                <a:latin typeface="隶书" panose="02010509060101010101" pitchFamily="49" charset="-122"/>
                <a:ea typeface="隶书" panose="02010509060101010101" pitchFamily="49" charset="-122"/>
              </a:rPr>
              <a:t>P</a:t>
            </a:r>
            <a:r>
              <a:rPr lang="en-US" altLang="zh-CN" sz="4000" baseline="-25000" dirty="0">
                <a:latin typeface="隶书" panose="02010509060101010101" pitchFamily="49" charset="-122"/>
                <a:ea typeface="隶书" panose="02010509060101010101" pitchFamily="49" charset="-122"/>
              </a:rPr>
              <a:t>79</a:t>
            </a:r>
            <a:r>
              <a:rPr lang="zh-CN" altLang="en-US" sz="4000" dirty="0">
                <a:latin typeface="隶书" panose="02010509060101010101" pitchFamily="49" charset="-122"/>
                <a:ea typeface="隶书" panose="02010509060101010101" pitchFamily="49" charset="-122"/>
              </a:rPr>
              <a:t>习题</a:t>
            </a:r>
            <a:r>
              <a:rPr lang="en-US" altLang="zh-CN" sz="4000" dirty="0">
                <a:latin typeface="隶书" panose="02010509060101010101" pitchFamily="49" charset="-122"/>
                <a:ea typeface="隶书" panose="02010509060101010101" pitchFamily="49" charset="-122"/>
              </a:rPr>
              <a:t>3.1  3</a:t>
            </a:r>
            <a:r>
              <a:rPr lang="zh-CN" altLang="en-US" sz="4000" dirty="0">
                <a:latin typeface="隶书" panose="02010509060101010101" pitchFamily="49" charset="-122"/>
                <a:ea typeface="隶书" panose="02010509060101010101" pitchFamily="49" charset="-122"/>
              </a:rPr>
              <a:t>题，</a:t>
            </a:r>
            <a:r>
              <a:rPr lang="en-US" altLang="zh-CN" sz="4000" dirty="0"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zh-CN" altLang="en-US" sz="4000" dirty="0">
                <a:latin typeface="隶书" panose="02010509060101010101" pitchFamily="49" charset="-122"/>
                <a:ea typeface="隶书" panose="02010509060101010101" pitchFamily="49" charset="-122"/>
              </a:rPr>
              <a:t>组选做</a:t>
            </a:r>
          </a:p>
          <a:p>
            <a:pPr algn="ctr" eaLnBrk="0" hangingPunct="0">
              <a:buClr>
                <a:schemeClr val="tx2"/>
              </a:buClr>
              <a:buSzPts val="6000"/>
              <a:buFont typeface="Times New Roman" panose="02020603050405020304" pitchFamily="18" charset="0"/>
              <a:buNone/>
            </a:pPr>
            <a:endParaRPr lang="zh-CN" altLang="en-US" sz="40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ctr" eaLnBrk="0" hangingPunct="0">
              <a:buClr>
                <a:schemeClr val="tx2"/>
              </a:buClr>
              <a:buSzPts val="6000"/>
              <a:buFont typeface="Times New Roman" panose="02020603050405020304" pitchFamily="18" charset="0"/>
              <a:buNone/>
            </a:pPr>
            <a:r>
              <a:rPr lang="zh-CN" altLang="en-US" sz="60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祝你成功！</a:t>
            </a:r>
          </a:p>
        </p:txBody>
      </p:sp>
      <p:pic>
        <p:nvPicPr>
          <p:cNvPr id="13326" name="Picture 14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7" name="Picture 15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959644" y="369888"/>
            <a:ext cx="4176712" cy="863600"/>
          </a:xfrm>
          <a:noFill/>
        </p:spPr>
        <p:txBody>
          <a:bodyPr>
            <a:normAutofit fontScale="90000"/>
          </a:bodyPr>
          <a:lstStyle/>
          <a:p>
            <a:r>
              <a:rPr lang="zh-CN" altLang="en-US" sz="5100" dirty="0">
                <a:solidFill>
                  <a:srgbClr val="FF0000"/>
                </a:solidFill>
                <a:ea typeface="隶书" panose="02010509060101010101" pitchFamily="49" charset="-122"/>
              </a:rPr>
              <a:t>结束寄语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820150" cy="3200400"/>
          </a:xfrm>
          <a:noFill/>
        </p:spPr>
        <p:txBody>
          <a:bodyPr>
            <a:normAutofit lnSpcReduction="10000"/>
          </a:bodyPr>
          <a:lstStyle/>
          <a:p>
            <a:pPr eaLnBrk="0" hangingPunct="0">
              <a:lnSpc>
                <a:spcPct val="90000"/>
              </a:lnSpc>
            </a:pP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运用方程（方程组）解答相关的实际问题是一种重要的数学思想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隶书" panose="02010509060101010101" pitchFamily="49" charset="-122"/>
              </a:rPr>
              <a:t>——</a:t>
            </a: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方程的思想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  <a:p>
            <a:pPr eaLnBrk="0" hangingPunct="0">
              <a:lnSpc>
                <a:spcPct val="90000"/>
              </a:lnSpc>
            </a:pP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一元二次方程也是刻画现实世界的有效数学模型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grpSp>
        <p:nvGrpSpPr>
          <p:cNvPr id="76805" name="Group 5"/>
          <p:cNvGrpSpPr/>
          <p:nvPr/>
        </p:nvGrpSpPr>
        <p:grpSpPr bwMode="auto">
          <a:xfrm>
            <a:off x="6497638" y="333375"/>
            <a:ext cx="2646362" cy="1547813"/>
            <a:chOff x="288" y="1872"/>
            <a:chExt cx="1667" cy="975"/>
          </a:xfrm>
        </p:grpSpPr>
        <p:pic>
          <p:nvPicPr>
            <p:cNvPr id="76806" name="Picture 6" descr="gif145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00" y="1872"/>
              <a:ext cx="755" cy="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6807" name="Group 7"/>
            <p:cNvGrpSpPr/>
            <p:nvPr/>
          </p:nvGrpSpPr>
          <p:grpSpPr bwMode="auto">
            <a:xfrm>
              <a:off x="288" y="1899"/>
              <a:ext cx="1056" cy="751"/>
              <a:chOff x="672" y="3493"/>
              <a:chExt cx="4176" cy="539"/>
            </a:xfrm>
          </p:grpSpPr>
          <p:sp>
            <p:nvSpPr>
              <p:cNvPr id="76808" name="AutoShape 8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6809" name="Text Box 9"/>
              <p:cNvSpPr txBox="1">
                <a:spLocks noChangeArrowheads="1"/>
              </p:cNvSpPr>
              <p:nvPr/>
            </p:nvSpPr>
            <p:spPr bwMode="auto">
              <a:xfrm>
                <a:off x="719" y="3493"/>
                <a:ext cx="4129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76810" name="Text Box 10"/>
            <p:cNvSpPr txBox="1">
              <a:spLocks noChangeArrowheads="1"/>
            </p:cNvSpPr>
            <p:nvPr/>
          </p:nvSpPr>
          <p:spPr bwMode="auto">
            <a:xfrm>
              <a:off x="384" y="2112"/>
              <a:ext cx="9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下课了</a:t>
              </a:r>
              <a:r>
                <a:rPr lang="en-US" altLang="zh-CN" sz="280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!</a:t>
              </a:r>
            </a:p>
          </p:txBody>
        </p:sp>
      </p:grpSp>
      <p:grpSp>
        <p:nvGrpSpPr>
          <p:cNvPr id="76811" name="Group 11"/>
          <p:cNvGrpSpPr/>
          <p:nvPr/>
        </p:nvGrpSpPr>
        <p:grpSpPr bwMode="auto">
          <a:xfrm>
            <a:off x="2362200" y="4648200"/>
            <a:ext cx="5334000" cy="2133600"/>
            <a:chOff x="1488" y="1920"/>
            <a:chExt cx="3360" cy="1344"/>
          </a:xfrm>
        </p:grpSpPr>
        <p:grpSp>
          <p:nvGrpSpPr>
            <p:cNvPr id="76812" name="Group 12"/>
            <p:cNvGrpSpPr/>
            <p:nvPr/>
          </p:nvGrpSpPr>
          <p:grpSpPr bwMode="auto">
            <a:xfrm>
              <a:off x="1488" y="1920"/>
              <a:ext cx="3360" cy="1344"/>
              <a:chOff x="1872" y="48"/>
              <a:chExt cx="2160" cy="864"/>
            </a:xfrm>
          </p:grpSpPr>
          <p:sp>
            <p:nvSpPr>
              <p:cNvPr id="76813" name="AutoShape 13"/>
              <p:cNvSpPr>
                <a:spLocks noChangeArrowheads="1"/>
              </p:cNvSpPr>
              <p:nvPr/>
            </p:nvSpPr>
            <p:spPr bwMode="auto">
              <a:xfrm>
                <a:off x="1872" y="48"/>
                <a:ext cx="2160" cy="864"/>
              </a:xfrm>
              <a:prstGeom prst="horizontalScroll">
                <a:avLst>
                  <a:gd name="adj" fmla="val 125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CN" sz="6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  </a:t>
                </a:r>
              </a:p>
            </p:txBody>
          </p:sp>
          <p:pic>
            <p:nvPicPr>
              <p:cNvPr id="76814" name="Picture 14" descr="GTH_001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3264" y="262"/>
                <a:ext cx="356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6815" name="Group 15"/>
            <p:cNvGrpSpPr/>
            <p:nvPr/>
          </p:nvGrpSpPr>
          <p:grpSpPr bwMode="auto">
            <a:xfrm>
              <a:off x="1920" y="2112"/>
              <a:ext cx="1872" cy="960"/>
              <a:chOff x="1920" y="2112"/>
              <a:chExt cx="1872" cy="960"/>
            </a:xfrm>
          </p:grpSpPr>
          <p:sp>
            <p:nvSpPr>
              <p:cNvPr id="76816" name="WordArt 16"/>
              <p:cNvSpPr>
                <a:spLocks noChangeArrowheads="1" noChangeShapeType="1"/>
              </p:cNvSpPr>
              <p:nvPr/>
            </p:nvSpPr>
            <p:spPr bwMode="auto">
              <a:xfrm>
                <a:off x="1920" y="2112"/>
                <a:ext cx="1872" cy="96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FadeRight">
                  <a:avLst>
                    <a:gd name="adj" fmla="val 33333"/>
                  </a:avLst>
                </a:prstTxWarp>
              </a:bodyPr>
              <a:lstStyle/>
              <a:p>
                <a:pPr algn="ctr"/>
                <a:r>
                  <a:rPr lang="zh-CN" altLang="en-US" sz="3600" kern="10" dirty="0">
                    <a:noFill/>
                    <a:latin typeface="宋体" panose="02010600030101010101" pitchFamily="2" charset="-122"/>
                    <a:ea typeface="宋体" panose="02010600030101010101" pitchFamily="2" charset="-122"/>
                  </a:rPr>
                  <a:t>再    见</a:t>
                </a:r>
              </a:p>
            </p:txBody>
          </p:sp>
          <p:pic>
            <p:nvPicPr>
              <p:cNvPr id="76817" name="Picture 17" descr="051（致敬）"/>
              <p:cNvPicPr>
                <a:picLocks noChangeAspect="1" noChangeArrowheads="1" noCrop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2406" y="2160"/>
                <a:ext cx="426" cy="8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6818" name="Picture 18" descr="052（致敬）"/>
              <p:cNvPicPr>
                <a:picLocks noChangeAspect="1" noChangeArrowheads="1" noCrop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2928" y="2208"/>
                <a:ext cx="411" cy="7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0"/>
            <a:ext cx="4419600" cy="1143000"/>
          </a:xfrm>
          <a:noFill/>
        </p:spPr>
        <p:txBody>
          <a:bodyPr/>
          <a:lstStyle/>
          <a:p>
            <a:r>
              <a:rPr lang="zh-CN" altLang="en-US" i="1" dirty="0">
                <a:solidFill>
                  <a:srgbClr val="FF0000"/>
                </a:solidFill>
                <a:ea typeface="隶书" panose="02010509060101010101" pitchFamily="49" charset="-122"/>
              </a:rPr>
              <a:t>知识的升华</a:t>
            </a:r>
          </a:p>
        </p:txBody>
      </p:sp>
      <p:grpSp>
        <p:nvGrpSpPr>
          <p:cNvPr id="52227" name="Group 3"/>
          <p:cNvGrpSpPr/>
          <p:nvPr/>
        </p:nvGrpSpPr>
        <p:grpSpPr bwMode="auto">
          <a:xfrm>
            <a:off x="0" y="-50800"/>
            <a:ext cx="2438400" cy="965200"/>
            <a:chOff x="816" y="2782"/>
            <a:chExt cx="1896" cy="1058"/>
          </a:xfrm>
        </p:grpSpPr>
        <p:pic>
          <p:nvPicPr>
            <p:cNvPr id="52228" name="Picture 4" descr="AG00029_"/>
            <p:cNvPicPr>
              <a:picLocks noChangeAspect="1" noChangeArrowheads="1" noCrop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632" y="2935"/>
              <a:ext cx="1080" cy="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229" name="Group 5"/>
            <p:cNvGrpSpPr/>
            <p:nvPr/>
          </p:nvGrpSpPr>
          <p:grpSpPr bwMode="auto">
            <a:xfrm>
              <a:off x="816" y="2782"/>
              <a:ext cx="816" cy="1058"/>
              <a:chOff x="672" y="3450"/>
              <a:chExt cx="4176" cy="582"/>
            </a:xfrm>
          </p:grpSpPr>
          <p:sp>
            <p:nvSpPr>
              <p:cNvPr id="52230" name="AutoShape 6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231" name="Text Box 7"/>
              <p:cNvSpPr txBox="1">
                <a:spLocks noChangeArrowheads="1"/>
              </p:cNvSpPr>
              <p:nvPr/>
            </p:nvSpPr>
            <p:spPr bwMode="auto">
              <a:xfrm>
                <a:off x="718" y="3450"/>
                <a:ext cx="4130" cy="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52232" name="Text Box 8"/>
            <p:cNvSpPr txBox="1">
              <a:spLocks noChangeArrowheads="1"/>
            </p:cNvSpPr>
            <p:nvPr/>
          </p:nvSpPr>
          <p:spPr bwMode="auto">
            <a:xfrm>
              <a:off x="912" y="2995"/>
              <a:ext cx="672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独立</a:t>
              </a:r>
            </a:p>
            <a:p>
              <a:pPr eaLnBrk="0" hangingPunct="0"/>
              <a:r>
                <a:rPr lang="zh-CN" altLang="en-US" sz="20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作业</a:t>
              </a:r>
            </a:p>
          </p:txBody>
        </p:sp>
      </p:grpSp>
      <p:pic>
        <p:nvPicPr>
          <p:cNvPr id="52234" name="Picture 10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7200" y="59436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5" name="Picture 11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59436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6" name="Rectangle 12"/>
          <p:cNvSpPr>
            <a:spLocks noGrp="1" noChangeArrowheads="1"/>
          </p:cNvSpPr>
          <p:nvPr/>
        </p:nvSpPr>
        <p:spPr bwMode="auto">
          <a:xfrm>
            <a:off x="990600" y="9144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根据题意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列出方程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并估算方程的解：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/>
        </p:nvSpPr>
        <p:spPr bwMode="auto">
          <a:xfrm>
            <a:off x="381000" y="13716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1.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一面积为</a:t>
            </a:r>
            <a:r>
              <a:rPr kumimoji="1"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120m</a:t>
            </a:r>
            <a:r>
              <a:rPr kumimoji="1" lang="en-US" altLang="zh-CN" sz="2400" b="1" baseline="30000" dirty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的矩形苗圃，它的长比宽多</a:t>
            </a:r>
            <a:r>
              <a:rPr kumimoji="1"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2m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，苗圃的长和宽各是多少？</a:t>
            </a:r>
          </a:p>
        </p:txBody>
      </p:sp>
      <p:sp>
        <p:nvSpPr>
          <p:cNvPr id="52238" name="Rectangle 14"/>
          <p:cNvSpPr>
            <a:spLocks noGrp="1" noChangeArrowheads="1"/>
          </p:cNvSpPr>
          <p:nvPr/>
        </p:nvSpPr>
        <p:spPr bwMode="auto">
          <a:xfrm>
            <a:off x="457200" y="2209800"/>
            <a:ext cx="495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解：设矩形的宽为</a:t>
            </a:r>
            <a:r>
              <a:rPr kumimoji="1"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 err="1">
                <a:latin typeface="Times New Roman" panose="02020603050405020304" pitchFamily="18" charset="0"/>
              </a:rPr>
              <a:t>m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，则长为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(x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2)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 m,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根据题意得： </a:t>
            </a:r>
          </a:p>
        </p:txBody>
      </p:sp>
      <p:sp>
        <p:nvSpPr>
          <p:cNvPr id="52239" name="Rectangle 15"/>
          <p:cNvSpPr>
            <a:spLocks noGrp="1" noChangeArrowheads="1"/>
          </p:cNvSpPr>
          <p:nvPr/>
        </p:nvSpPr>
        <p:spPr bwMode="auto">
          <a:xfrm>
            <a:off x="1219200" y="2895600"/>
            <a:ext cx="335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x (x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＋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2)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＝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120.</a:t>
            </a:r>
          </a:p>
        </p:txBody>
      </p:sp>
      <p:sp>
        <p:nvSpPr>
          <p:cNvPr id="52240" name="Rectangle 16"/>
          <p:cNvSpPr>
            <a:spLocks noGrp="1" noChangeArrowheads="1"/>
          </p:cNvSpPr>
          <p:nvPr/>
        </p:nvSpPr>
        <p:spPr bwMode="auto">
          <a:xfrm>
            <a:off x="533400" y="3276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即</a:t>
            </a:r>
          </a:p>
        </p:txBody>
      </p:sp>
      <p:sp>
        <p:nvSpPr>
          <p:cNvPr id="52241" name="Rectangle 17"/>
          <p:cNvSpPr>
            <a:spLocks noGrp="1" noChangeArrowheads="1"/>
          </p:cNvSpPr>
          <p:nvPr/>
        </p:nvSpPr>
        <p:spPr bwMode="auto">
          <a:xfrm>
            <a:off x="1371600" y="3276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30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＋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2x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－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120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＝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0.</a:t>
            </a:r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5997575" y="2166938"/>
            <a:ext cx="2754313" cy="1490662"/>
          </a:xfrm>
          <a:prstGeom prst="rect">
            <a:avLst/>
          </a:prstGeom>
          <a:solidFill>
            <a:srgbClr val="66FF66"/>
          </a:solidFill>
          <a:ln w="127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50" name="AutoShape 26"/>
          <p:cNvSpPr/>
          <p:nvPr/>
        </p:nvSpPr>
        <p:spPr bwMode="auto">
          <a:xfrm>
            <a:off x="5791200" y="2165350"/>
            <a:ext cx="152400" cy="1416050"/>
          </a:xfrm>
          <a:prstGeom prst="leftBrace">
            <a:avLst>
              <a:gd name="adj1" fmla="val 77431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5478463" y="27432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2252" name="AutoShape 28"/>
          <p:cNvSpPr/>
          <p:nvPr/>
        </p:nvSpPr>
        <p:spPr bwMode="auto">
          <a:xfrm rot="5350852">
            <a:off x="7231063" y="654050"/>
            <a:ext cx="236538" cy="2713037"/>
          </a:xfrm>
          <a:prstGeom prst="leftBrace">
            <a:avLst>
              <a:gd name="adj1" fmla="val 95581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7004050" y="1600200"/>
            <a:ext cx="75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x+2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6483350" y="2647950"/>
            <a:ext cx="19637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4400" b="1">
                <a:latin typeface="Times New Roman" panose="02020603050405020304" pitchFamily="18" charset="0"/>
              </a:rPr>
              <a:t>120m</a:t>
            </a:r>
            <a:r>
              <a:rPr lang="en-US" altLang="zh-CN" sz="44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2260" name="Rectangle 36"/>
          <p:cNvSpPr>
            <a:spLocks noGrp="1" noChangeArrowheads="1"/>
          </p:cNvSpPr>
          <p:nvPr/>
        </p:nvSpPr>
        <p:spPr bwMode="auto">
          <a:xfrm>
            <a:off x="457200" y="35814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根据题意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,x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的取值范围大致是</a:t>
            </a:r>
            <a:r>
              <a:rPr kumimoji="1" lang="en-US" altLang="zh-CN" sz="28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0&lt;x&lt;11.</a:t>
            </a:r>
            <a:endParaRPr kumimoji="1" lang="en-US" altLang="zh-CN" sz="2800" b="1" dirty="0">
              <a:solidFill>
                <a:srgbClr val="FF33CC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2261" name="Rectangle 37"/>
          <p:cNvSpPr>
            <a:spLocks noGrp="1" noChangeArrowheads="1"/>
          </p:cNvSpPr>
          <p:nvPr/>
        </p:nvSpPr>
        <p:spPr bwMode="auto">
          <a:xfrm>
            <a:off x="457200" y="4114800"/>
            <a:ext cx="8534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完成下表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在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0&lt;x&lt;11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这个范围内取值计算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逐步逼近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):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52262" name="Rectangle 38"/>
          <p:cNvSpPr>
            <a:spLocks noGrp="1" noChangeArrowheads="1"/>
          </p:cNvSpPr>
          <p:nvPr/>
        </p:nvSpPr>
        <p:spPr bwMode="auto">
          <a:xfrm>
            <a:off x="381000" y="5791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由此看出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可以使</a:t>
            </a:r>
            <a:r>
              <a:rPr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lang="en-US" altLang="zh-CN" sz="2800" b="1" baseline="30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+2x-120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的值为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的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x=10.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故可知宽为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10m,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长为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12m.</a:t>
            </a:r>
          </a:p>
        </p:txBody>
      </p:sp>
      <p:graphicFrame>
        <p:nvGraphicFramePr>
          <p:cNvPr id="52263" name="Group 39"/>
          <p:cNvGraphicFramePr>
            <a:graphicFrameLocks noGrp="1"/>
          </p:cNvGraphicFramePr>
          <p:nvPr/>
        </p:nvGraphicFramePr>
        <p:xfrm>
          <a:off x="457200" y="4608513"/>
          <a:ext cx="8113713" cy="1106488"/>
        </p:xfrm>
        <a:graphic>
          <a:graphicData uri="http://schemas.openxmlformats.org/drawingml/2006/table">
            <a:tbl>
              <a:tblPr/>
              <a:tblGrid>
                <a:gridCol w="312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2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+2x-120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290" name="Text Box 66"/>
          <p:cNvSpPr txBox="1">
            <a:spLocks noChangeArrowheads="1"/>
          </p:cNvSpPr>
          <p:nvPr/>
        </p:nvSpPr>
        <p:spPr bwMode="auto">
          <a:xfrm>
            <a:off x="4648200" y="4633913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8         9        10       11 </a:t>
            </a:r>
          </a:p>
        </p:txBody>
      </p:sp>
      <p:sp>
        <p:nvSpPr>
          <p:cNvPr id="52291" name="Text Box 67"/>
          <p:cNvSpPr txBox="1">
            <a:spLocks noChangeArrowheads="1"/>
          </p:cNvSpPr>
          <p:nvPr/>
        </p:nvSpPr>
        <p:spPr bwMode="auto">
          <a:xfrm>
            <a:off x="4724400" y="5181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-40      -21        0       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2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22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6" grpId="0" autoUpdateAnimBg="0"/>
      <p:bldP spid="52237" grpId="0" autoUpdateAnimBg="0"/>
      <p:bldP spid="52238" grpId="0" autoUpdateAnimBg="0"/>
      <p:bldP spid="52239" grpId="0" autoUpdateAnimBg="0"/>
      <p:bldP spid="52240" grpId="0" autoUpdateAnimBg="0"/>
      <p:bldP spid="52241" grpId="0" autoUpdateAnimBg="0"/>
      <p:bldP spid="52242" grpId="0" animBg="1"/>
      <p:bldP spid="52250" grpId="0" animBg="1"/>
      <p:bldP spid="52251" grpId="0" autoUpdateAnimBg="0"/>
      <p:bldP spid="52252" grpId="0" animBg="1"/>
      <p:bldP spid="52253" grpId="0" autoUpdateAnimBg="0"/>
      <p:bldP spid="52259" grpId="0" autoUpdateAnimBg="0"/>
      <p:bldP spid="52260" grpId="0" autoUpdateAnimBg="0"/>
      <p:bldP spid="52261" grpId="0" autoUpdateAnimBg="0"/>
      <p:bldP spid="52262" grpId="0" autoUpdateAnimBg="0"/>
      <p:bldP spid="52290" grpId="0" autoUpdateAnimBg="0"/>
      <p:bldP spid="5229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0" name="Rectangle 12"/>
          <p:cNvSpPr>
            <a:spLocks noGrp="1" noChangeArrowheads="1"/>
          </p:cNvSpPr>
          <p:nvPr/>
        </p:nvSpPr>
        <p:spPr bwMode="auto">
          <a:xfrm>
            <a:off x="323850" y="358775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2.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一名跳水运动员进行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10m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跳台跳水训练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在正常情况下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运动员必需在距水面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5m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以前完成规定的翻腾动作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并且调整好入水姿势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否则就容易出现失误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.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假设运动员起跳后的运动时间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t(s)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和运动员距水面的高度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h(m)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满足关系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: 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10+2.5t-5t</a:t>
            </a:r>
            <a:r>
              <a:rPr kumimoji="1"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那么他最多有多长时间完成规定动作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3262" name="Rectangle 14"/>
          <p:cNvSpPr>
            <a:spLocks noGrp="1" noChangeArrowheads="1"/>
          </p:cNvSpPr>
          <p:nvPr/>
        </p:nvSpPr>
        <p:spPr bwMode="auto">
          <a:xfrm>
            <a:off x="2843213" y="2352675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10+2.5t-5t</a:t>
            </a:r>
            <a:r>
              <a:rPr kumimoji="1"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3263" name="Rectangle 15"/>
          <p:cNvSpPr>
            <a:spLocks noGrp="1" noChangeArrowheads="1"/>
          </p:cNvSpPr>
          <p:nvPr/>
        </p:nvSpPr>
        <p:spPr bwMode="auto">
          <a:xfrm>
            <a:off x="5364163" y="2352675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2t</a:t>
            </a:r>
            <a:r>
              <a:rPr kumimoji="1"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–t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0.</a:t>
            </a:r>
          </a:p>
        </p:txBody>
      </p:sp>
      <p:sp>
        <p:nvSpPr>
          <p:cNvPr id="53265" name="Rectangle 17"/>
          <p:cNvSpPr>
            <a:spLocks noGrp="1" noChangeArrowheads="1"/>
          </p:cNvSpPr>
          <p:nvPr/>
        </p:nvSpPr>
        <p:spPr bwMode="auto">
          <a:xfrm>
            <a:off x="5257800" y="2347913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即</a:t>
            </a:r>
          </a:p>
        </p:txBody>
      </p:sp>
      <p:sp>
        <p:nvSpPr>
          <p:cNvPr id="53266" name="Rectangle 18"/>
          <p:cNvSpPr>
            <a:spLocks noGrp="1" noChangeArrowheads="1"/>
          </p:cNvSpPr>
          <p:nvPr/>
        </p:nvSpPr>
        <p:spPr bwMode="auto">
          <a:xfrm>
            <a:off x="457200" y="2347913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解：根据题意得</a:t>
            </a:r>
          </a:p>
        </p:txBody>
      </p:sp>
      <p:sp>
        <p:nvSpPr>
          <p:cNvPr id="53301" name="Rectangle 53"/>
          <p:cNvSpPr>
            <a:spLocks noGrp="1" noChangeArrowheads="1"/>
          </p:cNvSpPr>
          <p:nvPr/>
        </p:nvSpPr>
        <p:spPr bwMode="auto">
          <a:xfrm>
            <a:off x="609600" y="3262313"/>
            <a:ext cx="8534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完成下表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在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0&lt;t&lt;3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这个范围内取值计算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逐步逼近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):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53302" name="Rectangle 54"/>
          <p:cNvSpPr>
            <a:spLocks noGrp="1" noChangeArrowheads="1"/>
          </p:cNvSpPr>
          <p:nvPr/>
        </p:nvSpPr>
        <p:spPr bwMode="auto">
          <a:xfrm>
            <a:off x="539750" y="5013176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由此看出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可以使</a:t>
            </a:r>
            <a:r>
              <a:rPr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2t</a:t>
            </a:r>
            <a:r>
              <a:rPr lang="en-US" altLang="zh-CN" sz="2800" b="1" baseline="30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-t-2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的值为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的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t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的范围是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1.2&lt;t&lt;1.3.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故可知运动员完成规定动作最多有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1.3s</a:t>
            </a:r>
            <a:r>
              <a:rPr kumimoji="1" lang="en-US" altLang="zh-CN" sz="28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. </a:t>
            </a:r>
            <a:endParaRPr kumimoji="1" lang="en-US" altLang="zh-CN" sz="28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aphicFrame>
        <p:nvGraphicFramePr>
          <p:cNvPr id="53344" name="Group 96"/>
          <p:cNvGraphicFramePr>
            <a:graphicFrameLocks noGrp="1"/>
          </p:cNvGraphicFramePr>
          <p:nvPr/>
        </p:nvGraphicFramePr>
        <p:xfrm>
          <a:off x="609600" y="3756025"/>
          <a:ext cx="8113713" cy="110648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2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2t</a:t>
                      </a:r>
                      <a:r>
                        <a:rPr kumimoji="0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-t-2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3331" name="Text Box 83"/>
          <p:cNvSpPr txBox="1">
            <a:spLocks noChangeArrowheads="1"/>
          </p:cNvSpPr>
          <p:nvPr/>
        </p:nvSpPr>
        <p:spPr bwMode="auto">
          <a:xfrm>
            <a:off x="2438400" y="4329113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-2     -1                                                 4    13</a:t>
            </a:r>
          </a:p>
        </p:txBody>
      </p:sp>
      <p:sp>
        <p:nvSpPr>
          <p:cNvPr id="53332" name="Rectangle 84"/>
          <p:cNvSpPr>
            <a:spLocks noGrp="1" noChangeArrowheads="1"/>
          </p:cNvSpPr>
          <p:nvPr/>
        </p:nvSpPr>
        <p:spPr bwMode="auto">
          <a:xfrm>
            <a:off x="609600" y="2881313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根据题意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,t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的取值范围大致是</a:t>
            </a:r>
            <a:r>
              <a:rPr kumimoji="1" lang="en-US" altLang="zh-CN" sz="28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0&lt;t&lt;3.</a:t>
            </a:r>
            <a:endParaRPr kumimoji="1" lang="en-US" altLang="zh-CN" sz="2800" b="1" dirty="0">
              <a:solidFill>
                <a:srgbClr val="FF33CC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3335" name="Line 87"/>
          <p:cNvSpPr>
            <a:spLocks noChangeShapeType="1"/>
          </p:cNvSpPr>
          <p:nvPr/>
        </p:nvSpPr>
        <p:spPr bwMode="auto">
          <a:xfrm>
            <a:off x="2438400" y="379571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336" name="Line 88"/>
          <p:cNvSpPr>
            <a:spLocks noChangeShapeType="1"/>
          </p:cNvSpPr>
          <p:nvPr/>
        </p:nvSpPr>
        <p:spPr bwMode="auto">
          <a:xfrm>
            <a:off x="2971800" y="37195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338" name="Line 90"/>
          <p:cNvSpPr>
            <a:spLocks noChangeShapeType="1"/>
          </p:cNvSpPr>
          <p:nvPr/>
        </p:nvSpPr>
        <p:spPr bwMode="auto">
          <a:xfrm>
            <a:off x="3581400" y="3795713"/>
            <a:ext cx="3175" cy="1033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339" name="Line 91"/>
          <p:cNvSpPr>
            <a:spLocks noChangeShapeType="1"/>
          </p:cNvSpPr>
          <p:nvPr/>
        </p:nvSpPr>
        <p:spPr bwMode="auto">
          <a:xfrm>
            <a:off x="4419600" y="3795713"/>
            <a:ext cx="3175" cy="1033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346" name="Text Box 98"/>
          <p:cNvSpPr txBox="1">
            <a:spLocks noChangeArrowheads="1"/>
          </p:cNvSpPr>
          <p:nvPr/>
        </p:nvSpPr>
        <p:spPr bwMode="auto">
          <a:xfrm>
            <a:off x="2511425" y="37592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0      1     1.1      1.2        1.3      1.4    2     3 </a:t>
            </a:r>
          </a:p>
        </p:txBody>
      </p:sp>
      <p:sp>
        <p:nvSpPr>
          <p:cNvPr id="53345" name="Text Box 97"/>
          <p:cNvSpPr txBox="1">
            <a:spLocks noChangeArrowheads="1"/>
          </p:cNvSpPr>
          <p:nvPr/>
        </p:nvSpPr>
        <p:spPr bwMode="auto">
          <a:xfrm>
            <a:off x="2514600" y="3781425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0      1                                                 2     3 </a:t>
            </a:r>
          </a:p>
        </p:txBody>
      </p:sp>
      <p:sp>
        <p:nvSpPr>
          <p:cNvPr id="53347" name="Text Box 99"/>
          <p:cNvSpPr txBox="1">
            <a:spLocks noChangeArrowheads="1"/>
          </p:cNvSpPr>
          <p:nvPr/>
        </p:nvSpPr>
        <p:spPr bwMode="auto">
          <a:xfrm>
            <a:off x="2438400" y="4329113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-2     -1  -0.68    -0.32    0.08     0.52   4   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3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3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3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3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0" grpId="0" autoUpdateAnimBg="0"/>
      <p:bldP spid="53262" grpId="0" autoUpdateAnimBg="0"/>
      <p:bldP spid="53263" grpId="0" autoUpdateAnimBg="0"/>
      <p:bldP spid="53265" grpId="0" autoUpdateAnimBg="0"/>
      <p:bldP spid="53266" grpId="0" autoUpdateAnimBg="0"/>
      <p:bldP spid="53301" grpId="0" autoUpdateAnimBg="0"/>
      <p:bldP spid="53302" grpId="0" autoUpdateAnimBg="0"/>
      <p:bldP spid="53331" grpId="0" autoUpdateAnimBg="0"/>
      <p:bldP spid="53332" grpId="0" autoUpdateAnimBg="0"/>
      <p:bldP spid="53346" grpId="0" autoUpdateAnimBg="0"/>
      <p:bldP spid="53345" grpId="0" autoUpdateAnimBg="0"/>
      <p:bldP spid="533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83213" y="188913"/>
            <a:ext cx="3760787" cy="649287"/>
          </a:xfrm>
          <a:noFill/>
        </p:spPr>
        <p:txBody>
          <a:bodyPr>
            <a:normAutofit fontScale="90000"/>
          </a:bodyPr>
          <a:lstStyle/>
          <a:p>
            <a:r>
              <a:rPr lang="zh-CN" altLang="en-US" sz="4000">
                <a:solidFill>
                  <a:srgbClr val="FF0000"/>
                </a:solidFill>
                <a:ea typeface="隶书" panose="02010509060101010101" pitchFamily="49" charset="-122"/>
              </a:rPr>
              <a:t>生活中的数学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/>
        </p:nvSpPr>
        <p:spPr bwMode="auto">
          <a:xfrm>
            <a:off x="0" y="69215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如图，一个直角三角形的三边都是整数，它的斜边长是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11cm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，两条直角边的差为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7cm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，求两直角边的长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/>
        </p:nvSpPr>
        <p:spPr bwMode="auto">
          <a:xfrm>
            <a:off x="1116013" y="5876925"/>
            <a:ext cx="723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你能化简这个方程吗</a:t>
            </a:r>
            <a:r>
              <a:rPr kumimoji="1" lang="en-US" altLang="zh-CN" sz="32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  <p:grpSp>
        <p:nvGrpSpPr>
          <p:cNvPr id="71685" name="Group 5"/>
          <p:cNvGrpSpPr/>
          <p:nvPr/>
        </p:nvGrpSpPr>
        <p:grpSpPr bwMode="auto">
          <a:xfrm>
            <a:off x="1116013" y="0"/>
            <a:ext cx="3581400" cy="838200"/>
            <a:chOff x="768" y="240"/>
            <a:chExt cx="2256" cy="528"/>
          </a:xfrm>
        </p:grpSpPr>
        <p:grpSp>
          <p:nvGrpSpPr>
            <p:cNvPr id="71686" name="Group 6"/>
            <p:cNvGrpSpPr/>
            <p:nvPr/>
          </p:nvGrpSpPr>
          <p:grpSpPr bwMode="auto">
            <a:xfrm>
              <a:off x="768" y="240"/>
              <a:ext cx="1652" cy="480"/>
              <a:chOff x="1920" y="-32"/>
              <a:chExt cx="2345" cy="343"/>
            </a:xfrm>
          </p:grpSpPr>
          <p:sp>
            <p:nvSpPr>
              <p:cNvPr id="71687" name="Rectangle 7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23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做一做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71688" name="Rectangle 8" descr="PE03255_"/>
              <p:cNvSpPr>
                <a:spLocks noChangeArrowheads="1"/>
              </p:cNvSpPr>
              <p:nvPr/>
            </p:nvSpPr>
            <p:spPr bwMode="auto">
              <a:xfrm>
                <a:off x="3601" y="-32"/>
                <a:ext cx="664" cy="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☞</a:t>
                </a:r>
              </a:p>
            </p:txBody>
          </p:sp>
        </p:grpSp>
        <p:pic>
          <p:nvPicPr>
            <p:cNvPr id="71689" name="Picture 9" descr="678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690" name="Picture 10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1691" name="Group 11"/>
          <p:cNvGrpSpPr/>
          <p:nvPr/>
        </p:nvGrpSpPr>
        <p:grpSpPr bwMode="auto">
          <a:xfrm>
            <a:off x="7431088" y="1557338"/>
            <a:ext cx="1712912" cy="1873250"/>
            <a:chOff x="4286" y="1797"/>
            <a:chExt cx="1284" cy="1371"/>
          </a:xfrm>
        </p:grpSpPr>
        <p:sp>
          <p:nvSpPr>
            <p:cNvPr id="71692" name="Line 12"/>
            <p:cNvSpPr>
              <a:spLocks noChangeShapeType="1"/>
            </p:cNvSpPr>
            <p:nvPr/>
          </p:nvSpPr>
          <p:spPr bwMode="auto">
            <a:xfrm>
              <a:off x="4286" y="1797"/>
              <a:ext cx="34" cy="137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693" name="Line 13"/>
            <p:cNvSpPr>
              <a:spLocks noChangeShapeType="1"/>
            </p:cNvSpPr>
            <p:nvPr/>
          </p:nvSpPr>
          <p:spPr bwMode="auto">
            <a:xfrm flipV="1">
              <a:off x="4320" y="3158"/>
              <a:ext cx="737" cy="1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694" name="Line 14"/>
            <p:cNvSpPr>
              <a:spLocks noChangeShapeType="1"/>
            </p:cNvSpPr>
            <p:nvPr/>
          </p:nvSpPr>
          <p:spPr bwMode="auto">
            <a:xfrm>
              <a:off x="4286" y="1842"/>
              <a:ext cx="802" cy="132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695" name="Text Box 15"/>
            <p:cNvSpPr txBox="1">
              <a:spLocks noChangeArrowheads="1"/>
            </p:cNvSpPr>
            <p:nvPr/>
          </p:nvSpPr>
          <p:spPr bwMode="auto">
            <a:xfrm rot="-1007732">
              <a:off x="4889" y="2184"/>
              <a:ext cx="681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solidFill>
                    <a:srgbClr val="CC00CC"/>
                  </a:solidFill>
                  <a:latin typeface="Times New Roman" panose="02020603050405020304" pitchFamily="18" charset="0"/>
                </a:rPr>
                <a:t>11cm</a:t>
              </a:r>
            </a:p>
          </p:txBody>
        </p:sp>
      </p:grpSp>
      <p:pic>
        <p:nvPicPr>
          <p:cNvPr id="71696" name="Picture 16"/>
          <p:cNvPicPr>
            <a:picLocks noChangeAspect="1" noChangeArrowheads="1"/>
          </p:cNvPicPr>
          <p:nvPr/>
        </p:nvPicPr>
        <p:blipFill>
          <a:blip r:embed="rId7">
            <a:lum bright="-24000" contrast="24000"/>
          </a:blip>
          <a:srcRect/>
          <a:stretch>
            <a:fillRect/>
          </a:stretch>
        </p:blipFill>
        <p:spPr bwMode="auto">
          <a:xfrm>
            <a:off x="0" y="3500438"/>
            <a:ext cx="9144000" cy="232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1116013" y="3933825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1619250" y="5229225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(x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7)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11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  <p:bldP spid="71684" grpId="0" autoUpdateAnimBg="0"/>
      <p:bldP spid="71697" grpId="0" autoUpdateAnimBg="0"/>
      <p:bldP spid="716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1027"/>
          <p:cNvSpPr>
            <a:spLocks noGrp="1" noChangeArrowheads="1"/>
          </p:cNvSpPr>
          <p:nvPr>
            <p:ph type="title"/>
          </p:nvPr>
        </p:nvSpPr>
        <p:spPr>
          <a:xfrm>
            <a:off x="3962400" y="765175"/>
            <a:ext cx="5181600" cy="914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3600" b="1" dirty="0">
                <a:solidFill>
                  <a:schemeClr val="tx1"/>
                </a:solidFill>
                <a:ea typeface="隶书" panose="02010509060101010101" pitchFamily="49" charset="-122"/>
              </a:rPr>
              <a:t>估算一元二次方程的解</a:t>
            </a:r>
            <a:endParaRPr lang="zh-CN" altLang="en-US" sz="3600" b="1" dirty="0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sp>
        <p:nvSpPr>
          <p:cNvPr id="55300" name="Rectangle 1028"/>
          <p:cNvSpPr>
            <a:spLocks noGrp="1" noChangeArrowheads="1"/>
          </p:cNvSpPr>
          <p:nvPr/>
        </p:nvSpPr>
        <p:spPr bwMode="auto">
          <a:xfrm>
            <a:off x="609600" y="1125538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>
                <a:latin typeface="Times New Roman" panose="02020603050405020304" pitchFamily="18" charset="0"/>
              </a:rPr>
              <a:t>解</a:t>
            </a:r>
          </a:p>
        </p:txBody>
      </p:sp>
      <p:pic>
        <p:nvPicPr>
          <p:cNvPr id="55304" name="Picture 1032" descr="Q_011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45513" y="457200"/>
            <a:ext cx="52228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5" name="Rectangle 1033"/>
          <p:cNvSpPr>
            <a:spLocks noGrp="1" noChangeArrowheads="1"/>
          </p:cNvSpPr>
          <p:nvPr/>
        </p:nvSpPr>
        <p:spPr bwMode="auto">
          <a:xfrm>
            <a:off x="395288" y="2319338"/>
            <a:ext cx="609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你能求出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吗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怎么去估计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呢？</a:t>
            </a:r>
            <a:endParaRPr kumimoji="1" lang="zh-CN" altLang="en-US" sz="3200" b="1" dirty="0">
              <a:latin typeface="Times New Roman" panose="02020603050405020304" pitchFamily="18" charset="0"/>
            </a:endParaRPr>
          </a:p>
        </p:txBody>
      </p:sp>
      <p:grpSp>
        <p:nvGrpSpPr>
          <p:cNvPr id="55329" name="Group 1057"/>
          <p:cNvGrpSpPr/>
          <p:nvPr/>
        </p:nvGrpSpPr>
        <p:grpSpPr bwMode="auto">
          <a:xfrm>
            <a:off x="533400" y="381000"/>
            <a:ext cx="3581400" cy="838200"/>
            <a:chOff x="768" y="240"/>
            <a:chExt cx="2256" cy="528"/>
          </a:xfrm>
        </p:grpSpPr>
        <p:grpSp>
          <p:nvGrpSpPr>
            <p:cNvPr id="55330" name="Group 1058"/>
            <p:cNvGrpSpPr/>
            <p:nvPr/>
          </p:nvGrpSpPr>
          <p:grpSpPr bwMode="auto">
            <a:xfrm>
              <a:off x="768" y="240"/>
              <a:ext cx="1652" cy="480"/>
              <a:chOff x="1920" y="-32"/>
              <a:chExt cx="2345" cy="343"/>
            </a:xfrm>
          </p:grpSpPr>
          <p:sp>
            <p:nvSpPr>
              <p:cNvPr id="55331" name="Rectangle 1059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23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做一做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55332" name="Rectangle 1060" descr="PE03255_"/>
              <p:cNvSpPr>
                <a:spLocks noChangeArrowheads="1"/>
              </p:cNvSpPr>
              <p:nvPr/>
            </p:nvSpPr>
            <p:spPr bwMode="auto">
              <a:xfrm>
                <a:off x="3601" y="-32"/>
                <a:ext cx="664" cy="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5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44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☞</a:t>
                </a:r>
              </a:p>
            </p:txBody>
          </p:sp>
        </p:grpSp>
        <p:pic>
          <p:nvPicPr>
            <p:cNvPr id="55333" name="Picture 1061" descr="678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334" name="Picture 1062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339" name="Text Box 1067"/>
          <p:cNvSpPr txBox="1">
            <a:spLocks noChangeArrowheads="1"/>
          </p:cNvSpPr>
          <p:nvPr/>
        </p:nvSpPr>
        <p:spPr bwMode="auto">
          <a:xfrm>
            <a:off x="4572000" y="1773238"/>
            <a:ext cx="4038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即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+7x = 36</a:t>
            </a:r>
          </a:p>
        </p:txBody>
      </p:sp>
      <p:sp>
        <p:nvSpPr>
          <p:cNvPr id="55340" name="Rectangle 1068"/>
          <p:cNvSpPr>
            <a:spLocks noGrp="1" noChangeArrowheads="1"/>
          </p:cNvSpPr>
          <p:nvPr/>
        </p:nvSpPr>
        <p:spPr bwMode="auto">
          <a:xfrm>
            <a:off x="395288" y="2943225"/>
            <a:ext cx="777716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你能猜得出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吗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55341" name="Rectangle 1069"/>
          <p:cNvSpPr>
            <a:spLocks noGrp="1" noChangeArrowheads="1"/>
          </p:cNvSpPr>
          <p:nvPr/>
        </p:nvSpPr>
        <p:spPr bwMode="auto">
          <a:xfrm>
            <a:off x="395288" y="3616325"/>
            <a:ext cx="69945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可能小于等于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吗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说说你的理由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55342" name="Rectangle 1070"/>
          <p:cNvSpPr>
            <a:spLocks noGrp="1" noChangeArrowheads="1"/>
          </p:cNvSpPr>
          <p:nvPr/>
        </p:nvSpPr>
        <p:spPr bwMode="auto">
          <a:xfrm>
            <a:off x="395288" y="4335463"/>
            <a:ext cx="69183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可能大于等于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11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吗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? 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说说你的理由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55343" name="Rectangle 1071"/>
          <p:cNvSpPr>
            <a:spLocks noGrp="1" noChangeArrowheads="1"/>
          </p:cNvSpPr>
          <p:nvPr/>
        </p:nvSpPr>
        <p:spPr bwMode="auto">
          <a:xfrm>
            <a:off x="539750" y="5127625"/>
            <a:ext cx="655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因此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,x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是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en-US" altLang="zh-CN" sz="32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0&lt;x&lt;11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55345" name="Text Box 1073"/>
          <p:cNvSpPr txBox="1">
            <a:spLocks noChangeArrowheads="1"/>
          </p:cNvSpPr>
          <p:nvPr/>
        </p:nvSpPr>
        <p:spPr bwMode="auto">
          <a:xfrm>
            <a:off x="1258888" y="1816100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(x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7)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11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5" grpId="0" autoUpdateAnimBg="0"/>
      <p:bldP spid="55339" grpId="0" autoUpdateAnimBg="0"/>
      <p:bldP spid="55340" grpId="0" autoUpdateAnimBg="0"/>
      <p:bldP spid="55341" grpId="0" autoUpdateAnimBg="0"/>
      <p:bldP spid="55342" grpId="0" autoUpdateAnimBg="0"/>
      <p:bldP spid="55343" grpId="0" autoUpdateAnimBg="0"/>
      <p:bldP spid="5534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765175"/>
            <a:ext cx="5181600" cy="914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3600" b="1" dirty="0">
                <a:solidFill>
                  <a:schemeClr val="tx1"/>
                </a:solidFill>
                <a:ea typeface="隶书" panose="02010509060101010101" pitchFamily="49" charset="-122"/>
              </a:rPr>
              <a:t>估算一元二次方程的解</a:t>
            </a:r>
            <a:endParaRPr lang="zh-CN" altLang="en-US" sz="3600" b="1" dirty="0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pic>
        <p:nvPicPr>
          <p:cNvPr id="72708" name="Picture 4" descr="Q_011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45513" y="457200"/>
            <a:ext cx="52228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9" name="Rectangle 5"/>
          <p:cNvSpPr>
            <a:spLocks noGrp="1" noChangeArrowheads="1"/>
          </p:cNvSpPr>
          <p:nvPr/>
        </p:nvSpPr>
        <p:spPr bwMode="auto">
          <a:xfrm>
            <a:off x="395288" y="2319338"/>
            <a:ext cx="828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在实数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0-11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之间取一个中间值，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x=5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计算：</a:t>
            </a:r>
            <a:endParaRPr kumimoji="1" lang="zh-CN" altLang="en-US" sz="3200" b="1" dirty="0">
              <a:latin typeface="Times New Roman" panose="02020603050405020304" pitchFamily="18" charset="0"/>
            </a:endParaRPr>
          </a:p>
        </p:txBody>
      </p:sp>
      <p:grpSp>
        <p:nvGrpSpPr>
          <p:cNvPr id="72710" name="Group 6"/>
          <p:cNvGrpSpPr/>
          <p:nvPr/>
        </p:nvGrpSpPr>
        <p:grpSpPr bwMode="auto">
          <a:xfrm>
            <a:off x="533400" y="381000"/>
            <a:ext cx="3581400" cy="838200"/>
            <a:chOff x="768" y="240"/>
            <a:chExt cx="2256" cy="528"/>
          </a:xfrm>
        </p:grpSpPr>
        <p:grpSp>
          <p:nvGrpSpPr>
            <p:cNvPr id="72711" name="Group 7"/>
            <p:cNvGrpSpPr/>
            <p:nvPr/>
          </p:nvGrpSpPr>
          <p:grpSpPr bwMode="auto">
            <a:xfrm>
              <a:off x="768" y="240"/>
              <a:ext cx="1652" cy="480"/>
              <a:chOff x="1920" y="-32"/>
              <a:chExt cx="2345" cy="343"/>
            </a:xfrm>
          </p:grpSpPr>
          <p:sp>
            <p:nvSpPr>
              <p:cNvPr id="72712" name="Rectangle 8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23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做一做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72713" name="Rectangle 9" descr="PE03255_"/>
              <p:cNvSpPr>
                <a:spLocks noChangeArrowheads="1"/>
              </p:cNvSpPr>
              <p:nvPr/>
            </p:nvSpPr>
            <p:spPr bwMode="auto">
              <a:xfrm>
                <a:off x="3601" y="-32"/>
                <a:ext cx="664" cy="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5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☞</a:t>
                </a:r>
              </a:p>
            </p:txBody>
          </p:sp>
        </p:grpSp>
        <p:pic>
          <p:nvPicPr>
            <p:cNvPr id="72714" name="Picture 10" descr="678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715" name="Picture 11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900113" y="1557338"/>
            <a:ext cx="4038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+7x = 36</a:t>
            </a:r>
          </a:p>
        </p:txBody>
      </p:sp>
      <p:sp>
        <p:nvSpPr>
          <p:cNvPr id="72717" name="Rectangle 13"/>
          <p:cNvSpPr>
            <a:spLocks noGrp="1" noChangeArrowheads="1"/>
          </p:cNvSpPr>
          <p:nvPr/>
        </p:nvSpPr>
        <p:spPr bwMode="auto">
          <a:xfrm>
            <a:off x="684213" y="5013325"/>
            <a:ext cx="777716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你能猜得出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吗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72720" name="Rectangle 16"/>
          <p:cNvSpPr>
            <a:spLocks noGrp="1" noChangeArrowheads="1"/>
          </p:cNvSpPr>
          <p:nvPr/>
        </p:nvSpPr>
        <p:spPr bwMode="auto">
          <a:xfrm>
            <a:off x="3059113" y="1557338"/>
            <a:ext cx="55435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是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en-US" altLang="zh-CN" sz="32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0&lt;x&lt;11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pic>
        <p:nvPicPr>
          <p:cNvPr id="72722" name="Picture 18"/>
          <p:cNvPicPr>
            <a:picLocks noChangeAspect="1" noChangeArrowheads="1"/>
          </p:cNvPicPr>
          <p:nvPr/>
        </p:nvPicPr>
        <p:blipFill>
          <a:blip r:embed="rId8">
            <a:lum bright="-18000" contrast="18000"/>
          </a:blip>
          <a:srcRect/>
          <a:stretch>
            <a:fillRect/>
          </a:stretch>
        </p:blipFill>
        <p:spPr bwMode="auto">
          <a:xfrm>
            <a:off x="468313" y="2852738"/>
            <a:ext cx="7488237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23" name="Rectangle 19"/>
          <p:cNvSpPr>
            <a:spLocks noGrp="1" noChangeArrowheads="1"/>
          </p:cNvSpPr>
          <p:nvPr/>
        </p:nvSpPr>
        <p:spPr bwMode="auto">
          <a:xfrm>
            <a:off x="2627313" y="5589588"/>
            <a:ext cx="55435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是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en-US" altLang="zh-CN" sz="32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0&lt;x&lt;5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autoUpdateAnimBg="0"/>
      <p:bldP spid="72716" grpId="0" autoUpdateAnimBg="0"/>
      <p:bldP spid="72717" grpId="0" autoUpdateAnimBg="0"/>
      <p:bldP spid="72720" grpId="0" autoUpdateAnimBg="0"/>
      <p:bldP spid="727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765175"/>
            <a:ext cx="5181600" cy="914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3600" b="1">
                <a:solidFill>
                  <a:schemeClr val="tx1"/>
                </a:solidFill>
                <a:ea typeface="隶书" panose="02010509060101010101" pitchFamily="49" charset="-122"/>
              </a:rPr>
              <a:t>估算一元二次方程的解</a:t>
            </a:r>
            <a:endParaRPr lang="zh-CN" altLang="en-US" sz="3600" b="1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pic>
        <p:nvPicPr>
          <p:cNvPr id="73731" name="Picture 3" descr="Q_011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45513" y="457200"/>
            <a:ext cx="52228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2" name="Rectangle 4"/>
          <p:cNvSpPr>
            <a:spLocks noGrp="1" noChangeArrowheads="1"/>
          </p:cNvSpPr>
          <p:nvPr/>
        </p:nvSpPr>
        <p:spPr bwMode="auto">
          <a:xfrm>
            <a:off x="395288" y="2319338"/>
            <a:ext cx="828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在实数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0-5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之间取一个中间值，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x=3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计算：</a:t>
            </a:r>
            <a:endParaRPr kumimoji="1" lang="zh-CN" altLang="en-US" sz="3200" b="1">
              <a:latin typeface="Times New Roman" panose="02020603050405020304" pitchFamily="18" charset="0"/>
            </a:endParaRPr>
          </a:p>
        </p:txBody>
      </p:sp>
      <p:grpSp>
        <p:nvGrpSpPr>
          <p:cNvPr id="73733" name="Group 5"/>
          <p:cNvGrpSpPr/>
          <p:nvPr/>
        </p:nvGrpSpPr>
        <p:grpSpPr bwMode="auto">
          <a:xfrm>
            <a:off x="533400" y="381000"/>
            <a:ext cx="3581400" cy="838200"/>
            <a:chOff x="768" y="240"/>
            <a:chExt cx="2256" cy="528"/>
          </a:xfrm>
        </p:grpSpPr>
        <p:grpSp>
          <p:nvGrpSpPr>
            <p:cNvPr id="73734" name="Group 6"/>
            <p:cNvGrpSpPr/>
            <p:nvPr/>
          </p:nvGrpSpPr>
          <p:grpSpPr bwMode="auto">
            <a:xfrm>
              <a:off x="768" y="240"/>
              <a:ext cx="1652" cy="480"/>
              <a:chOff x="1920" y="-32"/>
              <a:chExt cx="2345" cy="343"/>
            </a:xfrm>
          </p:grpSpPr>
          <p:sp>
            <p:nvSpPr>
              <p:cNvPr id="73735" name="Rectangle 7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23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做一做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73736" name="Rectangle 8" descr="PE03255_"/>
              <p:cNvSpPr>
                <a:spLocks noChangeArrowheads="1"/>
              </p:cNvSpPr>
              <p:nvPr/>
            </p:nvSpPr>
            <p:spPr bwMode="auto">
              <a:xfrm>
                <a:off x="3601" y="-32"/>
                <a:ext cx="664" cy="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5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☞</a:t>
                </a:r>
              </a:p>
            </p:txBody>
          </p:sp>
        </p:grpSp>
        <p:pic>
          <p:nvPicPr>
            <p:cNvPr id="73737" name="Picture 9" descr="678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738" name="Picture 10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900113" y="1557338"/>
            <a:ext cx="4038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+7x = 36</a:t>
            </a:r>
          </a:p>
        </p:txBody>
      </p:sp>
      <p:sp>
        <p:nvSpPr>
          <p:cNvPr id="73740" name="Rectangle 12"/>
          <p:cNvSpPr>
            <a:spLocks noGrp="1" noChangeArrowheads="1"/>
          </p:cNvSpPr>
          <p:nvPr/>
        </p:nvSpPr>
        <p:spPr bwMode="auto">
          <a:xfrm>
            <a:off x="684213" y="5013325"/>
            <a:ext cx="777716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你能猜得出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吗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endParaRPr kumimoji="1"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73741" name="Rectangle 13"/>
          <p:cNvSpPr>
            <a:spLocks noGrp="1" noChangeArrowheads="1"/>
          </p:cNvSpPr>
          <p:nvPr/>
        </p:nvSpPr>
        <p:spPr bwMode="auto">
          <a:xfrm>
            <a:off x="3059113" y="1557338"/>
            <a:ext cx="55435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是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en-US" altLang="zh-CN" sz="3200" b="1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0&lt;x&lt;5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73743" name="Rectangle 15"/>
          <p:cNvSpPr>
            <a:spLocks noGrp="1" noChangeArrowheads="1"/>
          </p:cNvSpPr>
          <p:nvPr/>
        </p:nvSpPr>
        <p:spPr bwMode="auto">
          <a:xfrm>
            <a:off x="2627313" y="5589588"/>
            <a:ext cx="55435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是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en-US" altLang="zh-CN" sz="3200" b="1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3&lt;x&lt;5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pic>
        <p:nvPicPr>
          <p:cNvPr id="73744" name="Picture 16"/>
          <p:cNvPicPr>
            <a:picLocks noChangeAspect="1" noChangeArrowheads="1"/>
          </p:cNvPicPr>
          <p:nvPr/>
        </p:nvPicPr>
        <p:blipFill>
          <a:blip r:embed="rId8">
            <a:lum bright="-12000" contrast="18000"/>
          </a:blip>
          <a:srcRect/>
          <a:stretch>
            <a:fillRect/>
          </a:stretch>
        </p:blipFill>
        <p:spPr bwMode="auto">
          <a:xfrm>
            <a:off x="611188" y="2852738"/>
            <a:ext cx="7561262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  <p:bldP spid="73739" grpId="0" autoUpdateAnimBg="0"/>
      <p:bldP spid="73740" grpId="0" autoUpdateAnimBg="0"/>
      <p:bldP spid="73741" grpId="0" autoUpdateAnimBg="0"/>
      <p:bldP spid="737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765175"/>
            <a:ext cx="5181600" cy="914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3600" b="1">
                <a:solidFill>
                  <a:schemeClr val="tx1"/>
                </a:solidFill>
                <a:ea typeface="隶书" panose="02010509060101010101" pitchFamily="49" charset="-122"/>
              </a:rPr>
              <a:t>估算一元二次方程的解</a:t>
            </a:r>
            <a:endParaRPr lang="zh-CN" altLang="en-US" sz="3600" b="1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pic>
        <p:nvPicPr>
          <p:cNvPr id="74755" name="Picture 3" descr="Q_011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45513" y="457200"/>
            <a:ext cx="52228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6" name="Rectangle 4"/>
          <p:cNvSpPr>
            <a:spLocks noGrp="1" noChangeArrowheads="1"/>
          </p:cNvSpPr>
          <p:nvPr/>
        </p:nvSpPr>
        <p:spPr bwMode="auto">
          <a:xfrm>
            <a:off x="395288" y="2319338"/>
            <a:ext cx="828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在实数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3-5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之间取一个中间值，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x=4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计算：</a:t>
            </a:r>
            <a:endParaRPr kumimoji="1" lang="zh-CN" altLang="en-US" sz="3200" b="1">
              <a:latin typeface="Times New Roman" panose="02020603050405020304" pitchFamily="18" charset="0"/>
            </a:endParaRPr>
          </a:p>
        </p:txBody>
      </p:sp>
      <p:grpSp>
        <p:nvGrpSpPr>
          <p:cNvPr id="74757" name="Group 5"/>
          <p:cNvGrpSpPr/>
          <p:nvPr/>
        </p:nvGrpSpPr>
        <p:grpSpPr bwMode="auto">
          <a:xfrm>
            <a:off x="533400" y="381000"/>
            <a:ext cx="3581400" cy="838200"/>
            <a:chOff x="768" y="240"/>
            <a:chExt cx="2256" cy="528"/>
          </a:xfrm>
        </p:grpSpPr>
        <p:grpSp>
          <p:nvGrpSpPr>
            <p:cNvPr id="74758" name="Group 6"/>
            <p:cNvGrpSpPr/>
            <p:nvPr/>
          </p:nvGrpSpPr>
          <p:grpSpPr bwMode="auto">
            <a:xfrm>
              <a:off x="768" y="240"/>
              <a:ext cx="1652" cy="480"/>
              <a:chOff x="1920" y="-32"/>
              <a:chExt cx="2345" cy="343"/>
            </a:xfrm>
          </p:grpSpPr>
          <p:sp>
            <p:nvSpPr>
              <p:cNvPr id="74759" name="Rectangle 7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23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做一做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74760" name="Rectangle 8" descr="PE03255_"/>
              <p:cNvSpPr>
                <a:spLocks noChangeArrowheads="1"/>
              </p:cNvSpPr>
              <p:nvPr/>
            </p:nvSpPr>
            <p:spPr bwMode="auto">
              <a:xfrm>
                <a:off x="3601" y="-32"/>
                <a:ext cx="664" cy="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5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☞</a:t>
                </a:r>
              </a:p>
            </p:txBody>
          </p:sp>
        </p:grpSp>
        <p:pic>
          <p:nvPicPr>
            <p:cNvPr id="74761" name="Picture 9" descr="678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762" name="Picture 10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900113" y="1557338"/>
            <a:ext cx="4038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+7x = 36</a:t>
            </a:r>
          </a:p>
        </p:txBody>
      </p:sp>
      <p:sp>
        <p:nvSpPr>
          <p:cNvPr id="74764" name="Rectangle 12"/>
          <p:cNvSpPr>
            <a:spLocks noGrp="1" noChangeArrowheads="1"/>
          </p:cNvSpPr>
          <p:nvPr/>
        </p:nvSpPr>
        <p:spPr bwMode="auto">
          <a:xfrm>
            <a:off x="684213" y="5013325"/>
            <a:ext cx="777716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你能猜得出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吗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endParaRPr kumimoji="1"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74765" name="Rectangle 13"/>
          <p:cNvSpPr>
            <a:spLocks noGrp="1" noChangeArrowheads="1"/>
          </p:cNvSpPr>
          <p:nvPr/>
        </p:nvSpPr>
        <p:spPr bwMode="auto">
          <a:xfrm>
            <a:off x="3059113" y="1557338"/>
            <a:ext cx="55435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是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en-US" altLang="zh-CN" sz="3200" b="1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3&lt;x&lt;5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74766" name="Rectangle 14"/>
          <p:cNvSpPr>
            <a:spLocks noGrp="1" noChangeArrowheads="1"/>
          </p:cNvSpPr>
          <p:nvPr/>
        </p:nvSpPr>
        <p:spPr bwMode="auto">
          <a:xfrm>
            <a:off x="2627313" y="5589588"/>
            <a:ext cx="55435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是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en-US" altLang="zh-CN" sz="3200" b="1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3&lt;x&lt;4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pic>
        <p:nvPicPr>
          <p:cNvPr id="74768" name="Picture 16"/>
          <p:cNvPicPr>
            <a:picLocks noChangeAspect="1" noChangeArrowheads="1"/>
          </p:cNvPicPr>
          <p:nvPr/>
        </p:nvPicPr>
        <p:blipFill>
          <a:blip r:embed="rId8">
            <a:lum bright="-18000" contrast="18000"/>
          </a:blip>
          <a:srcRect/>
          <a:stretch>
            <a:fillRect/>
          </a:stretch>
        </p:blipFill>
        <p:spPr bwMode="auto">
          <a:xfrm>
            <a:off x="539750" y="2852738"/>
            <a:ext cx="7920038" cy="202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utoUpdateAnimBg="0"/>
      <p:bldP spid="74763" grpId="0" autoUpdateAnimBg="0"/>
      <p:bldP spid="74764" grpId="0" autoUpdateAnimBg="0"/>
      <p:bldP spid="74765" grpId="0" autoUpdateAnimBg="0"/>
      <p:bldP spid="7476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765175"/>
            <a:ext cx="5181600" cy="914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3600" b="1">
                <a:solidFill>
                  <a:schemeClr val="tx1"/>
                </a:solidFill>
                <a:ea typeface="隶书" panose="02010509060101010101" pitchFamily="49" charset="-122"/>
              </a:rPr>
              <a:t>估算一元二次方程的解</a:t>
            </a:r>
            <a:endParaRPr lang="zh-CN" altLang="en-US" sz="3600" b="1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pic>
        <p:nvPicPr>
          <p:cNvPr id="75779" name="Picture 3" descr="Q_011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45513" y="457200"/>
            <a:ext cx="52228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0" name="Rectangle 4"/>
          <p:cNvSpPr>
            <a:spLocks noGrp="1" noChangeArrowheads="1"/>
          </p:cNvSpPr>
          <p:nvPr/>
        </p:nvSpPr>
        <p:spPr bwMode="auto">
          <a:xfrm>
            <a:off x="395288" y="2133600"/>
            <a:ext cx="828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在实数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3-4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之间取一个中间值，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x=3.5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计算：</a:t>
            </a:r>
            <a:endParaRPr kumimoji="1" lang="zh-CN" altLang="en-US" sz="3200" b="1">
              <a:latin typeface="Times New Roman" panose="02020603050405020304" pitchFamily="18" charset="0"/>
            </a:endParaRPr>
          </a:p>
        </p:txBody>
      </p:sp>
      <p:grpSp>
        <p:nvGrpSpPr>
          <p:cNvPr id="75781" name="Group 5"/>
          <p:cNvGrpSpPr/>
          <p:nvPr/>
        </p:nvGrpSpPr>
        <p:grpSpPr bwMode="auto">
          <a:xfrm>
            <a:off x="533400" y="381000"/>
            <a:ext cx="3581400" cy="838200"/>
            <a:chOff x="768" y="240"/>
            <a:chExt cx="2256" cy="528"/>
          </a:xfrm>
        </p:grpSpPr>
        <p:grpSp>
          <p:nvGrpSpPr>
            <p:cNvPr id="75782" name="Group 6"/>
            <p:cNvGrpSpPr/>
            <p:nvPr/>
          </p:nvGrpSpPr>
          <p:grpSpPr bwMode="auto">
            <a:xfrm>
              <a:off x="768" y="240"/>
              <a:ext cx="1652" cy="480"/>
              <a:chOff x="1920" y="-32"/>
              <a:chExt cx="2345" cy="343"/>
            </a:xfrm>
          </p:grpSpPr>
          <p:sp>
            <p:nvSpPr>
              <p:cNvPr id="75783" name="Rectangle 7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23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做一做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75784" name="Rectangle 8" descr="PE03255_"/>
              <p:cNvSpPr>
                <a:spLocks noChangeArrowheads="1"/>
              </p:cNvSpPr>
              <p:nvPr/>
            </p:nvSpPr>
            <p:spPr bwMode="auto">
              <a:xfrm>
                <a:off x="3601" y="-32"/>
                <a:ext cx="664" cy="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5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☞</a:t>
                </a:r>
              </a:p>
            </p:txBody>
          </p:sp>
        </p:grpSp>
        <p:pic>
          <p:nvPicPr>
            <p:cNvPr id="75785" name="Picture 9" descr="678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786" name="Picture 10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900113" y="1557338"/>
            <a:ext cx="4038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+7x = 36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/>
        </p:nvSpPr>
        <p:spPr bwMode="auto">
          <a:xfrm>
            <a:off x="684213" y="4611688"/>
            <a:ext cx="777716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你能猜得出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吗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endParaRPr kumimoji="1"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75789" name="Rectangle 13"/>
          <p:cNvSpPr>
            <a:spLocks noGrp="1" noChangeArrowheads="1"/>
          </p:cNvSpPr>
          <p:nvPr/>
        </p:nvSpPr>
        <p:spPr bwMode="auto">
          <a:xfrm>
            <a:off x="3059113" y="1557338"/>
            <a:ext cx="55435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是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en-US" altLang="zh-CN" sz="3200" b="1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3&lt;x&lt;4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75790" name="Rectangle 14"/>
          <p:cNvSpPr>
            <a:spLocks noGrp="1" noChangeArrowheads="1"/>
          </p:cNvSpPr>
          <p:nvPr/>
        </p:nvSpPr>
        <p:spPr bwMode="auto">
          <a:xfrm>
            <a:off x="2627313" y="5043488"/>
            <a:ext cx="55435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取值的</a:t>
            </a:r>
            <a:r>
              <a:rPr kumimoji="1" lang="zh-CN" altLang="en-US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大致范围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是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en-US" altLang="zh-CN" sz="3200" b="1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3&lt;x&lt;3.5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pic>
        <p:nvPicPr>
          <p:cNvPr id="75792" name="Picture 16"/>
          <p:cNvPicPr>
            <a:picLocks noChangeAspect="1" noChangeArrowheads="1"/>
          </p:cNvPicPr>
          <p:nvPr/>
        </p:nvPicPr>
        <p:blipFill>
          <a:blip r:embed="rId8">
            <a:lum bright="-24000" contrast="30000"/>
          </a:blip>
          <a:srcRect/>
          <a:stretch>
            <a:fillRect/>
          </a:stretch>
        </p:blipFill>
        <p:spPr bwMode="auto">
          <a:xfrm>
            <a:off x="755650" y="2667000"/>
            <a:ext cx="7345363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95" name="Rectangle 19"/>
          <p:cNvSpPr>
            <a:spLocks noGrp="1" noChangeArrowheads="1"/>
          </p:cNvSpPr>
          <p:nvPr/>
        </p:nvSpPr>
        <p:spPr bwMode="auto">
          <a:xfrm>
            <a:off x="827088" y="5445125"/>
            <a:ext cx="77057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zh-CN" altLang="en-US" sz="3200" b="1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一直做下去</a:t>
            </a:r>
            <a:r>
              <a:rPr kumimoji="1" lang="en-US" altLang="zh-CN" sz="3200" b="1">
                <a:solidFill>
                  <a:srgbClr val="0033CC"/>
                </a:solidFill>
                <a:latin typeface="Times New Roman" panose="02020603050405020304"/>
                <a:ea typeface="隶书" panose="02010509060101010101" pitchFamily="49" charset="-122"/>
              </a:rPr>
              <a:t>…</a:t>
            </a:r>
            <a:r>
              <a:rPr kumimoji="1" lang="en-US" altLang="zh-CN" sz="3200" b="1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..x</a:t>
            </a:r>
            <a:r>
              <a:rPr kumimoji="1" lang="zh-CN" altLang="en-US" sz="3200" b="1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取的近似值就可以求出</a:t>
            </a:r>
          </a:p>
        </p:txBody>
      </p:sp>
      <p:sp>
        <p:nvSpPr>
          <p:cNvPr id="75796" name="Rectangle 20"/>
          <p:cNvSpPr>
            <a:spLocks noGrp="1" noChangeArrowheads="1"/>
          </p:cNvSpPr>
          <p:nvPr/>
        </p:nvSpPr>
        <p:spPr bwMode="auto">
          <a:xfrm>
            <a:off x="611188" y="5949950"/>
            <a:ext cx="85328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你能求出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的另一个负根吗</a:t>
            </a:r>
            <a:r>
              <a:rPr kumimoji="1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r>
              <a:rPr kumimoji="1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怎么去估计呢？</a:t>
            </a:r>
            <a:endParaRPr kumimoji="1" lang="zh-CN" altLang="en-US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  <p:bldP spid="75787" grpId="0" autoUpdateAnimBg="0"/>
      <p:bldP spid="75788" grpId="0" autoUpdateAnimBg="0"/>
      <p:bldP spid="75789" grpId="0" autoUpdateAnimBg="0"/>
      <p:bldP spid="75790" grpId="0" autoUpdateAnimBg="0"/>
      <p:bldP spid="75795" grpId="0" autoUpdateAnimBg="0"/>
      <p:bldP spid="757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498475"/>
            <a:ext cx="4267200" cy="914400"/>
          </a:xfrm>
          <a:noFill/>
        </p:spPr>
        <p:txBody>
          <a:bodyPr/>
          <a:lstStyle/>
          <a:p>
            <a:r>
              <a:rPr lang="zh-CN" altLang="en-US" sz="4000" b="1">
                <a:solidFill>
                  <a:srgbClr val="FF0000"/>
                </a:solidFill>
                <a:ea typeface="隶书" panose="02010509060101010101" pitchFamily="49" charset="-122"/>
              </a:rPr>
              <a:t>你能行吗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/>
        </p:nvSpPr>
        <p:spPr bwMode="auto">
          <a:xfrm>
            <a:off x="395288" y="1196975"/>
            <a:ext cx="8534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观察下面等式：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１０</a:t>
            </a:r>
            <a:r>
              <a:rPr kumimoji="1" lang="zh-CN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２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＋１１</a:t>
            </a:r>
            <a:r>
              <a:rPr kumimoji="1" lang="zh-CN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２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＋１２</a:t>
            </a:r>
            <a:r>
              <a:rPr kumimoji="1" lang="zh-CN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２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＝１３</a:t>
            </a:r>
            <a:r>
              <a:rPr kumimoji="1" lang="zh-CN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２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＋１４</a:t>
            </a:r>
            <a:r>
              <a:rPr kumimoji="1" lang="zh-CN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２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你还能找到其他的五个连续整数，使前三个数的平方和等于后两个数的平方和吗？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/>
        </p:nvSpPr>
        <p:spPr bwMode="auto">
          <a:xfrm>
            <a:off x="533400" y="3810000"/>
            <a:ext cx="838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如果设五个连续整数中的第一个数为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x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，那么后面四个数依次可表示为：</a:t>
            </a:r>
            <a:r>
              <a:rPr lang="zh-CN" altLang="en-US" sz="2400" b="1" u="sng" dirty="0">
                <a:latin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lang="zh-CN" altLang="en-US" sz="2400" b="1" u="sng" dirty="0">
                <a:latin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lang="zh-CN" altLang="en-US" sz="2400" b="1" u="sng" dirty="0">
                <a:latin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lang="zh-CN" altLang="en-US" sz="2400" b="1" u="sng" dirty="0">
                <a:latin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</a:p>
        </p:txBody>
      </p:sp>
      <p:grpSp>
        <p:nvGrpSpPr>
          <p:cNvPr id="39944" name="Group 8"/>
          <p:cNvGrpSpPr/>
          <p:nvPr/>
        </p:nvGrpSpPr>
        <p:grpSpPr bwMode="auto">
          <a:xfrm>
            <a:off x="1219200" y="533400"/>
            <a:ext cx="3581400" cy="685800"/>
            <a:chOff x="768" y="336"/>
            <a:chExt cx="2256" cy="432"/>
          </a:xfrm>
        </p:grpSpPr>
        <p:grpSp>
          <p:nvGrpSpPr>
            <p:cNvPr id="39945" name="Group 9"/>
            <p:cNvGrpSpPr/>
            <p:nvPr/>
          </p:nvGrpSpPr>
          <p:grpSpPr bwMode="auto">
            <a:xfrm>
              <a:off x="768" y="348"/>
              <a:ext cx="1488" cy="330"/>
              <a:chOff x="1920" y="45"/>
              <a:chExt cx="2112" cy="236"/>
            </a:xfrm>
          </p:grpSpPr>
          <p:sp>
            <p:nvSpPr>
              <p:cNvPr id="39946" name="Rectangle 10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23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kumimoji="1"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随堂练习</a:t>
                </a:r>
              </a:p>
            </p:txBody>
          </p:sp>
          <p:sp>
            <p:nvSpPr>
              <p:cNvPr id="39947" name="Rectangle 11" descr="PE03255_"/>
              <p:cNvSpPr>
                <a:spLocks noChangeArrowheads="1"/>
              </p:cNvSpPr>
              <p:nvPr/>
            </p:nvSpPr>
            <p:spPr bwMode="auto">
              <a:xfrm>
                <a:off x="3601" y="45"/>
                <a:ext cx="342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5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8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1</a:t>
                </a:r>
              </a:p>
            </p:txBody>
          </p:sp>
        </p:grpSp>
        <p:pic>
          <p:nvPicPr>
            <p:cNvPr id="39948" name="Picture 12" descr="678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949" name="Picture 13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969" name="Rectangle 33"/>
          <p:cNvSpPr>
            <a:spLocks noGrp="1" noChangeArrowheads="1"/>
          </p:cNvSpPr>
          <p:nvPr/>
        </p:nvSpPr>
        <p:spPr bwMode="auto">
          <a:xfrm>
            <a:off x="685800" y="5638800"/>
            <a:ext cx="3581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即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-8x-20=0.</a:t>
            </a:r>
          </a:p>
        </p:txBody>
      </p:sp>
      <p:grpSp>
        <p:nvGrpSpPr>
          <p:cNvPr id="39995" name="Group 59"/>
          <p:cNvGrpSpPr/>
          <p:nvPr/>
        </p:nvGrpSpPr>
        <p:grpSpPr bwMode="auto">
          <a:xfrm>
            <a:off x="2590800" y="4114800"/>
            <a:ext cx="5486400" cy="519113"/>
            <a:chOff x="1632" y="2592"/>
            <a:chExt cx="3456" cy="327"/>
          </a:xfrm>
        </p:grpSpPr>
        <p:sp>
          <p:nvSpPr>
            <p:cNvPr id="39971" name="Text Box 35"/>
            <p:cNvSpPr txBox="1">
              <a:spLocks noChangeArrowheads="1"/>
            </p:cNvSpPr>
            <p:nvPr/>
          </p:nvSpPr>
          <p:spPr bwMode="auto">
            <a:xfrm>
              <a:off x="1632" y="2592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＋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9972" name="Text Box 36"/>
            <p:cNvSpPr txBox="1">
              <a:spLocks noChangeArrowheads="1"/>
            </p:cNvSpPr>
            <p:nvPr/>
          </p:nvSpPr>
          <p:spPr bwMode="auto">
            <a:xfrm>
              <a:off x="2640" y="2592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＋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9973" name="Text Box 37"/>
            <p:cNvSpPr txBox="1">
              <a:spLocks noChangeArrowheads="1"/>
            </p:cNvSpPr>
            <p:nvPr/>
          </p:nvSpPr>
          <p:spPr bwMode="auto">
            <a:xfrm>
              <a:off x="3552" y="2592"/>
              <a:ext cx="7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＋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9974" name="Text Box 38"/>
            <p:cNvSpPr txBox="1">
              <a:spLocks noChangeArrowheads="1"/>
            </p:cNvSpPr>
            <p:nvPr/>
          </p:nvSpPr>
          <p:spPr bwMode="auto">
            <a:xfrm>
              <a:off x="4464" y="2592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＋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39975" name="Rectangle 39"/>
          <p:cNvSpPr>
            <a:spLocks noGrp="1" noChangeArrowheads="1"/>
          </p:cNvSpPr>
          <p:nvPr/>
        </p:nvSpPr>
        <p:spPr bwMode="auto">
          <a:xfrm>
            <a:off x="533400" y="4724400"/>
            <a:ext cx="838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根据题意，可得方程：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400" b="1" u="sng" dirty="0">
                <a:latin typeface="Times New Roman" panose="02020603050405020304" pitchFamily="18" charset="0"/>
              </a:rPr>
              <a:t>　　　　　　　　　　　　                                       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  <a:endParaRPr kumimoji="1" lang="en-US" altLang="zh-CN" sz="2400" b="1" dirty="0">
              <a:latin typeface="Times New Roman" panose="02020603050405020304" pitchFamily="18" charset="0"/>
            </a:endParaRPr>
          </a:p>
        </p:txBody>
      </p:sp>
      <p:grpSp>
        <p:nvGrpSpPr>
          <p:cNvPr id="39979" name="Group 43"/>
          <p:cNvGrpSpPr/>
          <p:nvPr/>
        </p:nvGrpSpPr>
        <p:grpSpPr bwMode="auto">
          <a:xfrm>
            <a:off x="1066800" y="5105400"/>
            <a:ext cx="6705600" cy="533400"/>
            <a:chOff x="672" y="3216"/>
            <a:chExt cx="4224" cy="336"/>
          </a:xfrm>
        </p:grpSpPr>
        <p:sp>
          <p:nvSpPr>
            <p:cNvPr id="39980" name="Text Box 44"/>
            <p:cNvSpPr txBox="1">
              <a:spLocks noChangeArrowheads="1"/>
            </p:cNvSpPr>
            <p:nvPr/>
          </p:nvSpPr>
          <p:spPr bwMode="auto">
            <a:xfrm>
              <a:off x="1200" y="321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(X</a:t>
              </a: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＋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1)</a:t>
              </a:r>
              <a:r>
                <a:rPr kumimoji="1" lang="en-US" altLang="zh-CN" sz="28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endPara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81" name="Text Box 45"/>
            <p:cNvSpPr txBox="1">
              <a:spLocks noChangeArrowheads="1"/>
            </p:cNvSpPr>
            <p:nvPr/>
          </p:nvSpPr>
          <p:spPr bwMode="auto">
            <a:xfrm>
              <a:off x="2160" y="321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(X</a:t>
              </a: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＋ 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2)</a:t>
              </a:r>
              <a:r>
                <a:rPr kumimoji="1" lang="en-US" altLang="zh-CN" sz="28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9982" name="Text Box 46"/>
            <p:cNvSpPr txBox="1">
              <a:spLocks noChangeArrowheads="1"/>
            </p:cNvSpPr>
            <p:nvPr/>
          </p:nvSpPr>
          <p:spPr bwMode="auto">
            <a:xfrm>
              <a:off x="1920" y="326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＋</a:t>
              </a:r>
            </a:p>
          </p:txBody>
        </p:sp>
        <p:sp>
          <p:nvSpPr>
            <p:cNvPr id="39983" name="Text Box 47"/>
            <p:cNvSpPr txBox="1">
              <a:spLocks noChangeArrowheads="1"/>
            </p:cNvSpPr>
            <p:nvPr/>
          </p:nvSpPr>
          <p:spPr bwMode="auto">
            <a:xfrm>
              <a:off x="3120" y="3216"/>
              <a:ext cx="9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(X</a:t>
              </a: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＋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3)</a:t>
              </a:r>
              <a:r>
                <a:rPr kumimoji="1" lang="en-US" altLang="zh-CN" sz="28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9984" name="Text Box 48"/>
            <p:cNvSpPr txBox="1">
              <a:spLocks noChangeArrowheads="1"/>
            </p:cNvSpPr>
            <p:nvPr/>
          </p:nvSpPr>
          <p:spPr bwMode="auto">
            <a:xfrm>
              <a:off x="4080" y="3216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(X</a:t>
              </a: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＋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4)</a:t>
              </a:r>
              <a:r>
                <a:rPr kumimoji="1" lang="en-US" altLang="zh-CN" sz="28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9985" name="Text Box 49"/>
            <p:cNvSpPr txBox="1">
              <a:spLocks noChangeArrowheads="1"/>
            </p:cNvSpPr>
            <p:nvPr/>
          </p:nvSpPr>
          <p:spPr bwMode="auto">
            <a:xfrm>
              <a:off x="2928" y="326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39986" name="Text Box 50"/>
            <p:cNvSpPr txBox="1">
              <a:spLocks noChangeArrowheads="1"/>
            </p:cNvSpPr>
            <p:nvPr/>
          </p:nvSpPr>
          <p:spPr bwMode="auto">
            <a:xfrm>
              <a:off x="3840" y="326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＋</a:t>
              </a:r>
            </a:p>
          </p:txBody>
        </p:sp>
        <p:sp>
          <p:nvSpPr>
            <p:cNvPr id="39987" name="Text Box 51"/>
            <p:cNvSpPr txBox="1">
              <a:spLocks noChangeArrowheads="1"/>
            </p:cNvSpPr>
            <p:nvPr/>
          </p:nvSpPr>
          <p:spPr bwMode="auto">
            <a:xfrm>
              <a:off x="672" y="3216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en-US" altLang="zh-CN" sz="28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9988" name="Text Box 52"/>
            <p:cNvSpPr txBox="1">
              <a:spLocks noChangeArrowheads="1"/>
            </p:cNvSpPr>
            <p:nvPr/>
          </p:nvSpPr>
          <p:spPr bwMode="auto">
            <a:xfrm>
              <a:off x="912" y="326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＋</a:t>
              </a:r>
            </a:p>
          </p:txBody>
        </p:sp>
      </p:grpSp>
      <p:grpSp>
        <p:nvGrpSpPr>
          <p:cNvPr id="39993" name="Group 57"/>
          <p:cNvGrpSpPr/>
          <p:nvPr/>
        </p:nvGrpSpPr>
        <p:grpSpPr bwMode="auto">
          <a:xfrm>
            <a:off x="5029200" y="2514600"/>
            <a:ext cx="549275" cy="1371600"/>
            <a:chOff x="3696" y="3408"/>
            <a:chExt cx="346" cy="864"/>
          </a:xfrm>
        </p:grpSpPr>
        <p:sp>
          <p:nvSpPr>
            <p:cNvPr id="39991" name="Line 55"/>
            <p:cNvSpPr>
              <a:spLocks noChangeShapeType="1"/>
            </p:cNvSpPr>
            <p:nvPr/>
          </p:nvSpPr>
          <p:spPr bwMode="auto">
            <a:xfrm rot="5400000">
              <a:off x="3264" y="3840"/>
              <a:ext cx="86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9992" name="Text Box 56"/>
            <p:cNvSpPr txBox="1">
              <a:spLocks noChangeArrowheads="1"/>
            </p:cNvSpPr>
            <p:nvPr/>
          </p:nvSpPr>
          <p:spPr bwMode="auto">
            <a:xfrm>
              <a:off x="3696" y="3456"/>
              <a:ext cx="346" cy="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r>
                <a:rPr kumimoji="1"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一般化</a:t>
              </a:r>
            </a:p>
          </p:txBody>
        </p:sp>
      </p:grpSp>
      <p:sp>
        <p:nvSpPr>
          <p:cNvPr id="39994" name="Rectangle 58"/>
          <p:cNvSpPr>
            <a:spLocks noGrp="1" noChangeArrowheads="1"/>
          </p:cNvSpPr>
          <p:nvPr/>
        </p:nvSpPr>
        <p:spPr bwMode="auto">
          <a:xfrm>
            <a:off x="457200" y="6019800"/>
            <a:ext cx="6400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你能求出这五个整数分别是多少吗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9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9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0" grpId="0" autoUpdateAnimBg="0"/>
      <p:bldP spid="39969" grpId="0" autoUpdateAnimBg="0"/>
      <p:bldP spid="39975" grpId="0" autoUpdateAnimBg="0"/>
      <p:bldP spid="3999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228600"/>
            <a:ext cx="4557713" cy="968375"/>
          </a:xfrm>
          <a:noFill/>
        </p:spPr>
        <p:txBody>
          <a:bodyPr/>
          <a:lstStyle/>
          <a:p>
            <a:r>
              <a:rPr lang="zh-CN" altLang="en-US" sz="4800" b="1" dirty="0">
                <a:solidFill>
                  <a:schemeClr val="tx1"/>
                </a:solidFill>
                <a:ea typeface="隶书" panose="02010509060101010101" pitchFamily="49" charset="-122"/>
              </a:rPr>
              <a:t>回味无穷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" y="1844824"/>
            <a:ext cx="8604250" cy="4176489"/>
          </a:xfrm>
          <a:noFill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本节课你又学会了哪些新知识呢？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学习了估算一元二次方程</a:t>
            </a:r>
            <a:r>
              <a:rPr lang="en-US" altLang="zh-CN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ax</a:t>
            </a:r>
            <a:r>
              <a:rPr lang="zh-CN" altLang="en-US" sz="3200" b="1" baseline="30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２</a:t>
            </a:r>
            <a:r>
              <a:rPr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＋</a:t>
            </a:r>
            <a:r>
              <a:rPr lang="en-US" altLang="zh-CN" sz="3200" b="1" dirty="0" err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bx</a:t>
            </a:r>
            <a:r>
              <a:rPr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＋</a:t>
            </a:r>
            <a:r>
              <a:rPr lang="en-US" altLang="zh-CN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c</a:t>
            </a:r>
            <a:r>
              <a:rPr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＝０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en-US" altLang="zh-CN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en-US" altLang="zh-CN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c</a:t>
            </a:r>
            <a:r>
              <a:rPr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为常数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en-US" altLang="zh-CN" sz="3200" b="1" dirty="0">
                <a:solidFill>
                  <a:srgbClr val="FF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a≠</a:t>
            </a:r>
            <a:r>
              <a:rPr lang="zh-CN" altLang="en-US" sz="3200" b="1" dirty="0">
                <a:solidFill>
                  <a:srgbClr val="FF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０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近似解的方法；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知道了估算步骤</a:t>
            </a: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先确定大致范围</a:t>
            </a: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再取值计算</a:t>
            </a: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逐步逼近</a:t>
            </a: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想一想</a:t>
            </a:r>
            <a:r>
              <a:rPr lang="en-US" altLang="zh-CN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有没有便捷的方法去求方程中的未知数呢</a:t>
            </a:r>
            <a:r>
              <a:rPr lang="en-US" altLang="zh-CN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  <p:grpSp>
        <p:nvGrpSpPr>
          <p:cNvPr id="12293" name="Group 5"/>
          <p:cNvGrpSpPr/>
          <p:nvPr/>
        </p:nvGrpSpPr>
        <p:grpSpPr bwMode="auto">
          <a:xfrm>
            <a:off x="1042988" y="260350"/>
            <a:ext cx="3696942" cy="960438"/>
            <a:chOff x="480" y="2573"/>
            <a:chExt cx="1874" cy="605"/>
          </a:xfrm>
        </p:grpSpPr>
        <p:grpSp>
          <p:nvGrpSpPr>
            <p:cNvPr id="12294" name="Group 6"/>
            <p:cNvGrpSpPr/>
            <p:nvPr/>
          </p:nvGrpSpPr>
          <p:grpSpPr bwMode="auto">
            <a:xfrm>
              <a:off x="480" y="2573"/>
              <a:ext cx="1680" cy="605"/>
              <a:chOff x="672" y="3420"/>
              <a:chExt cx="4176" cy="612"/>
            </a:xfrm>
          </p:grpSpPr>
          <p:sp>
            <p:nvSpPr>
              <p:cNvPr id="12295" name="AutoShape 7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96" name="Text Box 8"/>
              <p:cNvSpPr txBox="1">
                <a:spLocks noChangeArrowheads="1"/>
              </p:cNvSpPr>
              <p:nvPr/>
            </p:nvSpPr>
            <p:spPr bwMode="auto">
              <a:xfrm>
                <a:off x="719" y="3420"/>
                <a:ext cx="4129" cy="4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6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12297" name="Picture 9" descr="打开书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2736"/>
              <a:ext cx="396" cy="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626" y="2736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小结       拓展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985</Words>
  <Application>Microsoft Office PowerPoint</Application>
  <PresentationFormat>全屏显示(4:3)</PresentationFormat>
  <Paragraphs>154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BatangChe</vt:lpstr>
      <vt:lpstr>华文行楷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PowerPoint 演示文稿</vt:lpstr>
      <vt:lpstr>生活中的数学</vt:lpstr>
      <vt:lpstr>估算一元二次方程的解</vt:lpstr>
      <vt:lpstr>估算一元二次方程的解</vt:lpstr>
      <vt:lpstr>估算一元二次方程的解</vt:lpstr>
      <vt:lpstr>估算一元二次方程的解</vt:lpstr>
      <vt:lpstr>估算一元二次方程的解</vt:lpstr>
      <vt:lpstr>你能行吗</vt:lpstr>
      <vt:lpstr>回味无穷</vt:lpstr>
      <vt:lpstr>知识的升华</vt:lpstr>
      <vt:lpstr>结束寄语</vt:lpstr>
      <vt:lpstr>知识的升华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2017-08-27T05:57:00Z</dcterms:created>
  <dcterms:modified xsi:type="dcterms:W3CDTF">2023-01-16T23:35:46Z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8F5EF543E327442798FBF07B5D47F962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