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2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2" r:id="rId3"/>
    <p:sldId id="293" r:id="rId4"/>
    <p:sldId id="294" r:id="rId5"/>
    <p:sldId id="295" r:id="rId6"/>
    <p:sldId id="260" r:id="rId7"/>
    <p:sldId id="261" r:id="rId8"/>
    <p:sldId id="262" r:id="rId9"/>
    <p:sldId id="259" r:id="rId10"/>
    <p:sldId id="263" r:id="rId11"/>
    <p:sldId id="299" r:id="rId12"/>
    <p:sldId id="298" r:id="rId13"/>
    <p:sldId id="300" r:id="rId14"/>
    <p:sldId id="264" r:id="rId15"/>
    <p:sldId id="265" r:id="rId16"/>
    <p:sldId id="266" r:id="rId17"/>
    <p:sldId id="267" r:id="rId18"/>
    <p:sldId id="285" r:id="rId19"/>
    <p:sldId id="268" r:id="rId20"/>
    <p:sldId id="269" r:id="rId21"/>
    <p:sldId id="270" r:id="rId22"/>
    <p:sldId id="271" r:id="rId23"/>
    <p:sldId id="272" r:id="rId24"/>
    <p:sldId id="296" r:id="rId25"/>
    <p:sldId id="273" r:id="rId26"/>
    <p:sldId id="274" r:id="rId27"/>
    <p:sldId id="275" r:id="rId28"/>
    <p:sldId id="276" r:id="rId29"/>
    <p:sldId id="279" r:id="rId30"/>
    <p:sldId id="280" r:id="rId31"/>
    <p:sldId id="301" r:id="rId32"/>
    <p:sldId id="297" r:id="rId33"/>
    <p:sldId id="281" r:id="rId34"/>
    <p:sldId id="282" r:id="rId35"/>
    <p:sldId id="283" r:id="rId36"/>
    <p:sldId id="302" r:id="rId37"/>
    <p:sldId id="303" r:id="rId38"/>
    <p:sldId id="284" r:id="rId39"/>
    <p:sldId id="289" r:id="rId40"/>
    <p:sldId id="290" r:id="rId41"/>
    <p:sldId id="291" r:id="rId42"/>
  </p:sldIdLst>
  <p:sldSz cx="9144000" cy="5143500" type="screen16x9"/>
  <p:notesSz cx="6858000" cy="9144000"/>
  <p:custDataLst>
    <p:tags r:id="rId4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3" autoAdjust="0"/>
    <p:restoredTop sz="94660"/>
  </p:normalViewPr>
  <p:slideViewPr>
    <p:cSldViewPr>
      <p:cViewPr>
        <p:scale>
          <a:sx n="130" d="100"/>
          <a:sy n="130" d="100"/>
        </p:scale>
        <p:origin x="-17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70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heme" Target="../theme/theme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页眉占位符 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5059" name="日期占位符 2"/>
          <p:cNvSpPr>
            <a:spLocks noGrp="1" noChangeArrowheads="1"/>
          </p:cNvSpPr>
          <p:nvPr>
            <p:ph type="dt" sz="quarter" idx="2"/>
            <p:custDataLst>
              <p:tags r:id="rId3"/>
            </p:custDataLst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8D6338E7-A0EA-4701-8C8D-70033654D48A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5060" name="页脚占位符 3"/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5061" name="灯片编号占位符 4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4FCEB56-70F1-4D6B-8372-21965E2459B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heme" Target="../theme/theme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页眉占位符 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4035" name="日期占位符 2"/>
          <p:cNvSpPr>
            <a:spLocks noGrp="1" noChangeArrowheads="1"/>
          </p:cNvSpPr>
          <p:nvPr>
            <p:ph type="dt" idx="2"/>
            <p:custDataLst>
              <p:tags r:id="rId3"/>
            </p:custDataLst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7DFACF7-F1E8-4A0B-A7A5-C2E499B1C779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3012" name="幻灯片图像占位符 3"/>
          <p:cNvSpPr>
            <a:spLocks noGrp="1" noRot="1" noChangeAspect="1"/>
          </p:cNvSpPr>
          <p:nvPr>
            <p:ph type="sldImg" idx="1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zh-CN" altLang="en-US" smtClean="0"/>
          </a:p>
        </p:txBody>
      </p:sp>
      <p:sp>
        <p:nvSpPr>
          <p:cNvPr id="44037" name="备注占位符 4"/>
          <p:cNvSpPr>
            <a:spLocks noGrp="1" noChangeArrowheads="1"/>
          </p:cNvSpPr>
          <p:nvPr>
            <p:ph type="body" sz="quarter" idx="1"/>
            <p:custDataLst>
              <p:tags r:id="rId5"/>
            </p:custDataLst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44038" name="页脚占位符 5"/>
          <p:cNvSpPr>
            <a:spLocks noGrp="1" noChangeArrowheads="1"/>
          </p:cNvSpPr>
          <p:nvPr>
            <p:ph type="ftr" sz="quarter" idx="3"/>
            <p:custDataLst>
              <p:tags r:id="rId6"/>
            </p:custDataLst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44039" name="灯片编号占位符 6"/>
          <p:cNvSpPr>
            <a:spLocks noGrp="1" noChangeArrowheads="1"/>
          </p:cNvSpPr>
          <p:nvPr>
            <p:ph type="sldNum" sz="quarter" idx="4"/>
            <p:custDataLst>
              <p:tags r:id="rId7"/>
            </p:custDataLst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464DF40B-BB8C-4D31-9A8A-369618DC901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 Light" panose="02010600030101010101" charset="-122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 Light" panose="02010600030101010101" charset="-122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 Light" panose="02010600030101010101" charset="-122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 Light" panose="02010600030101010101" charset="-122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 Light" panose="02010600030101010101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82E781-5F06-4E80-BD24-2E55AB6FBF56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47108" name="灯片编号占位符 3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2C5961-7FE4-47DE-B0C9-1EF6D0746EC9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4400" kern="12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2" Type="http://schemas.openxmlformats.org/officeDocument/2006/relationships/tags" Target="../tags/tag82.xml"/><Relationship Id="rId16" Type="http://schemas.openxmlformats.org/officeDocument/2006/relationships/image" Target="../media/image15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26" Type="http://schemas.openxmlformats.org/officeDocument/2006/relationships/tags" Target="../tags/tag120.xml"/><Relationship Id="rId39" Type="http://schemas.openxmlformats.org/officeDocument/2006/relationships/image" Target="../media/image16.png"/><Relationship Id="rId21" Type="http://schemas.openxmlformats.org/officeDocument/2006/relationships/tags" Target="../tags/tag115.xml"/><Relationship Id="rId34" Type="http://schemas.openxmlformats.org/officeDocument/2006/relationships/tags" Target="../tags/tag128.xml"/><Relationship Id="rId42" Type="http://schemas.openxmlformats.org/officeDocument/2006/relationships/image" Target="../media/image19.png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9" Type="http://schemas.openxmlformats.org/officeDocument/2006/relationships/tags" Target="../tags/tag123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tags" Target="../tags/tag118.xml"/><Relationship Id="rId32" Type="http://schemas.openxmlformats.org/officeDocument/2006/relationships/tags" Target="../tags/tag126.xml"/><Relationship Id="rId37" Type="http://schemas.openxmlformats.org/officeDocument/2006/relationships/tags" Target="../tags/tag131.xml"/><Relationship Id="rId40" Type="http://schemas.openxmlformats.org/officeDocument/2006/relationships/image" Target="../media/image17.png"/><Relationship Id="rId45" Type="http://schemas.openxmlformats.org/officeDocument/2006/relationships/image" Target="../media/image22.png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tags" Target="../tags/tag117.xml"/><Relationship Id="rId28" Type="http://schemas.openxmlformats.org/officeDocument/2006/relationships/tags" Target="../tags/tag122.xml"/><Relationship Id="rId36" Type="http://schemas.openxmlformats.org/officeDocument/2006/relationships/tags" Target="../tags/tag130.xml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31" Type="http://schemas.openxmlformats.org/officeDocument/2006/relationships/tags" Target="../tags/tag125.xml"/><Relationship Id="rId44" Type="http://schemas.openxmlformats.org/officeDocument/2006/relationships/image" Target="../media/image21.pn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tags" Target="../tags/tag116.xml"/><Relationship Id="rId27" Type="http://schemas.openxmlformats.org/officeDocument/2006/relationships/tags" Target="../tags/tag121.xml"/><Relationship Id="rId30" Type="http://schemas.openxmlformats.org/officeDocument/2006/relationships/tags" Target="../tags/tag124.xml"/><Relationship Id="rId35" Type="http://schemas.openxmlformats.org/officeDocument/2006/relationships/tags" Target="../tags/tag129.xml"/><Relationship Id="rId43" Type="http://schemas.openxmlformats.org/officeDocument/2006/relationships/image" Target="../media/image20.png"/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tags" Target="../tags/tag119.xml"/><Relationship Id="rId33" Type="http://schemas.openxmlformats.org/officeDocument/2006/relationships/tags" Target="../tags/tag127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23.png"/><Relationship Id="rId20" Type="http://schemas.openxmlformats.org/officeDocument/2006/relationships/tags" Target="../tags/tag114.xml"/><Relationship Id="rId4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9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5.xml"/><Relationship Id="rId9" Type="http://schemas.openxmlformats.org/officeDocument/2006/relationships/tags" Target="../tags/tag17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77.xml"/><Relationship Id="rId9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image" Target="../media/image26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10" Type="http://schemas.openxmlformats.org/officeDocument/2006/relationships/tags" Target="../tags/tag194.xml"/><Relationship Id="rId19" Type="http://schemas.openxmlformats.org/officeDocument/2006/relationships/image" Target="../media/image25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10" Type="http://schemas.openxmlformats.org/officeDocument/2006/relationships/image" Target="../media/image27.png"/><Relationship Id="rId4" Type="http://schemas.openxmlformats.org/officeDocument/2006/relationships/tags" Target="../tags/tag212.xml"/><Relationship Id="rId9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image" Target="../media/image28.png"/><Relationship Id="rId5" Type="http://schemas.openxmlformats.org/officeDocument/2006/relationships/tags" Target="../tags/tag22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0.xml"/><Relationship Id="rId9" Type="http://schemas.openxmlformats.org/officeDocument/2006/relationships/tags" Target="../tags/tag2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35.xml"/><Relationship Id="rId9" Type="http://schemas.openxmlformats.org/officeDocument/2006/relationships/tags" Target="../tags/tag2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3.png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image" Target="../media/image32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image" Target="../media/image31.png"/><Relationship Id="rId5" Type="http://schemas.openxmlformats.org/officeDocument/2006/relationships/tags" Target="../tags/tag247.xml"/><Relationship Id="rId10" Type="http://schemas.openxmlformats.org/officeDocument/2006/relationships/image" Target="../media/image30.png"/><Relationship Id="rId4" Type="http://schemas.openxmlformats.org/officeDocument/2006/relationships/tags" Target="../tags/tag246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image" Target="../media/image36.png"/><Relationship Id="rId5" Type="http://schemas.openxmlformats.org/officeDocument/2006/relationships/hyperlink" Target="Phonics%20Song%20for%20letter%20O.wmv" TargetMode="Externa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image" Target="../media/image8.png"/><Relationship Id="rId4" Type="http://schemas.openxmlformats.org/officeDocument/2006/relationships/tags" Target="../tags/tag26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image" Target="../media/image13.png"/><Relationship Id="rId3" Type="http://schemas.openxmlformats.org/officeDocument/2006/relationships/tags" Target="../tags/tag32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image" Target="../media/image12.png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11.png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image" Target="../media/image10.png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image" Target="../media/image9.png"/><Relationship Id="rId27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8637" y="1923678"/>
            <a:ext cx="91439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1  It might snow.</a:t>
            </a:r>
          </a:p>
        </p:txBody>
      </p:sp>
      <p:sp>
        <p:nvSpPr>
          <p:cNvPr id="6147" name="TextBox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6" y="1203598"/>
            <a:ext cx="8462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Module 10   The weather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5124" name="TextBox 4"/>
          <p:cNvSpPr/>
          <p:nvPr>
            <p:custDataLst>
              <p:tags r:id="rId3"/>
            </p:custDataLst>
          </p:nvPr>
        </p:nvSpPr>
        <p:spPr>
          <a:xfrm>
            <a:off x="3106050" y="483518"/>
            <a:ext cx="2992438" cy="4061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7466" tIns="48733" rIns="97466" bIns="48733">
            <a:spAutoFit/>
          </a:bodyPr>
          <a:lstStyle/>
          <a:p>
            <a:pPr algn="ctr" defTabSz="974725"/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外研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八年级上册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3212305" y="393990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/>
          <p:nvPr>
            <p:custDataLst>
              <p:tags r:id="rId1"/>
            </p:custDataLst>
          </p:nvPr>
        </p:nvSpPr>
        <p:spPr>
          <a:xfrm>
            <a:off x="1343025" y="984250"/>
            <a:ext cx="1576388" cy="324643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neither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terrible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wish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probably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come on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10243" name="Text Box 7"/>
          <p:cNvSpPr/>
          <p:nvPr>
            <p:custDataLst>
              <p:tags r:id="rId2"/>
            </p:custDataLst>
          </p:nvPr>
        </p:nvSpPr>
        <p:spPr>
          <a:xfrm>
            <a:off x="3702050" y="989013"/>
            <a:ext cx="4338638" cy="324326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adv.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（某人或某物）也不</a:t>
            </a:r>
          </a:p>
          <a:p>
            <a:pPr>
              <a:lnSpc>
                <a:spcPct val="150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adj.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使人烦恼的；可怕的</a:t>
            </a:r>
          </a:p>
          <a:p>
            <a:pPr>
              <a:lnSpc>
                <a:spcPct val="150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v.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但愿；希望</a:t>
            </a:r>
          </a:p>
          <a:p>
            <a:pPr>
              <a:lnSpc>
                <a:spcPct val="150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adv.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或许；可能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快点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941760" presetClass="entr" presetSubtype="720187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941760" presetClass="entr" presetSubtype="720187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941760" presetClass="entr" presetSubtype="720187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941760" presetClass="entr" presetSubtype="720187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941760" presetClass="entr" presetSubtype="720187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/>
      <p:bldP spid="1024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2"/>
          <p:cNvSpPr/>
          <p:nvPr>
            <p:custDataLst>
              <p:tags r:id="rId1"/>
            </p:custDataLst>
          </p:nvPr>
        </p:nvSpPr>
        <p:spPr>
          <a:xfrm>
            <a:off x="2916238" y="1779588"/>
            <a:ext cx="2405062" cy="13239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8000" b="1">
                <a:solidFill>
                  <a:srgbClr val="FF99FF"/>
                </a:solidFill>
                <a:latin typeface="Times New Roman" panose="02020603050405020304" pitchFamily="18" charset="0"/>
              </a:rPr>
              <a:t>- 8</a:t>
            </a:r>
            <a:r>
              <a:rPr lang="zh-CN" altLang="en-US" sz="8000" b="1">
                <a:solidFill>
                  <a:srgbClr val="FF99FF"/>
                </a:solidFill>
                <a:latin typeface="Times New Roman" panose="02020603050405020304" pitchFamily="18" charset="0"/>
              </a:rPr>
              <a:t>℃</a:t>
            </a:r>
            <a:endParaRPr lang="en-US" altLang="zh-CN" sz="8000" b="1">
              <a:solidFill>
                <a:srgbClr val="FF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Freeform 5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rot="5160000">
            <a:off x="3828257" y="3055144"/>
            <a:ext cx="741362" cy="4064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76AADB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8" name="矩形 6"/>
          <p:cNvSpPr/>
          <p:nvPr>
            <p:custDataLst>
              <p:tags r:id="rId3"/>
            </p:custDataLst>
          </p:nvPr>
        </p:nvSpPr>
        <p:spPr>
          <a:xfrm>
            <a:off x="2879725" y="3563938"/>
            <a:ext cx="2638425" cy="673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>
              <a:lnSpc>
                <a:spcPct val="114000"/>
              </a:lnSpc>
            </a:pPr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temperature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9" name="Freeform 5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 rot="14220000">
            <a:off x="2597944" y="2010569"/>
            <a:ext cx="649288" cy="3556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76AADB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0" name="矩形 8"/>
          <p:cNvSpPr/>
          <p:nvPr>
            <p:custDataLst>
              <p:tags r:id="rId5"/>
            </p:custDataLst>
          </p:nvPr>
        </p:nvSpPr>
        <p:spPr>
          <a:xfrm>
            <a:off x="2122488" y="1144588"/>
            <a:ext cx="1389062" cy="6746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>
              <a:lnSpc>
                <a:spcPct val="114000"/>
              </a:lnSpc>
            </a:pPr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m</a:t>
            </a:r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i</a:t>
            </a:r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nus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1" name="Freeform 5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 rot="18300000">
            <a:off x="4963319" y="1559719"/>
            <a:ext cx="666750" cy="3635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76AADB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2" name="矩形 10"/>
          <p:cNvSpPr/>
          <p:nvPr>
            <p:custDataLst>
              <p:tags r:id="rId7"/>
            </p:custDataLst>
          </p:nvPr>
        </p:nvSpPr>
        <p:spPr>
          <a:xfrm>
            <a:off x="4772025" y="684213"/>
            <a:ext cx="2087563" cy="673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>
              <a:lnSpc>
                <a:spcPct val="114000"/>
              </a:lnSpc>
            </a:pPr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degree (s)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0" grpId="0" animBg="1"/>
      <p:bldP spid="112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04975" y="204788"/>
            <a:ext cx="54737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000" b="1" dirty="0">
                <a:latin typeface="Times New Roman" panose="02020603050405020304" pitchFamily="18" charset="0"/>
              </a:rPr>
              <a:t>What’s the temperature? It’s…</a:t>
            </a:r>
            <a:endParaRPr lang="zh-CN" altLang="en-US" sz="3000" b="1" dirty="0">
              <a:latin typeface="Times New Roman" panose="02020603050405020304" pitchFamily="18" charset="0"/>
            </a:endParaRPr>
          </a:p>
        </p:txBody>
      </p:sp>
      <p:sp>
        <p:nvSpPr>
          <p:cNvPr id="12291" name="矩形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95400" y="892175"/>
            <a:ext cx="1512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</a:rPr>
              <a:t>20</a:t>
            </a:r>
            <a:r>
              <a:rPr lang="zh-CN" altLang="en-US" sz="2800" b="1">
                <a:latin typeface="Times New Roman" panose="02020603050405020304" pitchFamily="18" charset="0"/>
              </a:rPr>
              <a:t>℃</a:t>
            </a:r>
          </a:p>
        </p:txBody>
      </p:sp>
      <p:sp>
        <p:nvSpPr>
          <p:cNvPr id="12292" name="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5400" y="1603375"/>
            <a:ext cx="1512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</a:rPr>
              <a:t>-16</a:t>
            </a:r>
            <a:r>
              <a:rPr lang="zh-CN" altLang="en-US" sz="2800" b="1">
                <a:latin typeface="Times New Roman" panose="02020603050405020304" pitchFamily="18" charset="0"/>
              </a:rPr>
              <a:t>℃</a:t>
            </a:r>
          </a:p>
        </p:txBody>
      </p:sp>
      <p:sp>
        <p:nvSpPr>
          <p:cNvPr id="12293" name="矩形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52525" y="2414588"/>
            <a:ext cx="1800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</a:rPr>
              <a:t>-7</a:t>
            </a:r>
            <a:r>
              <a:rPr lang="zh-CN" altLang="en-US" sz="2800" b="1">
                <a:latin typeface="Times New Roman" panose="02020603050405020304" pitchFamily="18" charset="0"/>
              </a:rPr>
              <a:t>℃</a:t>
            </a:r>
            <a:r>
              <a:rPr lang="en-US" altLang="zh-CN" sz="2800" b="1">
                <a:latin typeface="Times New Roman" panose="02020603050405020304" pitchFamily="18" charset="0"/>
              </a:rPr>
              <a:t>~1℃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2294" name="矩形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95400" y="3340100"/>
            <a:ext cx="1512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</a:rPr>
              <a:t>5</a:t>
            </a:r>
            <a:r>
              <a:rPr lang="zh-CN" altLang="en-US" sz="2800" b="1">
                <a:latin typeface="Times New Roman" panose="02020603050405020304" pitchFamily="18" charset="0"/>
              </a:rPr>
              <a:t>℃</a:t>
            </a:r>
            <a:r>
              <a:rPr lang="en-US" altLang="zh-CN" sz="2800" b="1">
                <a:latin typeface="Times New Roman" panose="02020603050405020304" pitchFamily="18" charset="0"/>
              </a:rPr>
              <a:t>~8℃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2295" name="矩形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08063" y="4064000"/>
            <a:ext cx="2087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</a:rPr>
              <a:t>10</a:t>
            </a:r>
            <a:r>
              <a:rPr lang="zh-CN" altLang="en-US" sz="2800" b="1">
                <a:latin typeface="Times New Roman" panose="02020603050405020304" pitchFamily="18" charset="0"/>
              </a:rPr>
              <a:t>℃</a:t>
            </a:r>
            <a:r>
              <a:rPr lang="en-US" altLang="zh-CN" sz="2800" b="1">
                <a:latin typeface="Times New Roman" panose="02020603050405020304" pitchFamily="18" charset="0"/>
              </a:rPr>
              <a:t>~21℃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cxnSp>
        <p:nvCxnSpPr>
          <p:cNvPr id="13320" name="直接连接符 13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1066800" y="514350"/>
            <a:ext cx="720725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1" name="直接连接符 16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7105650" y="514350"/>
            <a:ext cx="7191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8" name="矩形 19"/>
          <p:cNvSpPr/>
          <p:nvPr>
            <p:custDataLst>
              <p:tags r:id="rId9"/>
            </p:custDataLst>
          </p:nvPr>
        </p:nvSpPr>
        <p:spPr>
          <a:xfrm>
            <a:off x="3363913" y="892175"/>
            <a:ext cx="25527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</a:rPr>
              <a:t>twenty degrees</a:t>
            </a:r>
            <a:endParaRPr lang="zh-CN" altLang="en-US" sz="2800">
              <a:solidFill>
                <a:srgbClr val="0033CC"/>
              </a:solidFill>
            </a:endParaRPr>
          </a:p>
        </p:txBody>
      </p:sp>
      <p:sp>
        <p:nvSpPr>
          <p:cNvPr id="12299" name="矩形 20"/>
          <p:cNvSpPr/>
          <p:nvPr>
            <p:custDataLst>
              <p:tags r:id="rId10"/>
            </p:custDataLst>
          </p:nvPr>
        </p:nvSpPr>
        <p:spPr>
          <a:xfrm>
            <a:off x="3363913" y="1603375"/>
            <a:ext cx="4773612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</a:rPr>
              <a:t>minus sixteen degrees</a:t>
            </a:r>
            <a:endParaRPr lang="zh-CN" altLang="en-US" sz="2800">
              <a:solidFill>
                <a:srgbClr val="0033CC"/>
              </a:solidFill>
            </a:endParaRPr>
          </a:p>
        </p:txBody>
      </p:sp>
      <p:sp>
        <p:nvSpPr>
          <p:cNvPr id="12300" name="矩形 21"/>
          <p:cNvSpPr/>
          <p:nvPr>
            <p:custDataLst>
              <p:tags r:id="rId11"/>
            </p:custDataLst>
          </p:nvPr>
        </p:nvSpPr>
        <p:spPr>
          <a:xfrm>
            <a:off x="3363913" y="2349500"/>
            <a:ext cx="4773612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</a:rPr>
              <a:t>between minus seven and one degrees</a:t>
            </a:r>
            <a:endParaRPr lang="zh-CN" altLang="en-US" sz="2800">
              <a:solidFill>
                <a:srgbClr val="0033CC"/>
              </a:solidFill>
            </a:endParaRPr>
          </a:p>
        </p:txBody>
      </p:sp>
      <p:sp>
        <p:nvSpPr>
          <p:cNvPr id="12301" name="矩形 22"/>
          <p:cNvSpPr/>
          <p:nvPr>
            <p:custDataLst>
              <p:tags r:id="rId12"/>
            </p:custDataLst>
          </p:nvPr>
        </p:nvSpPr>
        <p:spPr>
          <a:xfrm>
            <a:off x="3363913" y="3379788"/>
            <a:ext cx="51689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</a:rPr>
              <a:t>between five and eight degrees</a:t>
            </a:r>
            <a:endParaRPr lang="zh-CN" altLang="en-US" sz="2800">
              <a:solidFill>
                <a:srgbClr val="0033CC"/>
              </a:solidFill>
            </a:endParaRPr>
          </a:p>
        </p:txBody>
      </p:sp>
      <p:sp>
        <p:nvSpPr>
          <p:cNvPr id="12302" name="矩形 23"/>
          <p:cNvSpPr/>
          <p:nvPr>
            <p:custDataLst>
              <p:tags r:id="rId13"/>
            </p:custDataLst>
          </p:nvPr>
        </p:nvSpPr>
        <p:spPr>
          <a:xfrm>
            <a:off x="3363913" y="4037013"/>
            <a:ext cx="4773612" cy="954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</a:rPr>
              <a:t>between ten and twenty-one degrees</a:t>
            </a:r>
            <a:endParaRPr lang="zh-CN" altLang="en-US" sz="280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3" grpId="0" animBg="1"/>
      <p:bldP spid="12294" grpId="0" animBg="1"/>
      <p:bldP spid="12295" grpId="0" animBg="1"/>
      <p:bldP spid="12298" grpId="0" animBg="1"/>
      <p:bldP spid="12299" grpId="0" animBg="1"/>
      <p:bldP spid="12300" grpId="0" animBg="1"/>
      <p:bldP spid="12301" grpId="0" animBg="1"/>
      <p:bldP spid="123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526213" y="360363"/>
            <a:ext cx="1657350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39" name="直接箭头连接符 5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477838" y="1322388"/>
            <a:ext cx="6192837" cy="3430587"/>
          </a:xfrm>
          <a:prstGeom prst="line">
            <a:avLst/>
          </a:prstGeom>
          <a:noFill/>
          <a:ln w="38100" algn="ctr">
            <a:solidFill>
              <a:srgbClr val="F14975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6" name="文本框 11"/>
          <p:cNvSpPr txBox="1"/>
          <p:nvPr>
            <p:custDataLst>
              <p:tags r:id="rId3"/>
            </p:custDataLst>
          </p:nvPr>
        </p:nvSpPr>
        <p:spPr>
          <a:xfrm>
            <a:off x="5018088" y="1395413"/>
            <a:ext cx="1044575" cy="584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3399"/>
                </a:solidFill>
                <a:latin typeface="Times New Roman" panose="02020603050405020304" pitchFamily="18" charset="0"/>
              </a:rPr>
              <a:t>hot</a:t>
            </a:r>
            <a:endParaRPr lang="zh-CN" altLang="en-US" sz="3200" b="1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文本框 12"/>
          <p:cNvSpPr txBox="1"/>
          <p:nvPr>
            <p:custDataLst>
              <p:tags r:id="rId4"/>
            </p:custDataLst>
          </p:nvPr>
        </p:nvSpPr>
        <p:spPr>
          <a:xfrm>
            <a:off x="3535363" y="1979613"/>
            <a:ext cx="1206500" cy="5857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3399"/>
                </a:solidFill>
                <a:latin typeface="Times New Roman" panose="02020603050405020304" pitchFamily="18" charset="0"/>
              </a:rPr>
              <a:t>warm</a:t>
            </a:r>
            <a:endParaRPr lang="zh-CN" altLang="en-US" sz="3200" b="1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文本框 13"/>
          <p:cNvSpPr txBox="1"/>
          <p:nvPr>
            <p:custDataLst>
              <p:tags r:id="rId5"/>
            </p:custDataLst>
          </p:nvPr>
        </p:nvSpPr>
        <p:spPr>
          <a:xfrm>
            <a:off x="3695700" y="2779713"/>
            <a:ext cx="1206500" cy="5857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3399"/>
                </a:solidFill>
                <a:latin typeface="Times New Roman" panose="02020603050405020304" pitchFamily="18" charset="0"/>
              </a:rPr>
              <a:t>cool</a:t>
            </a:r>
            <a:endParaRPr lang="zh-CN" altLang="en-US" sz="3200" b="1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9" name="文本框 15"/>
          <p:cNvSpPr txBox="1"/>
          <p:nvPr>
            <p:custDataLst>
              <p:tags r:id="rId6"/>
            </p:custDataLst>
          </p:nvPr>
        </p:nvSpPr>
        <p:spPr>
          <a:xfrm>
            <a:off x="2860675" y="3276600"/>
            <a:ext cx="1206500" cy="584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3399"/>
                </a:solidFill>
                <a:latin typeface="Times New Roman" panose="02020603050405020304" pitchFamily="18" charset="0"/>
              </a:rPr>
              <a:t>cold</a:t>
            </a:r>
            <a:endParaRPr lang="zh-CN" altLang="en-US" sz="3200" b="1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0" name="文本框 17"/>
          <p:cNvSpPr txBox="1"/>
          <p:nvPr>
            <p:custDataLst>
              <p:tags r:id="rId7"/>
            </p:custDataLst>
          </p:nvPr>
        </p:nvSpPr>
        <p:spPr>
          <a:xfrm>
            <a:off x="1873250" y="3870325"/>
            <a:ext cx="1917700" cy="584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3399"/>
                </a:solidFill>
                <a:latin typeface="Times New Roman" panose="02020603050405020304" pitchFamily="18" charset="0"/>
              </a:rPr>
              <a:t>freezing</a:t>
            </a:r>
            <a:endParaRPr lang="zh-CN" altLang="en-US" sz="3200" b="1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5" name="矩形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4313" y="252413"/>
            <a:ext cx="43576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900" b="1" dirty="0">
                <a:latin typeface="Arial" panose="020B0604020202020204" pitchFamily="34" charset="0"/>
              </a:rPr>
              <a:t>Put the words in order.</a:t>
            </a:r>
            <a:endParaRPr lang="zh-CN" altLang="en-US" sz="2900" b="1" dirty="0">
              <a:latin typeface="Arial" panose="020B0604020202020204" pitchFamily="34" charset="0"/>
            </a:endParaRPr>
          </a:p>
        </p:txBody>
      </p:sp>
      <p:sp>
        <p:nvSpPr>
          <p:cNvPr id="13322" name="任意多边形: 形状 42"/>
          <p:cNvSpPr/>
          <p:nvPr>
            <p:custDataLst>
              <p:tags r:id="rId9"/>
            </p:custDataLst>
          </p:nvPr>
        </p:nvSpPr>
        <p:spPr bwMode="auto">
          <a:xfrm>
            <a:off x="304800" y="965200"/>
            <a:ext cx="2955925" cy="1606550"/>
          </a:xfrm>
          <a:custGeom>
            <a:avLst/>
            <a:gdLst>
              <a:gd name="connsiteX0" fmla="*/ 211567 w 5766713"/>
              <a:gd name="connsiteY0" fmla="*/ 136490 h 4268993"/>
              <a:gd name="connsiteX1" fmla="*/ 1085023 w 5766713"/>
              <a:gd name="connsiteY1" fmla="*/ 12 h 4268993"/>
              <a:gd name="connsiteX2" fmla="*/ 1426217 w 5766713"/>
              <a:gd name="connsiteY2" fmla="*/ 143314 h 4268993"/>
              <a:gd name="connsiteX3" fmla="*/ 2251907 w 5766713"/>
              <a:gd name="connsiteY3" fmla="*/ 143314 h 4268993"/>
              <a:gd name="connsiteX4" fmla="*/ 2818289 w 5766713"/>
              <a:gd name="connsiteY4" fmla="*/ 88723 h 4268993"/>
              <a:gd name="connsiteX5" fmla="*/ 3507501 w 5766713"/>
              <a:gd name="connsiteY5" fmla="*/ 68251 h 4268993"/>
              <a:gd name="connsiteX6" fmla="*/ 3971525 w 5766713"/>
              <a:gd name="connsiteY6" fmla="*/ 95546 h 4268993"/>
              <a:gd name="connsiteX7" fmla="*/ 5029226 w 5766713"/>
              <a:gd name="connsiteY7" fmla="*/ 272967 h 4268993"/>
              <a:gd name="connsiteX8" fmla="*/ 5418188 w 5766713"/>
              <a:gd name="connsiteY8" fmla="*/ 361678 h 4268993"/>
              <a:gd name="connsiteX9" fmla="*/ 5636552 w 5766713"/>
              <a:gd name="connsiteY9" fmla="*/ 723343 h 4268993"/>
              <a:gd name="connsiteX10" fmla="*/ 5643376 w 5766713"/>
              <a:gd name="connsiteY10" fmla="*/ 1371612 h 4268993"/>
              <a:gd name="connsiteX11" fmla="*/ 5616080 w 5766713"/>
              <a:gd name="connsiteY11" fmla="*/ 2040352 h 4268993"/>
              <a:gd name="connsiteX12" fmla="*/ 5738910 w 5766713"/>
              <a:gd name="connsiteY12" fmla="*/ 2531672 h 4268993"/>
              <a:gd name="connsiteX13" fmla="*/ 5745734 w 5766713"/>
              <a:gd name="connsiteY13" fmla="*/ 3125349 h 4268993"/>
              <a:gd name="connsiteX14" fmla="*/ 5745734 w 5766713"/>
              <a:gd name="connsiteY14" fmla="*/ 3493839 h 4268993"/>
              <a:gd name="connsiteX15" fmla="*/ 5465955 w 5766713"/>
              <a:gd name="connsiteY15" fmla="*/ 3828209 h 4268993"/>
              <a:gd name="connsiteX16" fmla="*/ 4633441 w 5766713"/>
              <a:gd name="connsiteY16" fmla="*/ 4121636 h 4268993"/>
              <a:gd name="connsiteX17" fmla="*/ 3316432 w 5766713"/>
              <a:gd name="connsiteY17" fmla="*/ 4203523 h 4268993"/>
              <a:gd name="connsiteX18" fmla="*/ 2442976 w 5766713"/>
              <a:gd name="connsiteY18" fmla="*/ 4258114 h 4268993"/>
              <a:gd name="connsiteX19" fmla="*/ 1671877 w 5766713"/>
              <a:gd name="connsiteY19" fmla="*/ 4189875 h 4268993"/>
              <a:gd name="connsiteX20" fmla="*/ 1023608 w 5766713"/>
              <a:gd name="connsiteY20" fmla="*/ 4230818 h 4268993"/>
              <a:gd name="connsiteX21" fmla="*/ 204743 w 5766713"/>
              <a:gd name="connsiteY21" fmla="*/ 4155755 h 4268993"/>
              <a:gd name="connsiteX22" fmla="*/ 26 w 5766713"/>
              <a:gd name="connsiteY22" fmla="*/ 3009343 h 4268993"/>
              <a:gd name="connsiteX23" fmla="*/ 211567 w 5766713"/>
              <a:gd name="connsiteY23" fmla="*/ 2156358 h 4268993"/>
              <a:gd name="connsiteX24" fmla="*/ 150152 w 5766713"/>
              <a:gd name="connsiteY24" fmla="*/ 1098657 h 4268993"/>
              <a:gd name="connsiteX25" fmla="*/ 156976 w 5766713"/>
              <a:gd name="connsiteY25" fmla="*/ 382149 h 4268993"/>
              <a:gd name="connsiteX26" fmla="*/ 211567 w 5766713"/>
              <a:gd name="connsiteY26" fmla="*/ 136490 h 426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66713" h="4268993">
                <a:moveTo>
                  <a:pt x="211567" y="136490"/>
                </a:moveTo>
                <a:cubicBezTo>
                  <a:pt x="366241" y="72801"/>
                  <a:pt x="882581" y="-1125"/>
                  <a:pt x="1085023" y="12"/>
                </a:cubicBezTo>
                <a:cubicBezTo>
                  <a:pt x="1287465" y="1149"/>
                  <a:pt x="1231737" y="119430"/>
                  <a:pt x="1426217" y="143314"/>
                </a:cubicBezTo>
                <a:cubicBezTo>
                  <a:pt x="1620697" y="167198"/>
                  <a:pt x="2019895" y="152412"/>
                  <a:pt x="2251907" y="143314"/>
                </a:cubicBezTo>
                <a:cubicBezTo>
                  <a:pt x="2483919" y="134216"/>
                  <a:pt x="2609023" y="101233"/>
                  <a:pt x="2818289" y="88723"/>
                </a:cubicBezTo>
                <a:cubicBezTo>
                  <a:pt x="3027555" y="76213"/>
                  <a:pt x="3315295" y="67114"/>
                  <a:pt x="3507501" y="68251"/>
                </a:cubicBezTo>
                <a:cubicBezTo>
                  <a:pt x="3699707" y="69388"/>
                  <a:pt x="3717904" y="61427"/>
                  <a:pt x="3971525" y="95546"/>
                </a:cubicBezTo>
                <a:cubicBezTo>
                  <a:pt x="4225146" y="129665"/>
                  <a:pt x="4788116" y="228612"/>
                  <a:pt x="5029226" y="272967"/>
                </a:cubicBezTo>
                <a:cubicBezTo>
                  <a:pt x="5270337" y="317322"/>
                  <a:pt x="5316967" y="286615"/>
                  <a:pt x="5418188" y="361678"/>
                </a:cubicBezTo>
                <a:cubicBezTo>
                  <a:pt x="5519409" y="436741"/>
                  <a:pt x="5599021" y="555021"/>
                  <a:pt x="5636552" y="723343"/>
                </a:cubicBezTo>
                <a:cubicBezTo>
                  <a:pt x="5674083" y="891665"/>
                  <a:pt x="5646788" y="1152111"/>
                  <a:pt x="5643376" y="1371612"/>
                </a:cubicBezTo>
                <a:cubicBezTo>
                  <a:pt x="5639964" y="1591113"/>
                  <a:pt x="5600158" y="1847009"/>
                  <a:pt x="5616080" y="2040352"/>
                </a:cubicBezTo>
                <a:cubicBezTo>
                  <a:pt x="5632002" y="2233695"/>
                  <a:pt x="5717301" y="2350839"/>
                  <a:pt x="5738910" y="2531672"/>
                </a:cubicBezTo>
                <a:cubicBezTo>
                  <a:pt x="5760519" y="2712505"/>
                  <a:pt x="5744597" y="2964988"/>
                  <a:pt x="5745734" y="3125349"/>
                </a:cubicBezTo>
                <a:cubicBezTo>
                  <a:pt x="5746871" y="3285710"/>
                  <a:pt x="5792364" y="3376696"/>
                  <a:pt x="5745734" y="3493839"/>
                </a:cubicBezTo>
                <a:cubicBezTo>
                  <a:pt x="5699104" y="3610982"/>
                  <a:pt x="5651337" y="3723576"/>
                  <a:pt x="5465955" y="3828209"/>
                </a:cubicBezTo>
                <a:cubicBezTo>
                  <a:pt x="5280573" y="3932842"/>
                  <a:pt x="4991695" y="4059084"/>
                  <a:pt x="4633441" y="4121636"/>
                </a:cubicBezTo>
                <a:cubicBezTo>
                  <a:pt x="4275187" y="4184188"/>
                  <a:pt x="3316432" y="4203523"/>
                  <a:pt x="3316432" y="4203523"/>
                </a:cubicBezTo>
                <a:cubicBezTo>
                  <a:pt x="2951355" y="4226269"/>
                  <a:pt x="2717068" y="4260389"/>
                  <a:pt x="2442976" y="4258114"/>
                </a:cubicBezTo>
                <a:cubicBezTo>
                  <a:pt x="2168884" y="4255839"/>
                  <a:pt x="1908438" y="4194424"/>
                  <a:pt x="1671877" y="4189875"/>
                </a:cubicBezTo>
                <a:cubicBezTo>
                  <a:pt x="1435316" y="4185326"/>
                  <a:pt x="1268130" y="4236505"/>
                  <a:pt x="1023608" y="4230818"/>
                </a:cubicBezTo>
                <a:cubicBezTo>
                  <a:pt x="779086" y="4225131"/>
                  <a:pt x="375340" y="4359334"/>
                  <a:pt x="204743" y="4155755"/>
                </a:cubicBezTo>
                <a:cubicBezTo>
                  <a:pt x="34146" y="3952176"/>
                  <a:pt x="-1111" y="3342576"/>
                  <a:pt x="26" y="3009343"/>
                </a:cubicBezTo>
                <a:cubicBezTo>
                  <a:pt x="1163" y="2676110"/>
                  <a:pt x="186546" y="2474806"/>
                  <a:pt x="211567" y="2156358"/>
                </a:cubicBezTo>
                <a:cubicBezTo>
                  <a:pt x="236588" y="1837910"/>
                  <a:pt x="159250" y="1394358"/>
                  <a:pt x="150152" y="1098657"/>
                </a:cubicBezTo>
                <a:cubicBezTo>
                  <a:pt x="141054" y="802956"/>
                  <a:pt x="138779" y="543647"/>
                  <a:pt x="156976" y="382149"/>
                </a:cubicBezTo>
                <a:cubicBezTo>
                  <a:pt x="175173" y="220651"/>
                  <a:pt x="56893" y="200179"/>
                  <a:pt x="211567" y="136490"/>
                </a:cubicBezTo>
                <a:close/>
              </a:path>
            </a:pathLst>
          </a:custGeom>
          <a:solidFill>
            <a:srgbClr val="FFCCFF"/>
          </a:solidFill>
          <a:ln w="25400" cap="rnd" cmpd="dbl" algn="ctr">
            <a:solidFill>
              <a:srgbClr val="FF3399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47" name="矩形 2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2613" y="1165225"/>
            <a:ext cx="822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latin typeface="Times New Roman" panose="02020603050405020304" pitchFamily="18" charset="0"/>
              </a:rPr>
              <a:t>cold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4348" name="矩形 2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35113" y="1165225"/>
            <a:ext cx="8016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latin typeface="Times New Roman" panose="02020603050405020304" pitchFamily="18" charset="0"/>
              </a:rPr>
              <a:t>cool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4349" name="矩形 2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14588" y="1165225"/>
            <a:ext cx="684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latin typeface="Times New Roman" panose="02020603050405020304" pitchFamily="18" charset="0"/>
              </a:rPr>
              <a:t>hot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4350" name="矩形 2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3875" y="1790700"/>
            <a:ext cx="1412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latin typeface="Times New Roman" panose="02020603050405020304" pitchFamily="18" charset="0"/>
              </a:rPr>
              <a:t>freezing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351" name="矩形 2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25650" y="1790700"/>
            <a:ext cx="1082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 err="1">
                <a:latin typeface="Times New Roman" panose="02020603050405020304" pitchFamily="18" charset="0"/>
              </a:rPr>
              <a:t>wram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19" grpId="0" animBg="1"/>
      <p:bldP spid="133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038" y="234950"/>
            <a:ext cx="684212" cy="288925"/>
          </a:xfrm>
          <a:prstGeom prst="rect">
            <a:avLst/>
          </a:prstGeom>
          <a:gradFill rotWithShape="1">
            <a:gsLst>
              <a:gs pos="0">
                <a:srgbClr val="F6F9FC"/>
              </a:gs>
              <a:gs pos="50000">
                <a:srgbClr val="F4787B"/>
              </a:gs>
              <a:gs pos="20000">
                <a:srgbClr val="FAB8BA"/>
              </a:gs>
              <a:gs pos="79999">
                <a:srgbClr val="FAB8BA"/>
              </a:gs>
              <a:gs pos="100000">
                <a:srgbClr val="FFFFFF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endParaRPr lang="zh-CN" altLang="en-US" sz="28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339" name="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1988" y="109538"/>
            <a:ext cx="16065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</a:rPr>
              <a:t>Listen and check (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r>
              <a:rPr lang="en-US" altLang="zh-CN" sz="2400" b="1" dirty="0">
                <a:latin typeface="Arial" panose="020B0604020202020204" pitchFamily="34" charset="0"/>
              </a:rPr>
              <a:t>) the correct </a:t>
            </a:r>
            <a:r>
              <a:rPr lang="en-US" altLang="zh-CN" sz="2400" b="1" dirty="0" err="1">
                <a:latin typeface="Arial" panose="020B0604020202020204" pitchFamily="34" charset="0"/>
              </a:rPr>
              <a:t>informa-tion</a:t>
            </a:r>
            <a:r>
              <a:rPr lang="en-US" altLang="zh-CN" sz="2400" b="1" dirty="0">
                <a:latin typeface="Arial" panose="020B0604020202020204" pitchFamily="34" charset="0"/>
              </a:rPr>
              <a:t> </a:t>
            </a:r>
          </a:p>
          <a:p>
            <a:r>
              <a:rPr lang="en-US" altLang="zh-CN" sz="2400" b="1" dirty="0">
                <a:latin typeface="Arial" panose="020B0604020202020204" pitchFamily="34" charset="0"/>
              </a:rPr>
              <a:t>in the</a:t>
            </a:r>
          </a:p>
          <a:p>
            <a:r>
              <a:rPr lang="en-US" altLang="zh-CN" sz="2400" b="1" dirty="0">
                <a:latin typeface="Arial" panose="020B0604020202020204" pitchFamily="34" charset="0"/>
              </a:rPr>
              <a:t>table.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15364" name="Group 154"/>
          <p:cNvGraphicFramePr>
            <a:graphicFrameLocks noGrp="1"/>
          </p:cNvGraphicFramePr>
          <p:nvPr/>
        </p:nvGraphicFramePr>
        <p:xfrm>
          <a:off x="2268538" y="0"/>
          <a:ext cx="6875462" cy="5145090"/>
        </p:xfrm>
        <a:graphic>
          <a:graphicData uri="http://schemas.openxmlformats.org/drawingml/2006/table">
            <a:tbl>
              <a:tblPr/>
              <a:tblGrid>
                <a:gridCol w="211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City</a:t>
                      </a:r>
                    </a:p>
                  </a:txBody>
                  <a:tcPr marL="91429" marR="91429" marT="45661" marB="456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Temperature</a:t>
                      </a:r>
                    </a:p>
                  </a:txBody>
                  <a:tcPr marL="91429" marR="91429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Weather</a:t>
                      </a:r>
                    </a:p>
                  </a:txBody>
                  <a:tcPr marL="91429" marR="91429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Beijing </a:t>
                      </a:r>
                    </a:p>
                  </a:txBody>
                  <a:tcPr marL="91429" marR="91429" marT="45661" marB="4566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-8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~-2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ºc</a:t>
                      </a:r>
                    </a:p>
                  </a:txBody>
                  <a:tcPr marL="91429" marR="91429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 </a:t>
                      </a:r>
                    </a:p>
                  </a:txBody>
                  <a:tcPr marL="91429" marR="91429" marT="45661" marB="45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Shanghai</a:t>
                      </a:r>
                    </a:p>
                  </a:txBody>
                  <a:tcPr marL="91429" marR="91429" marT="45661" marB="4566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5~9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ºc</a:t>
                      </a:r>
                    </a:p>
                  </a:txBody>
                  <a:tcPr marL="91429" marR="91429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9" marR="91429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Xi’an</a:t>
                      </a:r>
                    </a:p>
                  </a:txBody>
                  <a:tcPr marL="91429" marR="91429" marT="45661" marB="4566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–1~14ºc</a:t>
                      </a:r>
                    </a:p>
                  </a:txBody>
                  <a:tcPr marL="91429" marR="91429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9" marR="91429" marT="45661" marB="45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Guangzhou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91429" marR="91429" marT="45661" marB="4566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10~21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ºc</a:t>
                      </a:r>
                    </a:p>
                  </a:txBody>
                  <a:tcPr marL="91429" marR="91429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9" marR="91429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Hong Kong</a:t>
                      </a:r>
                    </a:p>
                  </a:txBody>
                  <a:tcPr marL="91429" marR="91429" marT="45661" marB="4566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17~20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ºc</a:t>
                      </a:r>
                    </a:p>
                  </a:txBody>
                  <a:tcPr marL="91429" marR="91429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        </a:t>
                      </a:r>
                    </a:p>
                  </a:txBody>
                  <a:tcPr marL="91429" marR="91429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70" name="矩形 6"/>
          <p:cNvSpPr/>
          <p:nvPr>
            <p:custDataLst>
              <p:tags r:id="rId3"/>
            </p:custDataLst>
          </p:nvPr>
        </p:nvSpPr>
        <p:spPr>
          <a:xfrm>
            <a:off x="5991225" y="865188"/>
            <a:ext cx="358775" cy="360362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71" name="矩形 7"/>
          <p:cNvSpPr/>
          <p:nvPr>
            <p:custDataLst>
              <p:tags r:id="rId4"/>
            </p:custDataLst>
          </p:nvPr>
        </p:nvSpPr>
        <p:spPr>
          <a:xfrm>
            <a:off x="5991225" y="1730375"/>
            <a:ext cx="358775" cy="360363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72" name="矩形 8"/>
          <p:cNvSpPr/>
          <p:nvPr>
            <p:custDataLst>
              <p:tags r:id="rId5"/>
            </p:custDataLst>
          </p:nvPr>
        </p:nvSpPr>
        <p:spPr>
          <a:xfrm>
            <a:off x="5991225" y="2571750"/>
            <a:ext cx="358775" cy="360363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73" name="矩形 9"/>
          <p:cNvSpPr/>
          <p:nvPr>
            <p:custDataLst>
              <p:tags r:id="rId6"/>
            </p:custDataLst>
          </p:nvPr>
        </p:nvSpPr>
        <p:spPr>
          <a:xfrm>
            <a:off x="5991225" y="3430588"/>
            <a:ext cx="358775" cy="35877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74" name="矩形 10"/>
          <p:cNvSpPr/>
          <p:nvPr>
            <p:custDataLst>
              <p:tags r:id="rId7"/>
            </p:custDataLst>
          </p:nvPr>
        </p:nvSpPr>
        <p:spPr>
          <a:xfrm>
            <a:off x="5991225" y="4443413"/>
            <a:ext cx="358775" cy="360362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5399" name="图片 1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email"/>
          <a:srcRect/>
          <a:stretch>
            <a:fillRect/>
          </a:stretch>
        </p:blipFill>
        <p:spPr bwMode="auto">
          <a:xfrm>
            <a:off x="6792913" y="811213"/>
            <a:ext cx="484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6" name="矩形 14"/>
          <p:cNvSpPr/>
          <p:nvPr>
            <p:custDataLst>
              <p:tags r:id="rId9"/>
            </p:custDataLst>
          </p:nvPr>
        </p:nvSpPr>
        <p:spPr>
          <a:xfrm>
            <a:off x="7377113" y="852488"/>
            <a:ext cx="358775" cy="35877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5401" name="图片 18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email"/>
          <a:srcRect/>
          <a:stretch>
            <a:fillRect/>
          </a:stretch>
        </p:blipFill>
        <p:spPr bwMode="auto">
          <a:xfrm>
            <a:off x="8096250" y="781050"/>
            <a:ext cx="2397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8" name="矩形 19"/>
          <p:cNvSpPr/>
          <p:nvPr>
            <p:custDataLst>
              <p:tags r:id="rId11"/>
            </p:custDataLst>
          </p:nvPr>
        </p:nvSpPr>
        <p:spPr>
          <a:xfrm>
            <a:off x="8453438" y="865188"/>
            <a:ext cx="360362" cy="360362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5403" name="图片 2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email"/>
          <a:srcRect/>
          <a:stretch>
            <a:fillRect/>
          </a:stretch>
        </p:blipFill>
        <p:spPr bwMode="auto">
          <a:xfrm>
            <a:off x="6799263" y="1638300"/>
            <a:ext cx="47148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80" name="矩形 22"/>
          <p:cNvSpPr/>
          <p:nvPr>
            <p:custDataLst>
              <p:tags r:id="rId13"/>
            </p:custDataLst>
          </p:nvPr>
        </p:nvSpPr>
        <p:spPr>
          <a:xfrm>
            <a:off x="7377113" y="1719263"/>
            <a:ext cx="358775" cy="360362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5405" name="图片 23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email"/>
          <a:srcRect/>
          <a:stretch>
            <a:fillRect/>
          </a:stretch>
        </p:blipFill>
        <p:spPr bwMode="auto">
          <a:xfrm>
            <a:off x="8096250" y="1636713"/>
            <a:ext cx="2397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82" name="矩形 24"/>
          <p:cNvSpPr/>
          <p:nvPr>
            <p:custDataLst>
              <p:tags r:id="rId15"/>
            </p:custDataLst>
          </p:nvPr>
        </p:nvSpPr>
        <p:spPr>
          <a:xfrm>
            <a:off x="8453438" y="1719263"/>
            <a:ext cx="360362" cy="360362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5407" name="图片 25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email"/>
          <a:srcRect/>
          <a:stretch>
            <a:fillRect/>
          </a:stretch>
        </p:blipFill>
        <p:spPr bwMode="auto">
          <a:xfrm>
            <a:off x="6792913" y="2525713"/>
            <a:ext cx="4841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84" name="矩形 26"/>
          <p:cNvSpPr/>
          <p:nvPr>
            <p:custDataLst>
              <p:tags r:id="rId17"/>
            </p:custDataLst>
          </p:nvPr>
        </p:nvSpPr>
        <p:spPr>
          <a:xfrm>
            <a:off x="7377113" y="2565400"/>
            <a:ext cx="358775" cy="360363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5409" name="图片 2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email"/>
          <a:srcRect/>
          <a:stretch>
            <a:fillRect/>
          </a:stretch>
        </p:blipFill>
        <p:spPr bwMode="auto">
          <a:xfrm>
            <a:off x="7956550" y="2508250"/>
            <a:ext cx="4318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86" name="矩形 29"/>
          <p:cNvSpPr/>
          <p:nvPr>
            <p:custDataLst>
              <p:tags r:id="rId19"/>
            </p:custDataLst>
          </p:nvPr>
        </p:nvSpPr>
        <p:spPr>
          <a:xfrm>
            <a:off x="8453438" y="2565400"/>
            <a:ext cx="360362" cy="360363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5411" name="图片 31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email"/>
          <a:srcRect/>
          <a:stretch>
            <a:fillRect/>
          </a:stretch>
        </p:blipFill>
        <p:spPr bwMode="auto">
          <a:xfrm>
            <a:off x="6864350" y="3394075"/>
            <a:ext cx="449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88" name="矩形 32"/>
          <p:cNvSpPr/>
          <p:nvPr>
            <p:custDataLst>
              <p:tags r:id="rId21"/>
            </p:custDataLst>
          </p:nvPr>
        </p:nvSpPr>
        <p:spPr>
          <a:xfrm>
            <a:off x="7377113" y="3394075"/>
            <a:ext cx="358775" cy="360363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5413" name="图片 34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email"/>
          <a:srcRect/>
          <a:stretch>
            <a:fillRect/>
          </a:stretch>
        </p:blipFill>
        <p:spPr bwMode="auto">
          <a:xfrm>
            <a:off x="7935913" y="3289300"/>
            <a:ext cx="5111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90" name="矩形 35"/>
          <p:cNvSpPr/>
          <p:nvPr>
            <p:custDataLst>
              <p:tags r:id="rId23"/>
            </p:custDataLst>
          </p:nvPr>
        </p:nvSpPr>
        <p:spPr>
          <a:xfrm>
            <a:off x="8453438" y="3394075"/>
            <a:ext cx="360362" cy="360363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5415" name="图片 36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3" cstate="email"/>
          <a:srcRect/>
          <a:stretch>
            <a:fillRect/>
          </a:stretch>
        </p:blipFill>
        <p:spPr bwMode="auto">
          <a:xfrm>
            <a:off x="7940675" y="4408488"/>
            <a:ext cx="450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92" name="矩形 37"/>
          <p:cNvSpPr/>
          <p:nvPr>
            <p:custDataLst>
              <p:tags r:id="rId25"/>
            </p:custDataLst>
          </p:nvPr>
        </p:nvSpPr>
        <p:spPr>
          <a:xfrm>
            <a:off x="8453438" y="4408488"/>
            <a:ext cx="360362" cy="360362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5417" name="图片 39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5" cstate="email"/>
          <a:srcRect/>
          <a:stretch>
            <a:fillRect/>
          </a:stretch>
        </p:blipFill>
        <p:spPr bwMode="auto">
          <a:xfrm>
            <a:off x="6858000" y="4332288"/>
            <a:ext cx="5095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94" name="矩形 40"/>
          <p:cNvSpPr/>
          <p:nvPr>
            <p:custDataLst>
              <p:tags r:id="rId27"/>
            </p:custDataLst>
          </p:nvPr>
        </p:nvSpPr>
        <p:spPr>
          <a:xfrm>
            <a:off x="7416800" y="4408488"/>
            <a:ext cx="360363" cy="360362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5420" name="图片 43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6" cstate="email"/>
          <a:srcRect t="-372"/>
          <a:stretch>
            <a:fillRect/>
          </a:stretch>
        </p:blipFill>
        <p:spPr bwMode="auto">
          <a:xfrm>
            <a:off x="7397750" y="746125"/>
            <a:ext cx="3302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1" name="图片 44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6" cstate="email"/>
          <a:srcRect t="-372"/>
          <a:stretch>
            <a:fillRect/>
          </a:stretch>
        </p:blipFill>
        <p:spPr bwMode="auto">
          <a:xfrm>
            <a:off x="7396163" y="1633538"/>
            <a:ext cx="3317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2" name="图片 45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6" cstate="email"/>
          <a:srcRect t="-372"/>
          <a:stretch>
            <a:fillRect/>
          </a:stretch>
        </p:blipFill>
        <p:spPr bwMode="auto">
          <a:xfrm>
            <a:off x="8469313" y="1638300"/>
            <a:ext cx="330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3" name="图片 46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6" cstate="email"/>
          <a:srcRect t="-372"/>
          <a:stretch>
            <a:fillRect/>
          </a:stretch>
        </p:blipFill>
        <p:spPr bwMode="auto">
          <a:xfrm>
            <a:off x="7396163" y="2487613"/>
            <a:ext cx="3317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4" name="图片 47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6" cstate="email"/>
          <a:srcRect t="-372"/>
          <a:stretch>
            <a:fillRect/>
          </a:stretch>
        </p:blipFill>
        <p:spPr bwMode="auto">
          <a:xfrm>
            <a:off x="8469313" y="2490788"/>
            <a:ext cx="330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5" name="图片 48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6" cstate="email"/>
          <a:srcRect t="-372"/>
          <a:stretch>
            <a:fillRect/>
          </a:stretch>
        </p:blipFill>
        <p:spPr bwMode="auto">
          <a:xfrm>
            <a:off x="8469313" y="3308350"/>
            <a:ext cx="3302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6" name="图片 49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6" cstate="email"/>
          <a:srcRect t="-372"/>
          <a:stretch>
            <a:fillRect/>
          </a:stretch>
        </p:blipFill>
        <p:spPr bwMode="auto">
          <a:xfrm>
            <a:off x="7437438" y="4322763"/>
            <a:ext cx="330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7" name="图片 50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46" cstate="email"/>
          <a:srcRect t="-372"/>
          <a:stretch>
            <a:fillRect/>
          </a:stretch>
        </p:blipFill>
        <p:spPr bwMode="auto">
          <a:xfrm>
            <a:off x="6032500" y="746125"/>
            <a:ext cx="3317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8" name="图片 51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6" cstate="email"/>
          <a:srcRect t="-372"/>
          <a:stretch>
            <a:fillRect/>
          </a:stretch>
        </p:blipFill>
        <p:spPr bwMode="auto">
          <a:xfrm>
            <a:off x="6032500" y="3341688"/>
            <a:ext cx="3317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9" name="图片 52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46" cstate="email"/>
          <a:srcRect t="-372"/>
          <a:stretch>
            <a:fillRect/>
          </a:stretch>
        </p:blipFill>
        <p:spPr bwMode="auto">
          <a:xfrm>
            <a:off x="6032500" y="4333875"/>
            <a:ext cx="3317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/>
          <p:nvPr>
            <p:custDataLst>
              <p:tags r:id="rId1"/>
            </p:custDataLst>
          </p:nvPr>
        </p:nvSpPr>
        <p:spPr>
          <a:xfrm>
            <a:off x="395288" y="1239838"/>
            <a:ext cx="8353425" cy="2940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>
              <a:lnSpc>
                <a:spcPct val="135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Good morning, here is the weather for China today. 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35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In </a:t>
            </a:r>
            <a:r>
              <a:rPr lang="zh-CN" altLang="en-US" sz="2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Bejing</a:t>
            </a:r>
            <a:r>
              <a:rPr lang="zh-CN" altLang="en-US" sz="2800" b="1" dirty="0">
                <a:latin typeface="Times New Roman" panose="02020603050405020304" pitchFamily="18" charset="0"/>
              </a:rPr>
              <a:t>, there</a:t>
            </a:r>
            <a:r>
              <a:rPr lang="en-US" altLang="zh-CN" sz="2800" b="1" dirty="0">
                <a:latin typeface="Times New Roman" panose="02020603050405020304" pitchFamily="18" charset="0"/>
              </a:rPr>
              <a:t>’</a:t>
            </a:r>
            <a:r>
              <a:rPr lang="zh-CN" altLang="en-US" sz="2800" b="1" dirty="0">
                <a:latin typeface="Times New Roman" panose="02020603050405020304" pitchFamily="18" charset="0"/>
              </a:rPr>
              <a:t>ll be </a:t>
            </a:r>
            <a:r>
              <a:rPr lang="zh-CN" altLang="en-US" sz="2800" b="1" u="sng" dirty="0">
                <a:latin typeface="Times New Roman" panose="02020603050405020304" pitchFamily="18" charset="0"/>
              </a:rPr>
              <a:t>clouds</a:t>
            </a:r>
            <a:r>
              <a:rPr lang="zh-CN" altLang="en-US" sz="2800" b="1" dirty="0">
                <a:latin typeface="Times New Roman" panose="02020603050405020304" pitchFamily="18" charset="0"/>
              </a:rPr>
              <a:t> in the early morning, and 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35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it will be </a:t>
            </a:r>
            <a:r>
              <a:rPr lang="zh-CN" altLang="en-US" sz="2800" b="1" u="sng" dirty="0">
                <a:latin typeface="Times New Roman" panose="02020603050405020304" pitchFamily="18" charset="0"/>
              </a:rPr>
              <a:t>between minus eight and minus two degrees</a:t>
            </a:r>
            <a:r>
              <a:rPr lang="zh-CN" altLang="en-US" sz="2800" b="1" dirty="0">
                <a:latin typeface="Times New Roman" panose="02020603050405020304" pitchFamily="18" charset="0"/>
              </a:rPr>
              <a:t>. 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35000"/>
              </a:lnSpc>
            </a:pPr>
            <a:r>
              <a:rPr lang="zh-CN" altLang="en-US" sz="2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Shanghai</a:t>
            </a:r>
            <a:r>
              <a:rPr lang="zh-CN" altLang="en-US" sz="2800" b="1" dirty="0">
                <a:latin typeface="Times New Roman" panose="02020603050405020304" pitchFamily="18" charset="0"/>
              </a:rPr>
              <a:t> will be </a:t>
            </a:r>
            <a:r>
              <a:rPr lang="zh-CN" altLang="en-US" sz="2800" b="1" u="sng" dirty="0">
                <a:latin typeface="Times New Roman" panose="02020603050405020304" pitchFamily="18" charset="0"/>
              </a:rPr>
              <a:t>rainy and windy</a:t>
            </a:r>
            <a:r>
              <a:rPr lang="zh-CN" altLang="en-US" sz="2800" b="1" dirty="0">
                <a:latin typeface="Times New Roman" panose="02020603050405020304" pitchFamily="18" charset="0"/>
              </a:rPr>
              <a:t>, and </a:t>
            </a:r>
            <a:r>
              <a:rPr lang="zh-CN" altLang="en-US" sz="2800" b="1" u="sng" dirty="0">
                <a:latin typeface="Times New Roman" panose="02020603050405020304" pitchFamily="18" charset="0"/>
              </a:rPr>
              <a:t>between five and eight degrees</a:t>
            </a:r>
            <a:r>
              <a:rPr lang="zh-CN" altLang="en-US" sz="2800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6387" name="矩形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5288" y="549275"/>
            <a:ext cx="21002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000" b="1" dirty="0">
                <a:solidFill>
                  <a:srgbClr val="EE3D40"/>
                </a:solidFill>
                <a:latin typeface="Arial" panose="020B0604020202020204" pitchFamily="34" charset="0"/>
              </a:rPr>
              <a:t>Tapescript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3"/>
          <p:cNvSpPr/>
          <p:nvPr>
            <p:custDataLst>
              <p:tags r:id="rId1"/>
            </p:custDataLst>
          </p:nvPr>
        </p:nvSpPr>
        <p:spPr>
          <a:xfrm>
            <a:off x="395288" y="749300"/>
            <a:ext cx="8353425" cy="3644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  <a:buSzTx/>
            </a:pP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It’ll be </a:t>
            </a:r>
            <a:r>
              <a:rPr lang="en-US" altLang="zh-CN" sz="28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cloudy</a:t>
            </a: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 and </a:t>
            </a:r>
            <a:r>
              <a:rPr lang="en-US" altLang="zh-CN" sz="28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snowy</a:t>
            </a: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 in </a:t>
            </a: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Xi’an</a:t>
            </a: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 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with </a:t>
            </a:r>
            <a:r>
              <a:rPr lang="zh-CN" altLang="en-US" sz="28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a temperature between minus four to two degrees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. In 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Guangzhou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, i</a:t>
            </a: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t’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ll be </a:t>
            </a:r>
            <a:r>
              <a:rPr lang="zh-CN" altLang="en-US" sz="28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cloudy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. There may be </a:t>
            </a:r>
            <a:r>
              <a:rPr lang="zh-CN" altLang="en-US" sz="28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some showers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, and it</a:t>
            </a: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’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ll be </a:t>
            </a:r>
            <a:r>
              <a:rPr lang="zh-CN" altLang="en-US" sz="28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between ten and twenty-one degrees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. In 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Hong Kong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, it</a:t>
            </a: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’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ll be </a:t>
            </a:r>
            <a:r>
              <a:rPr lang="zh-CN" altLang="en-US" sz="28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cloudy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. There will be </a:t>
            </a:r>
            <a:r>
              <a:rPr lang="zh-CN" altLang="en-US" sz="28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storms later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, and i</a:t>
            </a: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t’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ll be </a:t>
            </a:r>
            <a:r>
              <a:rPr lang="zh-CN" altLang="en-US" sz="28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between seventeen and twenty degrees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388" y="395288"/>
            <a:ext cx="684212" cy="288925"/>
          </a:xfrm>
          <a:prstGeom prst="rect">
            <a:avLst/>
          </a:prstGeom>
          <a:gradFill rotWithShape="1">
            <a:gsLst>
              <a:gs pos="0">
                <a:srgbClr val="F6F9FC"/>
              </a:gs>
              <a:gs pos="50000">
                <a:srgbClr val="F4787B"/>
              </a:gs>
              <a:gs pos="20000">
                <a:srgbClr val="FAB8BA"/>
              </a:gs>
              <a:gs pos="79999">
                <a:srgbClr val="FAB8BA"/>
              </a:gs>
              <a:gs pos="100000">
                <a:srgbClr val="FFFFFF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endParaRPr lang="zh-CN" altLang="en-US" sz="28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435" name="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3600" y="276225"/>
            <a:ext cx="73802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900" b="1">
                <a:latin typeface="Arial" panose="020B0604020202020204" pitchFamily="34" charset="0"/>
              </a:rPr>
              <a:t>Work in pairs. Correct the wrong </a:t>
            </a:r>
          </a:p>
          <a:p>
            <a:r>
              <a:rPr lang="en-US" altLang="zh-CN" sz="2900" b="1">
                <a:latin typeface="Arial" panose="020B0604020202020204" pitchFamily="34" charset="0"/>
              </a:rPr>
              <a:t>information in the table.</a:t>
            </a:r>
            <a:endParaRPr lang="zh-CN" altLang="en-US" sz="2900" b="1">
              <a:latin typeface="Arial" panose="020B0604020202020204" pitchFamily="34" charset="0"/>
            </a:endParaRPr>
          </a:p>
        </p:txBody>
      </p:sp>
      <p:sp>
        <p:nvSpPr>
          <p:cNvPr id="17412" name="矩形 5"/>
          <p:cNvSpPr/>
          <p:nvPr>
            <p:custDataLst>
              <p:tags r:id="rId3"/>
            </p:custDataLst>
          </p:nvPr>
        </p:nvSpPr>
        <p:spPr>
          <a:xfrm>
            <a:off x="863600" y="1468438"/>
            <a:ext cx="7380288" cy="11953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Shanghai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will be rainy and windy, and 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between five and eight degrees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. </a:t>
            </a:r>
            <a:endParaRPr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矩形 7"/>
          <p:cNvSpPr/>
          <p:nvPr>
            <p:custDataLst>
              <p:tags r:id="rId4"/>
            </p:custDataLst>
          </p:nvPr>
        </p:nvSpPr>
        <p:spPr>
          <a:xfrm>
            <a:off x="863600" y="2913063"/>
            <a:ext cx="6445250" cy="17764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Xi’an</a:t>
            </a:r>
            <a:r>
              <a:rPr lang="en-US" altLang="zh-CN" sz="2800" b="1"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will be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cloud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y and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snow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zh-CN" altLang="en-US" sz="2800" b="1">
                <a:latin typeface="Times New Roman" panose="02020603050405020304" pitchFamily="18" charset="0"/>
              </a:rPr>
              <a:t>with a temperature </a:t>
            </a:r>
            <a:r>
              <a:rPr lang="zh-CN" altLang="en-US" sz="2800" b="1" u="sng">
                <a:latin typeface="Times New Roman" panose="02020603050405020304" pitchFamily="18" charset="0"/>
              </a:rPr>
              <a:t>between minus four to two degrees</a:t>
            </a:r>
            <a:r>
              <a:rPr lang="en-US" altLang="zh-CN" sz="2800" b="1">
                <a:latin typeface="Times New Roman" panose="02020603050405020304" pitchFamily="18" charset="0"/>
              </a:rPr>
              <a:t>.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7414" name="文本框 8"/>
          <p:cNvSpPr txBox="1"/>
          <p:nvPr>
            <p:custDataLst>
              <p:tags r:id="rId5"/>
            </p:custDataLst>
          </p:nvPr>
        </p:nvSpPr>
        <p:spPr>
          <a:xfrm>
            <a:off x="6300788" y="2139950"/>
            <a:ext cx="1584325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EE3D4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800" b="1">
                <a:solidFill>
                  <a:srgbClr val="EE3D40"/>
                </a:solidFill>
                <a:latin typeface="Times New Roman" panose="02020603050405020304" pitchFamily="18" charset="0"/>
              </a:rPr>
              <a:t>℃</a:t>
            </a:r>
            <a:r>
              <a:rPr lang="en-US" altLang="zh-CN" sz="2800" b="1">
                <a:solidFill>
                  <a:srgbClr val="EE3D40"/>
                </a:solidFill>
                <a:latin typeface="Times New Roman" panose="02020603050405020304" pitchFamily="18" charset="0"/>
              </a:rPr>
              <a:t>~8℃</a:t>
            </a:r>
            <a:endParaRPr lang="zh-CN" altLang="en-US" sz="2800" b="1">
              <a:solidFill>
                <a:srgbClr val="EE3D4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5" name="文本框 9"/>
          <p:cNvSpPr txBox="1"/>
          <p:nvPr>
            <p:custDataLst>
              <p:tags r:id="rId6"/>
            </p:custDataLst>
          </p:nvPr>
        </p:nvSpPr>
        <p:spPr>
          <a:xfrm>
            <a:off x="6372225" y="4198938"/>
            <a:ext cx="1727200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EE3D40"/>
                </a:solidFill>
                <a:latin typeface="Times New Roman" panose="02020603050405020304" pitchFamily="18" charset="0"/>
              </a:rPr>
              <a:t>-4</a:t>
            </a:r>
            <a:r>
              <a:rPr lang="zh-CN" altLang="en-US" sz="2800" b="1">
                <a:solidFill>
                  <a:srgbClr val="EE3D40"/>
                </a:solidFill>
                <a:latin typeface="Times New Roman" panose="02020603050405020304" pitchFamily="18" charset="0"/>
              </a:rPr>
              <a:t>℃</a:t>
            </a:r>
            <a:r>
              <a:rPr lang="en-US" altLang="zh-CN" sz="2800" b="1">
                <a:solidFill>
                  <a:srgbClr val="EE3D40"/>
                </a:solidFill>
                <a:latin typeface="Times New Roman" panose="02020603050405020304" pitchFamily="18" charset="0"/>
              </a:rPr>
              <a:t>~2℃</a:t>
            </a:r>
            <a:endParaRPr lang="zh-CN" altLang="en-US" sz="2800" b="1">
              <a:solidFill>
                <a:srgbClr val="EE3D4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animBg="1"/>
      <p:bldP spid="174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/>
          <p:nvPr>
            <p:custDataLst>
              <p:tags r:id="rId1"/>
            </p:custDataLst>
          </p:nvPr>
        </p:nvSpPr>
        <p:spPr>
          <a:xfrm>
            <a:off x="466725" y="1198563"/>
            <a:ext cx="7848600" cy="293846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1. Where is Betty going?</a:t>
            </a:r>
          </a:p>
          <a:p>
            <a:pPr>
              <a:lnSpc>
                <a:spcPct val="135000"/>
              </a:lnSpc>
            </a:pPr>
            <a:endParaRPr lang="en-US" altLang="zh-CN" sz="2800" b="1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2. What’s the weather like in Beijing now?</a:t>
            </a:r>
          </a:p>
          <a:p>
            <a:pPr>
              <a:lnSpc>
                <a:spcPct val="135000"/>
              </a:lnSpc>
            </a:pPr>
            <a:endParaRPr lang="en-US" altLang="zh-CN" sz="2800" b="1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3. Does Tony like showers and windy weather?</a:t>
            </a:r>
          </a:p>
        </p:txBody>
      </p:sp>
      <p:sp>
        <p:nvSpPr>
          <p:cNvPr id="19459" name="Text Box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6725" y="544513"/>
            <a:ext cx="78486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900" b="1">
                <a:latin typeface="Arial" panose="020B0604020202020204" pitchFamily="34" charset="0"/>
              </a:rPr>
              <a:t>Listen and answer the following questions.</a:t>
            </a:r>
          </a:p>
        </p:txBody>
      </p:sp>
      <p:sp>
        <p:nvSpPr>
          <p:cNvPr id="18436" name="TextBox 1"/>
          <p:cNvSpPr/>
          <p:nvPr>
            <p:custDataLst>
              <p:tags r:id="rId3"/>
            </p:custDataLst>
          </p:nvPr>
        </p:nvSpPr>
        <p:spPr>
          <a:xfrm>
            <a:off x="796925" y="1843088"/>
            <a:ext cx="5287963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She is going to the park to skate.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TextBox 2"/>
          <p:cNvSpPr/>
          <p:nvPr>
            <p:custDataLst>
              <p:tags r:id="rId4"/>
            </p:custDataLst>
          </p:nvPr>
        </p:nvSpPr>
        <p:spPr>
          <a:xfrm>
            <a:off x="796925" y="3022600"/>
            <a:ext cx="3052763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It is very cold.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TextBox 3"/>
          <p:cNvSpPr/>
          <p:nvPr>
            <p:custDataLst>
              <p:tags r:id="rId5"/>
            </p:custDataLst>
          </p:nvPr>
        </p:nvSpPr>
        <p:spPr>
          <a:xfrm>
            <a:off x="796925" y="4137025"/>
            <a:ext cx="297180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No, he doesn’t.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850" y="360363"/>
            <a:ext cx="684213" cy="288925"/>
          </a:xfrm>
          <a:prstGeom prst="rect">
            <a:avLst/>
          </a:prstGeom>
          <a:gradFill rotWithShape="1">
            <a:gsLst>
              <a:gs pos="0">
                <a:srgbClr val="F6F9FC"/>
              </a:gs>
              <a:gs pos="50000">
                <a:srgbClr val="F4787B"/>
              </a:gs>
              <a:gs pos="20000">
                <a:srgbClr val="FAB8BA"/>
              </a:gs>
              <a:gs pos="79999">
                <a:srgbClr val="FAB8BA"/>
              </a:gs>
              <a:gs pos="100000">
                <a:srgbClr val="FFFFFF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endParaRPr lang="zh-CN" altLang="en-US" sz="28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483" name="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0900" y="233363"/>
            <a:ext cx="31146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900" b="1" dirty="0">
                <a:latin typeface="Arial" panose="020B0604020202020204" pitchFamily="34" charset="0"/>
              </a:rPr>
              <a:t>Listen and read.</a:t>
            </a:r>
            <a:endParaRPr lang="zh-CN" altLang="en-US" sz="2900" b="1" dirty="0">
              <a:latin typeface="Arial" panose="020B0604020202020204" pitchFamily="34" charset="0"/>
            </a:endParaRPr>
          </a:p>
        </p:txBody>
      </p:sp>
      <p:sp>
        <p:nvSpPr>
          <p:cNvPr id="19460" name="矩形 4"/>
          <p:cNvSpPr/>
          <p:nvPr>
            <p:custDataLst>
              <p:tags r:id="rId3"/>
            </p:custDataLst>
          </p:nvPr>
        </p:nvSpPr>
        <p:spPr>
          <a:xfrm>
            <a:off x="196850" y="831850"/>
            <a:ext cx="8561388" cy="3667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Betty: Hey, boys!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Tony: Hi, Betty. Hi, Lingling. Where are you going?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Betty: We</a:t>
            </a:r>
            <a:r>
              <a:rPr lang="en-US" altLang="zh-CN" sz="2800" b="1" dirty="0">
                <a:latin typeface="Times New Roman" panose="02020603050405020304" pitchFamily="18" charset="0"/>
              </a:rPr>
              <a:t>’</a:t>
            </a:r>
            <a:r>
              <a:rPr lang="zh-CN" altLang="en-US" sz="2800" b="1" dirty="0">
                <a:latin typeface="Times New Roman" panose="02020603050405020304" pitchFamily="18" charset="0"/>
              </a:rPr>
              <a:t>re going to the park to skate. There</a:t>
            </a:r>
            <a:r>
              <a:rPr lang="en-US" altLang="zh-CN" sz="2800" b="1" dirty="0">
                <a:latin typeface="Times New Roman" panose="02020603050405020304" pitchFamily="18" charset="0"/>
              </a:rPr>
              <a:t>’</a:t>
            </a:r>
            <a:r>
              <a:rPr lang="zh-CN" altLang="en-US" sz="2800" b="1" dirty="0">
                <a:latin typeface="Times New Roman" panose="02020603050405020304" pitchFamily="18" charset="0"/>
              </a:rPr>
              <a:t>s    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thick ice on the lake. Are you coming 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with us?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Tony: Are you joking? It</a:t>
            </a:r>
            <a:r>
              <a:rPr lang="en-US" altLang="zh-CN" sz="2800" b="1" dirty="0">
                <a:latin typeface="Times New Roman" panose="02020603050405020304" pitchFamily="18" charset="0"/>
              </a:rPr>
              <a:t>’</a:t>
            </a:r>
            <a:r>
              <a:rPr lang="zh-CN" altLang="en-US" sz="2800" b="1" dirty="0">
                <a:latin typeface="Times New Roman" panose="02020603050405020304" pitchFamily="18" charset="0"/>
              </a:rPr>
              <a:t>s really cold today.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Daming: And it</a:t>
            </a:r>
            <a:r>
              <a:rPr lang="en-US" altLang="zh-CN" sz="2800" b="1" dirty="0">
                <a:latin typeface="Times New Roman" panose="02020603050405020304" pitchFamily="18" charset="0"/>
              </a:rPr>
              <a:t>’</a:t>
            </a:r>
            <a:r>
              <a:rPr lang="zh-CN" altLang="en-US" sz="2800" b="1" dirty="0">
                <a:latin typeface="Times New Roman" panose="02020603050405020304" pitchFamily="18" charset="0"/>
              </a:rPr>
              <a:t>s cloudy too, so it might snow.</a:t>
            </a:r>
          </a:p>
        </p:txBody>
      </p:sp>
      <p:cxnSp>
        <p:nvCxnSpPr>
          <p:cNvPr id="20486" name="直接连接符 3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1619250" y="3948113"/>
            <a:ext cx="2346325" cy="0"/>
          </a:xfrm>
          <a:prstGeom prst="line">
            <a:avLst/>
          </a:prstGeom>
          <a:noFill/>
          <a:ln w="19050" algn="ctr">
            <a:solidFill>
              <a:srgbClr val="F1675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7" name="对话气泡: 圆角矩形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62300" y="3019425"/>
            <a:ext cx="2057400" cy="406400"/>
          </a:xfrm>
          <a:prstGeom prst="wedgeRoundRectCallout">
            <a:avLst>
              <a:gd name="adj1" fmla="val -38847"/>
              <a:gd name="adj2" fmla="val 70407"/>
              <a:gd name="adj3" fmla="val 16667"/>
            </a:avLst>
          </a:prstGeom>
          <a:solidFill>
            <a:srgbClr val="F69D94"/>
          </a:solidFill>
          <a:ln w="9525" algn="ctr">
            <a:solidFill>
              <a:srgbClr val="000000"/>
            </a:solidFill>
            <a:miter lim="800000"/>
          </a:ln>
        </p:spPr>
        <p:txBody>
          <a:bodyPr anchor="ctr" anchorCtr="1"/>
          <a:lstStyle/>
          <a:p>
            <a:pPr algn="ctr"/>
            <a:r>
              <a:rPr lang="zh-CN" altLang="en-US" sz="3200" b="1" baseline="-8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你在开玩笑吗？</a:t>
            </a:r>
            <a:endParaRPr lang="en-US" altLang="zh-CN" sz="3200" b="1" baseline="-8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0488" name="直接连接符 10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5435600" y="4457700"/>
            <a:ext cx="1050925" cy="0"/>
          </a:xfrm>
          <a:prstGeom prst="line">
            <a:avLst/>
          </a:prstGeom>
          <a:noFill/>
          <a:ln w="19050" algn="ctr">
            <a:solidFill>
              <a:srgbClr val="F1675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9" name="对话气泡: 圆角矩形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00788" y="4559300"/>
            <a:ext cx="1727200" cy="406400"/>
          </a:xfrm>
          <a:prstGeom prst="wedgeRoundRectCallout">
            <a:avLst>
              <a:gd name="adj1" fmla="val -47181"/>
              <a:gd name="adj2" fmla="val -72398"/>
              <a:gd name="adj3" fmla="val 16667"/>
            </a:avLst>
          </a:prstGeom>
          <a:solidFill>
            <a:srgbClr val="F69D94"/>
          </a:solidFill>
          <a:ln w="9525" algn="ctr">
            <a:solidFill>
              <a:srgbClr val="000000"/>
            </a:solidFill>
            <a:miter lim="800000"/>
          </a:ln>
        </p:spPr>
        <p:txBody>
          <a:bodyPr anchor="ctr" anchorCtr="1"/>
          <a:lstStyle/>
          <a:p>
            <a:pPr algn="ctr"/>
            <a:r>
              <a:rPr lang="zh-CN" altLang="en-US" sz="3200" b="1" baseline="-8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可能；也许</a:t>
            </a:r>
            <a:endParaRPr lang="en-US" altLang="zh-CN" sz="3200" b="1" baseline="-8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23"/>
          <p:cNvSpPr/>
          <p:nvPr>
            <p:custDataLst>
              <p:tags r:id="rId2"/>
            </p:custDataLst>
          </p:nvPr>
        </p:nvSpPr>
        <p:spPr>
          <a:xfrm>
            <a:off x="1547813" y="1203325"/>
            <a:ext cx="1871662" cy="73818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Sunny</a:t>
            </a:r>
            <a:endParaRPr kumimoji="1" lang="en-US" altLang="zh-CN" sz="42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/>
          <p:cNvSpPr/>
          <p:nvPr>
            <p:custDataLst>
              <p:tags r:id="rId1"/>
            </p:custDataLst>
          </p:nvPr>
        </p:nvSpPr>
        <p:spPr>
          <a:xfrm>
            <a:off x="611188" y="500063"/>
            <a:ext cx="7921625" cy="43497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Lingling: What</a:t>
            </a:r>
            <a:r>
              <a:rPr lang="en-US" altLang="zh-CN" sz="2800" b="1">
                <a:latin typeface="Times New Roman" panose="02020603050405020304" pitchFamily="18" charset="0"/>
              </a:rPr>
              <a:t>’</a:t>
            </a:r>
            <a:r>
              <a:rPr lang="zh-CN" altLang="en-US" sz="2800" b="1">
                <a:latin typeface="Times New Roman" panose="02020603050405020304" pitchFamily="18" charset="0"/>
              </a:rPr>
              <a:t>s the temperature?</a:t>
            </a:r>
          </a:p>
          <a:p>
            <a:pPr eaLnBrk="0" hangingPunct="0">
              <a:lnSpc>
                <a:spcPct val="12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      Tony: It</a:t>
            </a:r>
            <a:r>
              <a:rPr lang="en-US" altLang="zh-CN" sz="2800" b="1">
                <a:latin typeface="Times New Roman" panose="02020603050405020304" pitchFamily="18" charset="0"/>
              </a:rPr>
              <a:t>’</a:t>
            </a:r>
            <a:r>
              <a:rPr lang="zh-CN" altLang="en-US" sz="2800" b="1">
                <a:latin typeface="Times New Roman" panose="02020603050405020304" pitchFamily="18" charset="0"/>
              </a:rPr>
              <a:t>s between minus eight and minus two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         </a:t>
            </a:r>
            <a:r>
              <a:rPr lang="zh-CN" altLang="en-US" sz="2800" b="1">
                <a:latin typeface="Times New Roman" panose="02020603050405020304" pitchFamily="18" charset="0"/>
              </a:rPr>
              <a:t>degrees! Winter is colder here than in 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         </a:t>
            </a:r>
            <a:r>
              <a:rPr lang="zh-CN" altLang="en-US" sz="2800" b="1">
                <a:latin typeface="Times New Roman" panose="02020603050405020304" pitchFamily="18" charset="0"/>
              </a:rPr>
              <a:t>England. </a:t>
            </a:r>
          </a:p>
          <a:p>
            <a:pPr eaLnBrk="0" hangingPunct="0">
              <a:lnSpc>
                <a:spcPct val="12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Daming: Is it snowy in England in December?</a:t>
            </a:r>
          </a:p>
          <a:p>
            <a:pPr eaLnBrk="0" hangingPunct="0">
              <a:lnSpc>
                <a:spcPct val="12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     Tony: Not usually, although this year it snowed   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         </a:t>
            </a:r>
            <a:r>
              <a:rPr lang="zh-CN" altLang="en-US" sz="2800" b="1">
                <a:latin typeface="Times New Roman" panose="02020603050405020304" pitchFamily="18" charset="0"/>
              </a:rPr>
              <a:t>quite a lot. Most Decembers are wet and   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         </a:t>
            </a:r>
            <a:r>
              <a:rPr lang="zh-CN" altLang="en-US" sz="2800" b="1">
                <a:latin typeface="Times New Roman" panose="02020603050405020304" pitchFamily="18" charset="0"/>
              </a:rPr>
              <a:t>rainy.</a:t>
            </a:r>
          </a:p>
        </p:txBody>
      </p:sp>
      <p:cxnSp>
        <p:nvCxnSpPr>
          <p:cNvPr id="21507" name="直接连接符 2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2843213" y="1604963"/>
            <a:ext cx="5400675" cy="0"/>
          </a:xfrm>
          <a:prstGeom prst="line">
            <a:avLst/>
          </a:prstGeom>
          <a:noFill/>
          <a:ln w="19050" algn="ctr">
            <a:solidFill>
              <a:srgbClr val="F1675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8" name="对话气泡: 圆角矩形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00788" y="649288"/>
            <a:ext cx="1655762" cy="406400"/>
          </a:xfrm>
          <a:prstGeom prst="wedgeRoundRectCallout">
            <a:avLst>
              <a:gd name="adj1" fmla="val -35611"/>
              <a:gd name="adj2" fmla="val 82144"/>
              <a:gd name="adj3" fmla="val 16667"/>
            </a:avLst>
          </a:prstGeom>
          <a:solidFill>
            <a:srgbClr val="F69D94"/>
          </a:solidFill>
          <a:ln w="9525" algn="ctr">
            <a:solidFill>
              <a:srgbClr val="000000"/>
            </a:solidFill>
            <a:miter lim="800000"/>
          </a:ln>
        </p:spPr>
        <p:txBody>
          <a:bodyPr anchor="ctr" anchorCtr="1"/>
          <a:lstStyle/>
          <a:p>
            <a:pPr algn="ctr"/>
            <a:r>
              <a:rPr lang="en-US" altLang="zh-CN" sz="3200" b="1" baseline="-8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-8</a:t>
            </a:r>
            <a:r>
              <a:rPr lang="zh-CN" altLang="en-US" sz="3200" b="1" baseline="-8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℃</a:t>
            </a:r>
            <a:r>
              <a:rPr lang="en-US" altLang="zh-CN" sz="3200" b="1" baseline="-8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~-2℃</a:t>
            </a:r>
          </a:p>
        </p:txBody>
      </p:sp>
      <p:cxnSp>
        <p:nvCxnSpPr>
          <p:cNvPr id="21509" name="直接连接符 5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2147888" y="2155825"/>
            <a:ext cx="1200150" cy="0"/>
          </a:xfrm>
          <a:prstGeom prst="line">
            <a:avLst/>
          </a:prstGeom>
          <a:noFill/>
          <a:ln w="19050" algn="ctr">
            <a:solidFill>
              <a:srgbClr val="F1675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0" name="直接连接符 7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2320925" y="1090613"/>
            <a:ext cx="3546475" cy="0"/>
          </a:xfrm>
          <a:prstGeom prst="line">
            <a:avLst/>
          </a:prstGeom>
          <a:noFill/>
          <a:ln w="19050" algn="ctr">
            <a:solidFill>
              <a:srgbClr val="F1675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1" name="对话气泡: 圆角矩形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63938" y="180975"/>
            <a:ext cx="1739900" cy="406400"/>
          </a:xfrm>
          <a:prstGeom prst="wedgeRoundRectCallout">
            <a:avLst>
              <a:gd name="adj1" fmla="val -35611"/>
              <a:gd name="adj2" fmla="val 82144"/>
              <a:gd name="adj3" fmla="val 16667"/>
            </a:avLst>
          </a:prstGeom>
          <a:solidFill>
            <a:srgbClr val="F69D94"/>
          </a:solidFill>
          <a:ln w="9525" algn="ctr">
            <a:solidFill>
              <a:srgbClr val="000000"/>
            </a:solidFill>
            <a:miter lim="800000"/>
          </a:ln>
        </p:spPr>
        <p:txBody>
          <a:bodyPr anchor="ctr" anchorCtr="1"/>
          <a:lstStyle/>
          <a:p>
            <a:pPr algn="ctr"/>
            <a:r>
              <a:rPr lang="zh-CN" altLang="en-US" sz="3200" b="1" baseline="-8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温度是多少？</a:t>
            </a:r>
            <a:endParaRPr lang="en-US" altLang="zh-CN" sz="3200" b="1" baseline="-8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21512" name="直接连接符 11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120900" y="3732213"/>
            <a:ext cx="1754188" cy="0"/>
          </a:xfrm>
          <a:prstGeom prst="line">
            <a:avLst/>
          </a:prstGeom>
          <a:noFill/>
          <a:ln w="19050" algn="ctr">
            <a:solidFill>
              <a:srgbClr val="F1675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3" name="对话气泡: 圆角矩形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2625" y="3811588"/>
            <a:ext cx="1490663" cy="411162"/>
          </a:xfrm>
          <a:prstGeom prst="wedgeRoundRectCallout">
            <a:avLst>
              <a:gd name="adj1" fmla="val 46417"/>
              <a:gd name="adj2" fmla="val -70440"/>
              <a:gd name="adj3" fmla="val 16667"/>
            </a:avLst>
          </a:prstGeom>
          <a:solidFill>
            <a:srgbClr val="F69D94"/>
          </a:solidFill>
          <a:ln w="9525" algn="ctr">
            <a:solidFill>
              <a:srgbClr val="000000"/>
            </a:solidFill>
            <a:miter lim="800000"/>
          </a:ln>
        </p:spPr>
        <p:txBody>
          <a:bodyPr anchor="ctr" anchorCtr="1"/>
          <a:lstStyle/>
          <a:p>
            <a:pPr algn="ctr"/>
            <a:r>
              <a:rPr lang="zh-CN" altLang="en-US" sz="3200" b="1" baseline="-8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不经常</a:t>
            </a:r>
            <a:endParaRPr lang="en-US" altLang="zh-CN" sz="3200" b="1" baseline="-8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1" grpId="0" animBg="1"/>
      <p:bldP spid="215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/>
          <p:nvPr>
            <p:custDataLst>
              <p:tags r:id="rId1"/>
            </p:custDataLst>
          </p:nvPr>
        </p:nvSpPr>
        <p:spPr>
          <a:xfrm>
            <a:off x="576263" y="665163"/>
            <a:ext cx="7991475" cy="38131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Daming: What</a:t>
            </a:r>
            <a:r>
              <a:rPr lang="en-US" altLang="zh-CN" sz="2800" b="1">
                <a:latin typeface="Times New Roman" panose="02020603050405020304" pitchFamily="18" charset="0"/>
              </a:rPr>
              <a:t>’</a:t>
            </a:r>
            <a:r>
              <a:rPr lang="zh-CN" altLang="en-US" sz="2800" b="1">
                <a:latin typeface="Times New Roman" panose="02020603050405020304" pitchFamily="18" charset="0"/>
              </a:rPr>
              <a:t>s the weather like in America in   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         </a:t>
            </a:r>
            <a:r>
              <a:rPr lang="zh-CN" altLang="en-US" sz="2800" b="1">
                <a:latin typeface="Times New Roman" panose="02020603050405020304" pitchFamily="18" charset="0"/>
              </a:rPr>
              <a:t>winter, Betty?</a:t>
            </a:r>
          </a:p>
          <a:p>
            <a:pPr eaLnBrk="0" hangingPunct="0">
              <a:lnSpc>
                <a:spcPct val="12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    Betty: We have cold winters and hot summers.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                It</a:t>
            </a:r>
            <a:r>
              <a:rPr lang="en-US" altLang="zh-CN" sz="2800" b="1">
                <a:latin typeface="Times New Roman" panose="02020603050405020304" pitchFamily="18" charset="0"/>
              </a:rPr>
              <a:t>’</a:t>
            </a:r>
            <a:r>
              <a:rPr lang="zh-CN" altLang="en-US" sz="2800" b="1">
                <a:latin typeface="Times New Roman" panose="02020603050405020304" pitchFamily="18" charset="0"/>
              </a:rPr>
              <a:t>s snowy in New York in winter.</a:t>
            </a:r>
          </a:p>
          <a:p>
            <a:pPr eaLnBrk="0" hangingPunct="0">
              <a:lnSpc>
                <a:spcPct val="12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    Tony: Sounds great! I like sunny weather, and I   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        </a:t>
            </a:r>
            <a:r>
              <a:rPr lang="zh-CN" altLang="en-US" sz="2800" b="1">
                <a:latin typeface="Times New Roman" panose="02020603050405020304" pitchFamily="18" charset="0"/>
              </a:rPr>
              <a:t>like snow as well. But I don</a:t>
            </a:r>
            <a:r>
              <a:rPr lang="en-US" altLang="zh-CN" sz="2800" b="1">
                <a:latin typeface="Times New Roman" panose="02020603050405020304" pitchFamily="18" charset="0"/>
              </a:rPr>
              <a:t>’</a:t>
            </a:r>
            <a:r>
              <a:rPr lang="zh-CN" altLang="en-US" sz="2800" b="1">
                <a:latin typeface="Times New Roman" panose="02020603050405020304" pitchFamily="18" charset="0"/>
              </a:rPr>
              <a:t>t like showers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        </a:t>
            </a:r>
            <a:r>
              <a:rPr lang="zh-CN" altLang="en-US" sz="2800" b="1">
                <a:latin typeface="Times New Roman" panose="02020603050405020304" pitchFamily="18" charset="0"/>
              </a:rPr>
              <a:t>or windy weather.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/>
          <p:nvPr>
            <p:custDataLst>
              <p:tags r:id="rId1"/>
            </p:custDataLst>
          </p:nvPr>
        </p:nvSpPr>
        <p:spPr>
          <a:xfrm>
            <a:off x="719138" y="582613"/>
            <a:ext cx="7705725" cy="43497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     Betty: Me neither. Rainy weather is terrible!  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         </a:t>
            </a:r>
            <a:r>
              <a:rPr lang="zh-CN" altLang="en-US" sz="2800" b="1">
                <a:latin typeface="Times New Roman" panose="02020603050405020304" pitchFamily="18" charset="0"/>
              </a:rPr>
              <a:t>I wish I were in Australia now. It</a:t>
            </a:r>
            <a:r>
              <a:rPr lang="en-US" altLang="zh-CN" sz="2800" b="1">
                <a:latin typeface="Times New Roman" panose="02020603050405020304" pitchFamily="18" charset="0"/>
              </a:rPr>
              <a:t>’</a:t>
            </a:r>
            <a:r>
              <a:rPr lang="zh-CN" altLang="en-US" sz="2800" b="1">
                <a:latin typeface="Times New Roman" panose="02020603050405020304" pitchFamily="18" charset="0"/>
              </a:rPr>
              <a:t>s  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         </a:t>
            </a:r>
            <a:r>
              <a:rPr lang="zh-CN" altLang="en-US" sz="2800" b="1">
                <a:latin typeface="Times New Roman" panose="02020603050405020304" pitchFamily="18" charset="0"/>
              </a:rPr>
              <a:t>probably sunny and hot there.</a:t>
            </a:r>
          </a:p>
          <a:p>
            <a:pPr eaLnBrk="0" hangingPunct="0">
              <a:lnSpc>
                <a:spcPct val="12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Lingling: You can go to Hainan Island if you like  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         </a:t>
            </a:r>
            <a:r>
              <a:rPr lang="zh-CN" altLang="en-US" sz="2800" b="1">
                <a:latin typeface="Times New Roman" panose="02020603050405020304" pitchFamily="18" charset="0"/>
              </a:rPr>
              <a:t>sunny weather.</a:t>
            </a:r>
          </a:p>
          <a:p>
            <a:pPr eaLnBrk="0" hangingPunct="0">
              <a:lnSpc>
                <a:spcPct val="12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     Betty: One day I will.</a:t>
            </a:r>
          </a:p>
          <a:p>
            <a:pPr eaLnBrk="0" hangingPunct="0">
              <a:lnSpc>
                <a:spcPct val="12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Lingling: Come on, better get going! We can   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          </a:t>
            </a:r>
            <a:r>
              <a:rPr lang="zh-CN" altLang="en-US" sz="2800" b="1">
                <a:latin typeface="Times New Roman" panose="02020603050405020304" pitchFamily="18" charset="0"/>
              </a:rPr>
              <a:t>skate in the park and get warm.</a:t>
            </a:r>
          </a:p>
        </p:txBody>
      </p:sp>
      <p:cxnSp>
        <p:nvCxnSpPr>
          <p:cNvPr id="23555" name="直接连接符 2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2251075" y="1116013"/>
            <a:ext cx="1755775" cy="0"/>
          </a:xfrm>
          <a:prstGeom prst="line">
            <a:avLst/>
          </a:prstGeom>
          <a:noFill/>
          <a:ln w="19050" algn="ctr">
            <a:solidFill>
              <a:srgbClr val="F1675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6" name="对话气泡: 圆角矩形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92500" y="203200"/>
            <a:ext cx="1439863" cy="406400"/>
          </a:xfrm>
          <a:prstGeom prst="wedgeRoundRectCallout">
            <a:avLst>
              <a:gd name="adj1" fmla="val -38856"/>
              <a:gd name="adj2" fmla="val 84097"/>
              <a:gd name="adj3" fmla="val 16667"/>
            </a:avLst>
          </a:prstGeom>
          <a:solidFill>
            <a:srgbClr val="F69D94"/>
          </a:solidFill>
          <a:ln w="9525" algn="ctr">
            <a:solidFill>
              <a:srgbClr val="000000"/>
            </a:solidFill>
            <a:miter lim="800000"/>
          </a:ln>
        </p:spPr>
        <p:txBody>
          <a:bodyPr anchor="ctr" anchorCtr="1"/>
          <a:lstStyle/>
          <a:p>
            <a:pPr algn="ctr"/>
            <a:r>
              <a:rPr lang="zh-CN" altLang="en-US" sz="2800" b="1" baseline="-8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我也不喜欢。</a:t>
            </a:r>
            <a:endParaRPr lang="en-US" altLang="zh-CN" sz="2800" b="1" baseline="-8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23557" name="直接连接符 4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2251075" y="1666875"/>
            <a:ext cx="4552950" cy="0"/>
          </a:xfrm>
          <a:prstGeom prst="line">
            <a:avLst/>
          </a:prstGeom>
          <a:noFill/>
          <a:ln w="19050" algn="ctr">
            <a:solidFill>
              <a:srgbClr val="F1675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8" name="对话气泡: 圆角矩形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56438" y="1673225"/>
            <a:ext cx="1368425" cy="406400"/>
          </a:xfrm>
          <a:prstGeom prst="wedgeRoundRectCallout">
            <a:avLst>
              <a:gd name="adj1" fmla="val -62449"/>
              <a:gd name="adj2" fmla="val -48921"/>
              <a:gd name="adj3" fmla="val 16667"/>
            </a:avLst>
          </a:prstGeom>
          <a:solidFill>
            <a:srgbClr val="F69D94"/>
          </a:solidFill>
          <a:ln w="9525" algn="ctr">
            <a:solidFill>
              <a:srgbClr val="000000"/>
            </a:solidFill>
            <a:miter lim="800000"/>
          </a:ln>
        </p:spPr>
        <p:txBody>
          <a:bodyPr anchor="ctr" anchorCtr="1"/>
          <a:lstStyle/>
          <a:p>
            <a:pPr algn="ctr"/>
            <a:r>
              <a:rPr lang="zh-CN" altLang="en-US" sz="2800" b="1" baseline="-8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虚拟语气</a:t>
            </a:r>
            <a:endParaRPr lang="en-US" altLang="zh-CN" sz="2800" b="1" baseline="-8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23559" name="直接连接符 8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2227263" y="2243138"/>
            <a:ext cx="1408112" cy="0"/>
          </a:xfrm>
          <a:prstGeom prst="line">
            <a:avLst/>
          </a:prstGeom>
          <a:noFill/>
          <a:ln w="19050" algn="ctr">
            <a:solidFill>
              <a:srgbClr val="F1675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对话气泡: 圆角矩形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1825" y="1666875"/>
            <a:ext cx="1366838" cy="630238"/>
          </a:xfrm>
          <a:prstGeom prst="wedgeRoundRectCallout">
            <a:avLst>
              <a:gd name="adj1" fmla="val 61338"/>
              <a:gd name="adj2" fmla="val 37148"/>
              <a:gd name="adj3" fmla="val 16667"/>
            </a:avLst>
          </a:prstGeom>
          <a:solidFill>
            <a:srgbClr val="F69D94"/>
          </a:solidFill>
          <a:ln w="9525" algn="ctr">
            <a:solidFill>
              <a:srgbClr val="000000"/>
            </a:solidFill>
            <a:miter lim="800000"/>
          </a:ln>
        </p:spPr>
        <p:txBody>
          <a:bodyPr anchor="ctr" anchorCtr="1"/>
          <a:lstStyle/>
          <a:p>
            <a:pPr algn="ctr"/>
            <a:r>
              <a:rPr lang="zh-CN" altLang="en-US" sz="2800" b="1" baseline="-8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或许，可能，大概</a:t>
            </a:r>
            <a:endParaRPr lang="en-US" altLang="zh-CN" sz="2800" b="1" baseline="-8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23561" name="直接连接符 11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2251075" y="4356100"/>
            <a:ext cx="4049713" cy="0"/>
          </a:xfrm>
          <a:prstGeom prst="line">
            <a:avLst/>
          </a:prstGeom>
          <a:noFill/>
          <a:ln w="19050" algn="ctr">
            <a:solidFill>
              <a:srgbClr val="F1675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2" name="对话气泡: 圆角矩形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35600" y="3324225"/>
            <a:ext cx="1800225" cy="509588"/>
          </a:xfrm>
          <a:prstGeom prst="wedgeRoundRectCallout">
            <a:avLst>
              <a:gd name="adj1" fmla="val -43852"/>
              <a:gd name="adj2" fmla="val 66204"/>
              <a:gd name="adj3" fmla="val 16667"/>
            </a:avLst>
          </a:prstGeom>
          <a:solidFill>
            <a:srgbClr val="F69D94"/>
          </a:solidFill>
          <a:ln w="9525" algn="ctr">
            <a:solidFill>
              <a:srgbClr val="000000"/>
            </a:solidFill>
            <a:miter lim="800000"/>
          </a:ln>
        </p:spPr>
        <p:txBody>
          <a:bodyPr anchor="ctr" anchorCtr="1"/>
          <a:lstStyle/>
          <a:p>
            <a:pPr algn="ctr"/>
            <a:r>
              <a:rPr lang="zh-CN" altLang="en-US" sz="2800" b="1" baseline="-8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  快点儿，走吧！</a:t>
            </a:r>
            <a:endParaRPr lang="en-US" altLang="zh-CN" sz="2800" b="1" baseline="-8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8" grpId="0" animBg="1"/>
      <p:bldP spid="23560" grpId="0" animBg="1"/>
      <p:bldP spid="235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/>
          <a:srcRect l="3595" t="2400" r="12848" b="12335"/>
          <a:stretch>
            <a:fillRect/>
          </a:stretch>
        </p:blipFill>
        <p:spPr bwMode="auto">
          <a:xfrm>
            <a:off x="1835150" y="0"/>
            <a:ext cx="5041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9620000">
            <a:off x="1943100" y="373063"/>
            <a:ext cx="19764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zh-CN" sz="2600" b="1">
                <a:solidFill>
                  <a:srgbClr val="EE3D40"/>
                </a:solidFill>
                <a:latin typeface="Times New Roman" panose="02020603050405020304" pitchFamily="18" charset="0"/>
              </a:rPr>
              <a:t>Everyday English</a:t>
            </a:r>
            <a:endParaRPr lang="zh-CN" altLang="en-US" sz="2600" b="1">
              <a:solidFill>
                <a:srgbClr val="EE3D4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文本框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03575" y="1271588"/>
            <a:ext cx="3122613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165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</a:rPr>
              <a:t>Are you joking?</a:t>
            </a:r>
          </a:p>
          <a:p>
            <a:pPr marL="285750" indent="-285750" eaLnBrk="0" hangingPunct="0">
              <a:lnSpc>
                <a:spcPct val="165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</a:rPr>
              <a:t>Sounds great!</a:t>
            </a:r>
          </a:p>
          <a:p>
            <a:pPr marL="285750" indent="-285750" eaLnBrk="0" hangingPunct="0">
              <a:lnSpc>
                <a:spcPct val="165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</a:rPr>
              <a:t>Me neither.</a:t>
            </a:r>
          </a:p>
          <a:p>
            <a:pPr marL="285750" indent="-285750" eaLnBrk="0" hangingPunct="0">
              <a:lnSpc>
                <a:spcPct val="165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</a:rPr>
              <a:t>Come on!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1638" y="127000"/>
            <a:ext cx="56896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900" b="1">
                <a:latin typeface="Arial" panose="020B0604020202020204" pitchFamily="34" charset="0"/>
              </a:rPr>
              <a:t>Summarize and fill in the table</a:t>
            </a:r>
          </a:p>
        </p:txBody>
      </p:sp>
      <p:graphicFrame>
        <p:nvGraphicFramePr>
          <p:cNvPr id="25603" name="Group 3"/>
          <p:cNvGraphicFramePr>
            <a:graphicFrameLocks noGrp="1"/>
          </p:cNvGraphicFramePr>
          <p:nvPr/>
        </p:nvGraphicFramePr>
        <p:xfrm>
          <a:off x="484188" y="727075"/>
          <a:ext cx="7978775" cy="4291301"/>
        </p:xfrm>
        <a:graphic>
          <a:graphicData uri="http://schemas.openxmlformats.org/drawingml/2006/table">
            <a:tbl>
              <a:tblPr/>
              <a:tblGrid>
                <a:gridCol w="167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Places</a:t>
                      </a:r>
                      <a:endParaRPr kumimoji="0" lang="zh-CN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4" marR="91444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Weather</a:t>
                      </a:r>
                      <a:endParaRPr kumimoji="0" lang="zh-CN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4" marR="91444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Beijing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44" marR="91444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cloudy, it might ______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44" marR="91444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England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44" marR="91444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Most Decembers are ____ and ______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44" marR="91444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America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44" marR="91444"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cold winters and ____ summers.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It’s ______ in New York in winter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44" marR="91444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Australia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44" marR="91444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It’s probably ______ and hot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44" marR="91444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Hainan Island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44" marR="91444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______ weather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44" marR="91444"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602" name="矩形 5"/>
          <p:cNvSpPr/>
          <p:nvPr>
            <p:custDataLst>
              <p:tags r:id="rId2"/>
            </p:custDataLst>
          </p:nvPr>
        </p:nvSpPr>
        <p:spPr>
          <a:xfrm>
            <a:off x="6053138" y="1276350"/>
            <a:ext cx="963612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snow</a:t>
            </a:r>
            <a:endParaRPr lang="zh-CN" altLang="en-US">
              <a:solidFill>
                <a:srgbClr val="FF33CC"/>
              </a:solidFill>
            </a:endParaRPr>
          </a:p>
        </p:txBody>
      </p:sp>
      <p:sp>
        <p:nvSpPr>
          <p:cNvPr id="24603" name="矩形 6"/>
          <p:cNvSpPr/>
          <p:nvPr>
            <p:custDataLst>
              <p:tags r:id="rId3"/>
            </p:custDataLst>
          </p:nvPr>
        </p:nvSpPr>
        <p:spPr>
          <a:xfrm>
            <a:off x="5646738" y="1887538"/>
            <a:ext cx="722312" cy="5222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wet</a:t>
            </a:r>
            <a:endParaRPr lang="zh-CN" altLang="en-US">
              <a:solidFill>
                <a:srgbClr val="FF33CC"/>
              </a:solidFill>
            </a:endParaRPr>
          </a:p>
        </p:txBody>
      </p:sp>
      <p:sp>
        <p:nvSpPr>
          <p:cNvPr id="24604" name="矩形 7"/>
          <p:cNvSpPr/>
          <p:nvPr>
            <p:custDataLst>
              <p:tags r:id="rId4"/>
            </p:custDataLst>
          </p:nvPr>
        </p:nvSpPr>
        <p:spPr>
          <a:xfrm>
            <a:off x="7162800" y="1857375"/>
            <a:ext cx="1003300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rainy</a:t>
            </a:r>
            <a:endParaRPr lang="zh-CN" altLang="en-US">
              <a:solidFill>
                <a:srgbClr val="FF33CC"/>
              </a:solidFill>
            </a:endParaRPr>
          </a:p>
        </p:txBody>
      </p:sp>
      <p:sp>
        <p:nvSpPr>
          <p:cNvPr id="24605" name="矩形 8"/>
          <p:cNvSpPr/>
          <p:nvPr>
            <p:custDataLst>
              <p:tags r:id="rId5"/>
            </p:custDataLst>
          </p:nvPr>
        </p:nvSpPr>
        <p:spPr>
          <a:xfrm>
            <a:off x="5514975" y="2479675"/>
            <a:ext cx="685800" cy="5222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hot</a:t>
            </a:r>
            <a:endParaRPr lang="zh-CN" altLang="en-US">
              <a:solidFill>
                <a:srgbClr val="FF33CC"/>
              </a:solidFill>
            </a:endParaRPr>
          </a:p>
        </p:txBody>
      </p:sp>
      <p:sp>
        <p:nvSpPr>
          <p:cNvPr id="24606" name="矩形 9"/>
          <p:cNvSpPr/>
          <p:nvPr>
            <p:custDataLst>
              <p:tags r:id="rId6"/>
            </p:custDataLst>
          </p:nvPr>
        </p:nvSpPr>
        <p:spPr>
          <a:xfrm>
            <a:off x="3359150" y="2862263"/>
            <a:ext cx="1143000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snowy</a:t>
            </a:r>
            <a:endParaRPr lang="zh-CN" altLang="en-US">
              <a:solidFill>
                <a:srgbClr val="FF33CC"/>
              </a:solidFill>
            </a:endParaRPr>
          </a:p>
        </p:txBody>
      </p:sp>
      <p:sp>
        <p:nvSpPr>
          <p:cNvPr id="24607" name="矩形 10"/>
          <p:cNvSpPr/>
          <p:nvPr>
            <p:custDataLst>
              <p:tags r:id="rId7"/>
            </p:custDataLst>
          </p:nvPr>
        </p:nvSpPr>
        <p:spPr>
          <a:xfrm>
            <a:off x="5175250" y="3371850"/>
            <a:ext cx="1104900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sunny</a:t>
            </a:r>
            <a:endParaRPr lang="zh-CN" altLang="en-US">
              <a:solidFill>
                <a:srgbClr val="FF33CC"/>
              </a:solidFill>
            </a:endParaRPr>
          </a:p>
        </p:txBody>
      </p:sp>
      <p:sp>
        <p:nvSpPr>
          <p:cNvPr id="24608" name="矩形 11"/>
          <p:cNvSpPr/>
          <p:nvPr>
            <p:custDataLst>
              <p:tags r:id="rId8"/>
            </p:custDataLst>
          </p:nvPr>
        </p:nvSpPr>
        <p:spPr>
          <a:xfrm>
            <a:off x="4113213" y="4221163"/>
            <a:ext cx="1104900" cy="5222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sunny</a:t>
            </a:r>
            <a:endParaRPr lang="zh-CN" altLang="en-US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4"/>
          <p:cNvSpPr/>
          <p:nvPr>
            <p:custDataLst>
              <p:tags r:id="rId1"/>
            </p:custDataLst>
          </p:nvPr>
        </p:nvSpPr>
        <p:spPr>
          <a:xfrm>
            <a:off x="682625" y="400050"/>
            <a:ext cx="6816725" cy="539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900" b="1" dirty="0">
                <a:latin typeface="Arial" panose="020B0604020202020204" pitchFamily="34" charset="0"/>
              </a:rPr>
              <a:t>Now check (</a:t>
            </a:r>
            <a:r>
              <a:rPr lang="zh-CN" altLang="en-US" sz="2900" b="1" dirty="0"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  <a:r>
              <a:rPr lang="en-US" altLang="zh-CN" sz="2900" b="1" dirty="0">
                <a:latin typeface="Arial" panose="020B0604020202020204" pitchFamily="34" charset="0"/>
              </a:rPr>
              <a:t>) the true sentences. </a:t>
            </a:r>
            <a:endParaRPr lang="zh-CN" altLang="en-US" sz="2900" b="1" dirty="0">
              <a:latin typeface="Arial" panose="020B0604020202020204" pitchFamily="34" charset="0"/>
            </a:endParaRPr>
          </a:p>
        </p:txBody>
      </p:sp>
      <p:sp>
        <p:nvSpPr>
          <p:cNvPr id="26627" name="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2625" y="1068388"/>
            <a:ext cx="7042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Tony and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Daming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are going to skate.</a:t>
            </a:r>
          </a:p>
        </p:txBody>
      </p:sp>
      <p:sp>
        <p:nvSpPr>
          <p:cNvPr id="26628" name="矩形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2625" y="1677988"/>
            <a:ext cx="7545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3399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Winter is colder in Beijing than in England.</a:t>
            </a:r>
          </a:p>
        </p:txBody>
      </p:sp>
      <p:sp>
        <p:nvSpPr>
          <p:cNvPr id="26629" name="矩形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2625" y="2289175"/>
            <a:ext cx="7473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3399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It sometimes snows in England in winter.</a:t>
            </a:r>
          </a:p>
        </p:txBody>
      </p:sp>
      <p:sp>
        <p:nvSpPr>
          <p:cNvPr id="26630" name="矩形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2625" y="2898775"/>
            <a:ext cx="7042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3399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It is not hot in the US in summer.</a:t>
            </a:r>
          </a:p>
        </p:txBody>
      </p:sp>
      <p:sp>
        <p:nvSpPr>
          <p:cNvPr id="26631" name="矩形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2625" y="3509963"/>
            <a:ext cx="7545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3399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It usually snows in New York in winter.</a:t>
            </a:r>
          </a:p>
        </p:txBody>
      </p:sp>
      <p:sp>
        <p:nvSpPr>
          <p:cNvPr id="26632" name="矩形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2625" y="4119563"/>
            <a:ext cx="5889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3399"/>
                </a:solidFill>
                <a:latin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Tony does not like windy weather.</a:t>
            </a:r>
          </a:p>
        </p:txBody>
      </p:sp>
      <p:sp>
        <p:nvSpPr>
          <p:cNvPr id="25609" name="矩形 11"/>
          <p:cNvSpPr/>
          <p:nvPr>
            <p:custDataLst>
              <p:tags r:id="rId8"/>
            </p:custDataLst>
          </p:nvPr>
        </p:nvSpPr>
        <p:spPr>
          <a:xfrm>
            <a:off x="8101013" y="1203325"/>
            <a:ext cx="358775" cy="360363"/>
          </a:xfrm>
          <a:prstGeom prst="rect">
            <a:avLst/>
          </a:prstGeom>
          <a:noFill/>
          <a:ln w="19050" cap="flat" cmpd="sng" algn="ctr">
            <a:solidFill>
              <a:srgbClr val="EE3D4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EE3D4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10" name="矩形 12"/>
          <p:cNvSpPr/>
          <p:nvPr>
            <p:custDataLst>
              <p:tags r:id="rId9"/>
            </p:custDataLst>
          </p:nvPr>
        </p:nvSpPr>
        <p:spPr>
          <a:xfrm>
            <a:off x="8101013" y="1760538"/>
            <a:ext cx="358775" cy="360362"/>
          </a:xfrm>
          <a:prstGeom prst="rect">
            <a:avLst/>
          </a:prstGeom>
          <a:noFill/>
          <a:ln w="19050" cap="flat" cmpd="sng" algn="ctr">
            <a:solidFill>
              <a:srgbClr val="EE3D4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EE3D4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11" name="矩形 13"/>
          <p:cNvSpPr/>
          <p:nvPr>
            <p:custDataLst>
              <p:tags r:id="rId10"/>
            </p:custDataLst>
          </p:nvPr>
        </p:nvSpPr>
        <p:spPr>
          <a:xfrm>
            <a:off x="8101013" y="2370138"/>
            <a:ext cx="358775" cy="358775"/>
          </a:xfrm>
          <a:prstGeom prst="rect">
            <a:avLst/>
          </a:prstGeom>
          <a:noFill/>
          <a:ln w="19050" cap="flat" cmpd="sng" algn="ctr">
            <a:solidFill>
              <a:srgbClr val="EE3D4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EE3D4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12" name="矩形 14"/>
          <p:cNvSpPr/>
          <p:nvPr>
            <p:custDataLst>
              <p:tags r:id="rId11"/>
            </p:custDataLst>
          </p:nvPr>
        </p:nvSpPr>
        <p:spPr>
          <a:xfrm>
            <a:off x="8101013" y="2970213"/>
            <a:ext cx="358775" cy="360362"/>
          </a:xfrm>
          <a:prstGeom prst="rect">
            <a:avLst/>
          </a:prstGeom>
          <a:noFill/>
          <a:ln w="19050" cap="flat" cmpd="sng" algn="ctr">
            <a:solidFill>
              <a:srgbClr val="EE3D4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EE3D4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13" name="矩形 15"/>
          <p:cNvSpPr/>
          <p:nvPr>
            <p:custDataLst>
              <p:tags r:id="rId12"/>
            </p:custDataLst>
          </p:nvPr>
        </p:nvSpPr>
        <p:spPr>
          <a:xfrm>
            <a:off x="8101013" y="3571875"/>
            <a:ext cx="358775" cy="360363"/>
          </a:xfrm>
          <a:prstGeom prst="rect">
            <a:avLst/>
          </a:prstGeom>
          <a:noFill/>
          <a:ln w="19050" cap="flat" cmpd="sng" algn="ctr">
            <a:solidFill>
              <a:srgbClr val="EE3D4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EE3D4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14" name="矩形 16"/>
          <p:cNvSpPr/>
          <p:nvPr>
            <p:custDataLst>
              <p:tags r:id="rId13"/>
            </p:custDataLst>
          </p:nvPr>
        </p:nvSpPr>
        <p:spPr>
          <a:xfrm>
            <a:off x="8101013" y="4184650"/>
            <a:ext cx="358775" cy="360363"/>
          </a:xfrm>
          <a:prstGeom prst="rect">
            <a:avLst/>
          </a:prstGeom>
          <a:noFill/>
          <a:ln w="19050" cap="flat" cmpd="sng" algn="ctr">
            <a:solidFill>
              <a:srgbClr val="EE3D4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EE3D4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6639" name="图片 17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9" cstate="email"/>
          <a:srcRect t="-372"/>
          <a:stretch>
            <a:fillRect/>
          </a:stretch>
        </p:blipFill>
        <p:spPr bwMode="auto">
          <a:xfrm>
            <a:off x="8147050" y="1754188"/>
            <a:ext cx="2667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图片 18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0" cstate="email"/>
          <a:srcRect t="-372"/>
          <a:stretch>
            <a:fillRect/>
          </a:stretch>
        </p:blipFill>
        <p:spPr bwMode="auto">
          <a:xfrm>
            <a:off x="8147050" y="2362200"/>
            <a:ext cx="26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图片 19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9" cstate="email"/>
          <a:srcRect t="-372"/>
          <a:stretch>
            <a:fillRect/>
          </a:stretch>
        </p:blipFill>
        <p:spPr bwMode="auto">
          <a:xfrm>
            <a:off x="8147050" y="3571875"/>
            <a:ext cx="2667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图片 20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9" cstate="email"/>
          <a:srcRect t="-372"/>
          <a:stretch>
            <a:fillRect/>
          </a:stretch>
        </p:blipFill>
        <p:spPr bwMode="auto">
          <a:xfrm>
            <a:off x="8147050" y="4184650"/>
            <a:ext cx="2667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6375" y="366713"/>
            <a:ext cx="684213" cy="288925"/>
          </a:xfrm>
          <a:prstGeom prst="rect">
            <a:avLst/>
          </a:prstGeom>
          <a:gradFill rotWithShape="1">
            <a:gsLst>
              <a:gs pos="0">
                <a:srgbClr val="F6F9FC"/>
              </a:gs>
              <a:gs pos="50000">
                <a:srgbClr val="F4787B"/>
              </a:gs>
              <a:gs pos="20000">
                <a:srgbClr val="FAB8BA"/>
              </a:gs>
              <a:gs pos="79999">
                <a:srgbClr val="FAB8BA"/>
              </a:gs>
              <a:gs pos="100000">
                <a:srgbClr val="FFFFFF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Arial" panose="020B0604020202020204" pitchFamily="34" charset="0"/>
                <a:ea typeface="黑体" panose="02010609060101010101" pitchFamily="49" charset="-122"/>
              </a:rPr>
              <a:t>5</a:t>
            </a:r>
            <a:endParaRPr lang="zh-CN" altLang="en-US" sz="28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7651" name="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0425" y="238125"/>
            <a:ext cx="76803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Complete the passage with the correct form of the words in the box.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grpSp>
        <p:nvGrpSpPr>
          <p:cNvPr id="27652" name="矩形: 圆角 4"/>
          <p:cNvGrpSpPr/>
          <p:nvPr/>
        </p:nvGrpSpPr>
        <p:grpSpPr bwMode="auto">
          <a:xfrm>
            <a:off x="798513" y="1262063"/>
            <a:ext cx="7613650" cy="1169987"/>
            <a:chOff x="503" y="795"/>
            <a:chExt cx="4796" cy="737"/>
          </a:xfrm>
        </p:grpSpPr>
        <p:pic>
          <p:nvPicPr>
            <p:cNvPr id="27653" name="矩形: 圆角 4"/>
            <p:cNvPicPr>
              <a:picLocks noChangeArrowheads="1"/>
            </p:cNvPicPr>
            <p:nvPr>
              <p:custDataLst>
                <p:tags r:id="rId6"/>
              </p:custDataLst>
            </p:nvPr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03" y="795"/>
              <a:ext cx="4796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27654" name="Rectangle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22" y="913"/>
              <a:ext cx="455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dangerous     degree     joke     may     minus  </a:t>
              </a:r>
            </a:p>
            <a:p>
              <a:pPr algn="ctr"/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skate     temperature</a:t>
              </a:r>
            </a:p>
          </p:txBody>
        </p:sp>
      </p:grpSp>
      <p:sp>
        <p:nvSpPr>
          <p:cNvPr id="27655" name="矩形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87450" y="2460625"/>
            <a:ext cx="745648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    When it is very cold, it might be safe to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3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(1) </a:t>
            </a:r>
            <a:r>
              <a:rPr lang="en-US" altLang="zh-CN" sz="2800" b="1">
                <a:latin typeface="Times New Roman" panose="02020603050405020304" pitchFamily="18" charset="0"/>
              </a:rPr>
              <a:t>__________ </a:t>
            </a:r>
            <a:r>
              <a:rPr lang="zh-CN" altLang="en-US" sz="2800" b="1">
                <a:latin typeface="Times New Roman" panose="02020603050405020304" pitchFamily="18" charset="0"/>
              </a:rPr>
              <a:t>on lakes, but be very careful!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3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Although it (2) </a:t>
            </a:r>
            <a:r>
              <a:rPr lang="en-US" altLang="zh-CN" sz="2800" b="1">
                <a:latin typeface="Times New Roman" panose="02020603050405020304" pitchFamily="18" charset="0"/>
              </a:rPr>
              <a:t>__________</a:t>
            </a:r>
            <a:r>
              <a:rPr lang="zh-CN" altLang="en-US" sz="2800" b="1">
                <a:latin typeface="Times New Roman" panose="02020603050405020304" pitchFamily="18" charset="0"/>
              </a:rPr>
              <a:t> feel cold, it might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3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not be safe. </a:t>
            </a:r>
          </a:p>
        </p:txBody>
      </p:sp>
      <p:sp>
        <p:nvSpPr>
          <p:cNvPr id="26632" name="矩形 7"/>
          <p:cNvSpPr/>
          <p:nvPr>
            <p:custDataLst>
              <p:tags r:id="rId4"/>
            </p:custDataLst>
          </p:nvPr>
        </p:nvSpPr>
        <p:spPr>
          <a:xfrm>
            <a:off x="2187575" y="3116263"/>
            <a:ext cx="982663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skate</a:t>
            </a:r>
            <a:endParaRPr lang="zh-CN" altLang="en-US">
              <a:solidFill>
                <a:srgbClr val="FF33CC"/>
              </a:solidFill>
            </a:endParaRPr>
          </a:p>
        </p:txBody>
      </p:sp>
      <p:sp>
        <p:nvSpPr>
          <p:cNvPr id="26633" name="矩形 9"/>
          <p:cNvSpPr/>
          <p:nvPr>
            <p:custDataLst>
              <p:tags r:id="rId5"/>
            </p:custDataLst>
          </p:nvPr>
        </p:nvSpPr>
        <p:spPr>
          <a:xfrm>
            <a:off x="4062413" y="3668713"/>
            <a:ext cx="842962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may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638" y="1901825"/>
            <a:ext cx="87122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The (3)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____________ </a:t>
            </a:r>
            <a:r>
              <a:rPr lang="zh-CN" altLang="en-US" sz="2800" b="1">
                <a:latin typeface="Times New Roman" panose="02020603050405020304" pitchFamily="18" charset="0"/>
              </a:rPr>
              <a:t>has to be at least (4)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__________ 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3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one or two (5)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__________ </a:t>
            </a:r>
            <a:r>
              <a:rPr lang="zh-CN" altLang="en-US" sz="2800" b="1">
                <a:latin typeface="Times New Roman" panose="02020603050405020304" pitchFamily="18" charset="0"/>
              </a:rPr>
              <a:t>or even lower for several</a:t>
            </a:r>
          </a:p>
          <a:p>
            <a:pPr eaLnBrk="0" hangingPunct="0">
              <a:lnSpc>
                <a:spcPct val="13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weeks, and the ice will be thick enough. Falling through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3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the ice is (6) ___________</a:t>
            </a:r>
            <a:r>
              <a:rPr lang="en-US" altLang="zh-CN" sz="2800" b="1">
                <a:latin typeface="Times New Roman" panose="02020603050405020304" pitchFamily="18" charset="0"/>
              </a:rPr>
              <a:t>.</a:t>
            </a:r>
            <a:r>
              <a:rPr lang="zh-CN" altLang="en-US" sz="2800" b="1">
                <a:latin typeface="Times New Roman" panose="02020603050405020304" pitchFamily="18" charset="0"/>
              </a:rPr>
              <a:t> I am not (7)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__________!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grpSp>
        <p:nvGrpSpPr>
          <p:cNvPr id="28675" name="矩形: 圆角 4"/>
          <p:cNvGrpSpPr/>
          <p:nvPr/>
        </p:nvGrpSpPr>
        <p:grpSpPr bwMode="auto">
          <a:xfrm>
            <a:off x="742950" y="590550"/>
            <a:ext cx="7615238" cy="1171575"/>
            <a:chOff x="468" y="372"/>
            <a:chExt cx="4797" cy="738"/>
          </a:xfrm>
        </p:grpSpPr>
        <p:pic>
          <p:nvPicPr>
            <p:cNvPr id="28676" name="矩形: 圆角 4"/>
            <p:cNvPicPr>
              <a:picLocks noChangeArrowheads="1"/>
            </p:cNvPicPr>
            <p:nvPr>
              <p:custDataLst>
                <p:tags r:id="rId7"/>
              </p:custDataLst>
            </p:nvPr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68" y="372"/>
              <a:ext cx="479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28677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6" y="489"/>
              <a:ext cx="455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dangerous     degree     joke     may     minus  </a:t>
              </a:r>
            </a:p>
            <a:p>
              <a:pPr algn="ctr"/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skate     temperature</a:t>
              </a:r>
            </a:p>
          </p:txBody>
        </p:sp>
      </p:grpSp>
      <p:sp>
        <p:nvSpPr>
          <p:cNvPr id="27654" name="矩形 6"/>
          <p:cNvSpPr/>
          <p:nvPr>
            <p:custDataLst>
              <p:tags r:id="rId2"/>
            </p:custDataLst>
          </p:nvPr>
        </p:nvSpPr>
        <p:spPr>
          <a:xfrm>
            <a:off x="1584325" y="1954213"/>
            <a:ext cx="2098675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temperature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5" name="矩形 8"/>
          <p:cNvSpPr/>
          <p:nvPr>
            <p:custDataLst>
              <p:tags r:id="rId3"/>
            </p:custDataLst>
          </p:nvPr>
        </p:nvSpPr>
        <p:spPr>
          <a:xfrm>
            <a:off x="7218363" y="1979613"/>
            <a:ext cx="1123950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minus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6" name="矩形 10"/>
          <p:cNvSpPr/>
          <p:nvPr>
            <p:custDataLst>
              <p:tags r:id="rId4"/>
            </p:custDataLst>
          </p:nvPr>
        </p:nvSpPr>
        <p:spPr>
          <a:xfrm>
            <a:off x="2767013" y="2532063"/>
            <a:ext cx="1338262" cy="5222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degrees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7" name="矩形 11"/>
          <p:cNvSpPr/>
          <p:nvPr>
            <p:custDataLst>
              <p:tags r:id="rId5"/>
            </p:custDataLst>
          </p:nvPr>
        </p:nvSpPr>
        <p:spPr>
          <a:xfrm>
            <a:off x="2376488" y="3686175"/>
            <a:ext cx="1781175" cy="5222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dangerous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8" name="矩形 12"/>
          <p:cNvSpPr/>
          <p:nvPr>
            <p:custDataLst>
              <p:tags r:id="rId6"/>
            </p:custDataLst>
          </p:nvPr>
        </p:nvSpPr>
        <p:spPr>
          <a:xfrm>
            <a:off x="6592888" y="3686175"/>
            <a:ext cx="1165225" cy="5222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joking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 animBg="1"/>
      <p:bldP spid="27656" grpId="0" animBg="1"/>
      <p:bldP spid="27657" grpId="0" animBg="1"/>
      <p:bldP spid="276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438" y="268288"/>
            <a:ext cx="73580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000" b="1">
                <a:solidFill>
                  <a:srgbClr val="EE3D40"/>
                </a:solidFill>
                <a:latin typeface="Arial" panose="020B0604020202020204" pitchFamily="34" charset="0"/>
              </a:rPr>
              <a:t>Pronunciation and speaking</a:t>
            </a:r>
            <a:endParaRPr lang="zh-CN" altLang="en-US" sz="3000" b="1">
              <a:solidFill>
                <a:srgbClr val="EE3D40"/>
              </a:solidFill>
              <a:latin typeface="Arial" panose="020B0604020202020204" pitchFamily="34" charset="0"/>
            </a:endParaRPr>
          </a:p>
        </p:txBody>
      </p:sp>
      <p:sp>
        <p:nvSpPr>
          <p:cNvPr id="20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7813" y="1023938"/>
            <a:ext cx="684212" cy="288925"/>
          </a:xfrm>
          <a:prstGeom prst="rect">
            <a:avLst/>
          </a:prstGeom>
          <a:gradFill rotWithShape="1">
            <a:gsLst>
              <a:gs pos="0">
                <a:srgbClr val="F6F9FC"/>
              </a:gs>
              <a:gs pos="50000">
                <a:srgbClr val="F4787B"/>
              </a:gs>
              <a:gs pos="20000">
                <a:srgbClr val="FAB8BA"/>
              </a:gs>
              <a:gs pos="79999">
                <a:srgbClr val="FAB8BA"/>
              </a:gs>
              <a:gs pos="100000">
                <a:srgbClr val="FFFFFF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Arial" panose="020B0604020202020204" pitchFamily="34" charset="0"/>
                <a:ea typeface="黑体" panose="02010609060101010101" pitchFamily="49" charset="-122"/>
              </a:rPr>
              <a:t>6</a:t>
            </a:r>
            <a:endParaRPr lang="zh-CN" altLang="en-US" sz="28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9700" name="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1863" y="895350"/>
            <a:ext cx="76819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Listen to the speaker asking a question or showing surprise.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8677" name="矩形 6"/>
          <p:cNvSpPr/>
          <p:nvPr>
            <p:custDataLst>
              <p:tags r:id="rId4"/>
            </p:custDataLst>
          </p:nvPr>
        </p:nvSpPr>
        <p:spPr>
          <a:xfrm>
            <a:off x="931863" y="2271713"/>
            <a:ext cx="4300537" cy="5540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</a:rPr>
              <a:t>What’s the weather like?</a:t>
            </a:r>
            <a:endParaRPr lang="zh-CN" altLang="en-US" sz="3000"/>
          </a:p>
        </p:txBody>
      </p:sp>
      <p:sp>
        <p:nvSpPr>
          <p:cNvPr id="28678" name="矩形 7"/>
          <p:cNvSpPr/>
          <p:nvPr>
            <p:custDataLst>
              <p:tags r:id="rId5"/>
            </p:custDataLst>
          </p:nvPr>
        </p:nvSpPr>
        <p:spPr>
          <a:xfrm>
            <a:off x="931863" y="3348038"/>
            <a:ext cx="4300537" cy="5540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</a:rPr>
              <a:t>What’s the weather like?</a:t>
            </a:r>
            <a:endParaRPr lang="zh-CN" altLang="en-US" sz="3000"/>
          </a:p>
        </p:txBody>
      </p:sp>
      <p:sp>
        <p:nvSpPr>
          <p:cNvPr id="28679" name="弧形 8"/>
          <p:cNvSpPr/>
          <p:nvPr>
            <p:custDataLst>
              <p:tags r:id="rId6"/>
            </p:custDataLst>
          </p:nvPr>
        </p:nvSpPr>
        <p:spPr>
          <a:xfrm rot="480000">
            <a:off x="4176713" y="2073275"/>
            <a:ext cx="936625" cy="714375"/>
          </a:xfrm>
          <a:prstGeom prst="arc">
            <a:avLst>
              <a:gd name="adj1" fmla="val 12339972"/>
              <a:gd name="adj2" fmla="val 19892218"/>
            </a:avLst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704" name="弧形 9"/>
          <p:cNvSpPr/>
          <p:nvPr>
            <p:custDataLst>
              <p:tags r:id="rId7"/>
            </p:custDataLst>
          </p:nvPr>
        </p:nvSpPr>
        <p:spPr bwMode="auto">
          <a:xfrm rot="20640000" flipV="1">
            <a:off x="4176713" y="2667000"/>
            <a:ext cx="936625" cy="714375"/>
          </a:xfrm>
          <a:custGeom>
            <a:avLst/>
            <a:gdLst>
              <a:gd name="T0" fmla="*/ 72085 w 936625"/>
              <a:gd name="T1" fmla="*/ 166784 h 714375"/>
              <a:gd name="T2" fmla="*/ 459595 w 936625"/>
              <a:gd name="T3" fmla="*/ 62 h 714375"/>
              <a:gd name="T4" fmla="*/ 850027 w 936625"/>
              <a:gd name="T5" fmla="*/ 150253 h 714375"/>
              <a:gd name="T6" fmla="*/ 468313 w 936625"/>
              <a:gd name="T7" fmla="*/ 357188 h 714375"/>
              <a:gd name="T8" fmla="*/ 72085 w 936625"/>
              <a:gd name="T9" fmla="*/ 166784 h 714375"/>
              <a:gd name="T10" fmla="*/ 72085 w 936625"/>
              <a:gd name="T11" fmla="*/ 166784 h 714375"/>
              <a:gd name="T12" fmla="*/ 459595 w 936625"/>
              <a:gd name="T13" fmla="*/ 62 h 714375"/>
              <a:gd name="T14" fmla="*/ 850027 w 936625"/>
              <a:gd name="T15" fmla="*/ 150253 h 714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6625" h="714375" stroke="0">
                <a:moveTo>
                  <a:pt x="72085" y="166784"/>
                </a:moveTo>
                <a:cubicBezTo>
                  <a:pt x="156187" y="64972"/>
                  <a:pt x="301850" y="2302"/>
                  <a:pt x="459595" y="62"/>
                </a:cubicBezTo>
                <a:cubicBezTo>
                  <a:pt x="614276" y="-2135"/>
                  <a:pt x="760398" y="54076"/>
                  <a:pt x="850027" y="150253"/>
                </a:cubicBezTo>
                <a:lnTo>
                  <a:pt x="468313" y="357188"/>
                </a:lnTo>
                <a:lnTo>
                  <a:pt x="72085" y="166784"/>
                </a:lnTo>
                <a:close/>
              </a:path>
              <a:path w="936625" h="714375" fill="none">
                <a:moveTo>
                  <a:pt x="72085" y="166784"/>
                </a:moveTo>
                <a:cubicBezTo>
                  <a:pt x="156187" y="64972"/>
                  <a:pt x="301850" y="2302"/>
                  <a:pt x="459595" y="62"/>
                </a:cubicBezTo>
                <a:cubicBezTo>
                  <a:pt x="614276" y="-2135"/>
                  <a:pt x="760398" y="54076"/>
                  <a:pt x="850027" y="150253"/>
                </a:cubicBezTo>
              </a:path>
            </a:pathLst>
          </a:custGeom>
          <a:noFill/>
          <a:ln w="15875" cap="flat" algn="ctr">
            <a:solidFill>
              <a:schemeClr val="tx1"/>
            </a:solidFill>
            <a:prstDash val="solid"/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9705" name="Unit3151.wav">
            <a:hlinkClick r:id="" action="ppaction://media"/>
          </p:cNvPr>
          <p:cNvPicPr>
            <a:picLocks noRot="1" noChangeAspect="1" noChangeArrowheads="1"/>
          </p:cNvPicPr>
          <p:nvPr>
            <a:wavAudioFile r:embed="rId8" name="Unit 1-6.wav"/>
            <p:custDataLst>
              <p:tags r:id="rId9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13192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7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563" y="423863"/>
            <a:ext cx="684212" cy="288925"/>
          </a:xfrm>
          <a:prstGeom prst="rect">
            <a:avLst/>
          </a:prstGeom>
          <a:gradFill rotWithShape="1">
            <a:gsLst>
              <a:gs pos="0">
                <a:srgbClr val="F6F9FC"/>
              </a:gs>
              <a:gs pos="50000">
                <a:srgbClr val="F4787B"/>
              </a:gs>
              <a:gs pos="20000">
                <a:srgbClr val="FAB8BA"/>
              </a:gs>
              <a:gs pos="79999">
                <a:srgbClr val="FAB8BA"/>
              </a:gs>
              <a:gs pos="100000">
                <a:srgbClr val="FFFFFF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Arial" panose="020B0604020202020204" pitchFamily="34" charset="0"/>
                <a:ea typeface="黑体" panose="02010609060101010101" pitchFamily="49" charset="-122"/>
              </a:rPr>
              <a:t>7</a:t>
            </a:r>
            <a:endParaRPr lang="zh-CN" altLang="en-US" sz="28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23" name="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6613" y="295275"/>
            <a:ext cx="76803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Listen and write *if the speaker is asking a</a:t>
            </a:r>
          </a:p>
          <a:p>
            <a:r>
              <a:rPr lang="en-US" altLang="zh-CN" sz="2800" b="1" dirty="0">
                <a:latin typeface="Arial" panose="020B0604020202020204" pitchFamily="34" charset="0"/>
              </a:rPr>
              <a:t>question or **if he is showing surprise.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0725" name="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6613" y="1403350"/>
            <a:ext cx="7480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When is the best time to visit your country?</a:t>
            </a:r>
          </a:p>
        </p:txBody>
      </p:sp>
      <p:sp>
        <p:nvSpPr>
          <p:cNvPr id="30726" name="矩形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6613" y="2036763"/>
            <a:ext cx="7480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3399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What clothes should she bring?</a:t>
            </a:r>
          </a:p>
        </p:txBody>
      </p:sp>
      <p:sp>
        <p:nvSpPr>
          <p:cNvPr id="30727" name="矩形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6613" y="2670175"/>
            <a:ext cx="7480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3399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What is the temperature?</a:t>
            </a:r>
          </a:p>
        </p:txBody>
      </p:sp>
      <p:sp>
        <p:nvSpPr>
          <p:cNvPr id="30728" name="矩形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6613" y="3303588"/>
            <a:ext cx="7480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3399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Where are you going?</a:t>
            </a:r>
          </a:p>
        </p:txBody>
      </p:sp>
      <p:sp>
        <p:nvSpPr>
          <p:cNvPr id="30729" name="矩形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6613" y="3956050"/>
            <a:ext cx="5391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Now listen again and repeat.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3"/>
          <p:cNvSpPr/>
          <p:nvPr>
            <p:custDataLst>
              <p:tags r:id="rId2"/>
            </p:custDataLst>
          </p:nvPr>
        </p:nvSpPr>
        <p:spPr>
          <a:xfrm>
            <a:off x="3779838" y="1276350"/>
            <a:ext cx="2160587" cy="73818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Cloudy</a:t>
            </a:r>
            <a:endParaRPr kumimoji="1" lang="en-US" altLang="zh-CN" sz="42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371475"/>
            <a:ext cx="684213" cy="288925"/>
          </a:xfrm>
          <a:prstGeom prst="rect">
            <a:avLst/>
          </a:prstGeom>
          <a:gradFill rotWithShape="1">
            <a:gsLst>
              <a:gs pos="0">
                <a:srgbClr val="F6F9FC"/>
              </a:gs>
              <a:gs pos="50000">
                <a:srgbClr val="F4787B"/>
              </a:gs>
              <a:gs pos="20000">
                <a:srgbClr val="FAB8BA"/>
              </a:gs>
              <a:gs pos="79999">
                <a:srgbClr val="FAB8BA"/>
              </a:gs>
              <a:gs pos="100000">
                <a:srgbClr val="FFFFFF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Arial" panose="020B0604020202020204" pitchFamily="34" charset="0"/>
                <a:ea typeface="黑体" panose="02010609060101010101" pitchFamily="49" charset="-122"/>
              </a:rPr>
              <a:t>8</a:t>
            </a:r>
            <a:endParaRPr lang="zh-CN" altLang="en-US" sz="28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747" name="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2163" y="244475"/>
            <a:ext cx="81264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Make a weather forecast for different cities in</a:t>
            </a:r>
          </a:p>
          <a:p>
            <a:r>
              <a:rPr lang="en-US" altLang="zh-CN" sz="2800" b="1">
                <a:latin typeface="Arial" panose="020B0604020202020204" pitchFamily="34" charset="0"/>
              </a:rPr>
              <a:t>China. Use the correct information in the table</a:t>
            </a:r>
          </a:p>
          <a:p>
            <a:r>
              <a:rPr lang="en-US" altLang="zh-CN" sz="2800" b="1">
                <a:latin typeface="Arial" panose="020B0604020202020204" pitchFamily="34" charset="0"/>
              </a:rPr>
              <a:t>in Activity 2 to help you.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31748" name="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92163" y="1671638"/>
            <a:ext cx="82438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Now say what the weather might or might not be like in your town.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1749" name="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2163" y="2692400"/>
            <a:ext cx="2195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tomorrow    </a:t>
            </a:r>
          </a:p>
        </p:txBody>
      </p:sp>
      <p:sp>
        <p:nvSpPr>
          <p:cNvPr id="31750" name="矩形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75038" y="2692400"/>
            <a:ext cx="219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next week </a:t>
            </a:r>
          </a:p>
        </p:txBody>
      </p:sp>
      <p:sp>
        <p:nvSpPr>
          <p:cNvPr id="31751" name="矩形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56325" y="2692400"/>
            <a:ext cx="251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next month</a:t>
            </a:r>
          </a:p>
        </p:txBody>
      </p:sp>
      <p:sp>
        <p:nvSpPr>
          <p:cNvPr id="30728" name="矩形 7"/>
          <p:cNvSpPr/>
          <p:nvPr>
            <p:custDataLst>
              <p:tags r:id="rId7"/>
            </p:custDataLst>
          </p:nvPr>
        </p:nvSpPr>
        <p:spPr>
          <a:xfrm>
            <a:off x="839788" y="3275013"/>
            <a:ext cx="5316537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It’ll probably be cold tomorrow.    </a:t>
            </a:r>
            <a:endParaRPr lang="en-US" altLang="zh-CN" sz="28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9" name="矩形 7"/>
          <p:cNvSpPr/>
          <p:nvPr>
            <p:custDataLst>
              <p:tags r:id="rId8"/>
            </p:custDataLst>
          </p:nvPr>
        </p:nvSpPr>
        <p:spPr>
          <a:xfrm>
            <a:off x="839788" y="3819525"/>
            <a:ext cx="7548562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It might be rainy next week in my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town.    </a:t>
            </a:r>
            <a:endParaRPr lang="en-US" altLang="zh-CN" sz="28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0" name="矩形 7"/>
          <p:cNvSpPr/>
          <p:nvPr>
            <p:custDataLst>
              <p:tags r:id="rId9"/>
            </p:custDataLst>
          </p:nvPr>
        </p:nvSpPr>
        <p:spPr>
          <a:xfrm>
            <a:off x="839788" y="4360863"/>
            <a:ext cx="7548562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It might be snowy next month in my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town.    </a:t>
            </a:r>
            <a:endParaRPr lang="en-US" altLang="zh-CN" sz="28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  <p:bldP spid="307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/>
          <p:nvPr>
            <p:custDataLst>
              <p:tags r:id="rId1"/>
            </p:custDataLst>
          </p:nvPr>
        </p:nvSpPr>
        <p:spPr>
          <a:xfrm>
            <a:off x="287338" y="1179513"/>
            <a:ext cx="8569325" cy="2608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Good morning, here is the weather for China today. In…, there’ll be… and it will be… In Shanghai, there may be some showers, and it will be...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Hongkong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will be…</a:t>
            </a:r>
            <a:endParaRPr lang="zh-CN" altLang="en-US" dirty="0"/>
          </a:p>
        </p:txBody>
      </p:sp>
      <p:sp>
        <p:nvSpPr>
          <p:cNvPr id="32771" name="矩形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7338" y="292100"/>
            <a:ext cx="27892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000" b="1" dirty="0">
                <a:solidFill>
                  <a:srgbClr val="EE3D40"/>
                </a:solidFill>
                <a:latin typeface="Arial" panose="020B0604020202020204" pitchFamily="34" charset="0"/>
              </a:rPr>
              <a:t>Be</a:t>
            </a:r>
            <a:r>
              <a:rPr lang="zh-CN" altLang="en-US" sz="3000" b="1" dirty="0">
                <a:solidFill>
                  <a:srgbClr val="EE3D4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000" b="1" dirty="0">
                <a:solidFill>
                  <a:srgbClr val="EE3D40"/>
                </a:solidFill>
                <a:latin typeface="Arial" panose="020B0604020202020204" pitchFamily="34" charset="0"/>
              </a:rPr>
              <a:t>a</a:t>
            </a:r>
            <a:r>
              <a:rPr lang="zh-CN" altLang="en-US" sz="3000" b="1" dirty="0">
                <a:solidFill>
                  <a:srgbClr val="EE3D4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000" b="1" dirty="0">
                <a:solidFill>
                  <a:srgbClr val="EE3D40"/>
                </a:solidFill>
                <a:latin typeface="Arial" panose="020B0604020202020204" pitchFamily="34" charset="0"/>
              </a:rPr>
              <a:t>reporter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表格 4"/>
          <p:cNvGraphicFramePr>
            <a:graphicFrameLocks noGrp="1"/>
          </p:cNvGraphicFramePr>
          <p:nvPr/>
        </p:nvGraphicFramePr>
        <p:xfrm>
          <a:off x="1511300" y="254000"/>
          <a:ext cx="6121400" cy="4086228"/>
        </p:xfrm>
        <a:graphic>
          <a:graphicData uri="http://schemas.openxmlformats.org/drawingml/2006/table">
            <a:tbl>
              <a:tblPr/>
              <a:tblGrid>
                <a:gridCol w="2119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Beijing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61" marR="91461" marT="45611" marB="456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61" marR="91461" marT="45611" marB="4561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15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℃</a:t>
                      </a:r>
                    </a:p>
                  </a:txBody>
                  <a:tcPr marL="91461" marR="91461" marT="45611" marB="4561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Shanghai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61" marR="91461" marT="45611" marB="456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1461" marR="91461" marT="45611" marB="4561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16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℃</a:t>
                      </a:r>
                    </a:p>
                  </a:txBody>
                  <a:tcPr marL="91461" marR="91461" marT="45611" marB="4561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Jinan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61" marR="91461" marT="45611" marB="456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1461" marR="91461" marT="45611" marB="4561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12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℃</a:t>
                      </a:r>
                    </a:p>
                  </a:txBody>
                  <a:tcPr marL="91461" marR="91461" marT="45611" marB="4561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Lhasa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61" marR="91461" marT="45611" marB="456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1461" marR="91461" marT="45611" marB="4561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6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℃</a:t>
                      </a:r>
                    </a:p>
                  </a:txBody>
                  <a:tcPr marL="91461" marR="91461" marT="45611" marB="4561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Harbin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61" marR="91461" marT="45611" marB="456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1461" marR="91461" marT="45611" marB="4561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-8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℃</a:t>
                      </a:r>
                    </a:p>
                  </a:txBody>
                  <a:tcPr marL="91461" marR="91461" marT="45611" marB="4561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Hong Kong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61" marR="91461" marT="45611" marB="456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61" marR="91461" marT="45611" marB="4561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14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℃</a:t>
                      </a:r>
                    </a:p>
                  </a:txBody>
                  <a:tcPr marL="91461" marR="91461" marT="45611" marB="4561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3825" name="图片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08475" y="339725"/>
            <a:ext cx="550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6" name="图片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95775" y="965200"/>
            <a:ext cx="5524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7" name="图片 1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308475" y="1684338"/>
            <a:ext cx="5508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图片 1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308475" y="2338388"/>
            <a:ext cx="565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9" name="图片 1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email"/>
          <a:srcRect/>
          <a:stretch>
            <a:fillRect/>
          </a:stretch>
        </p:blipFill>
        <p:spPr bwMode="auto">
          <a:xfrm rot="1800000">
            <a:off x="4446588" y="3082925"/>
            <a:ext cx="26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0" name="图片 1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314825" y="3738563"/>
            <a:ext cx="655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07" name="矩形 21"/>
          <p:cNvSpPr/>
          <p:nvPr>
            <p:custDataLst>
              <p:tags r:id="rId7"/>
            </p:custDataLst>
          </p:nvPr>
        </p:nvSpPr>
        <p:spPr>
          <a:xfrm>
            <a:off x="1411288" y="4440238"/>
            <a:ext cx="6462712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That’s all, thanks for listening. Goodbye!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0825" y="265113"/>
            <a:ext cx="22145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000" b="1">
                <a:solidFill>
                  <a:srgbClr val="EE3D40"/>
                </a:solidFill>
                <a:latin typeface="Arial" panose="020B0604020202020204" pitchFamily="34" charset="0"/>
              </a:rPr>
              <a:t>Exercises </a:t>
            </a:r>
            <a:endParaRPr lang="zh-CN" altLang="en-US" sz="3000" b="1">
              <a:solidFill>
                <a:srgbClr val="EE3D40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矩形 3"/>
          <p:cNvSpPr/>
          <p:nvPr>
            <p:custDataLst>
              <p:tags r:id="rId2"/>
            </p:custDataLst>
          </p:nvPr>
        </p:nvSpPr>
        <p:spPr>
          <a:xfrm>
            <a:off x="781050" y="1568450"/>
            <a:ext cx="7581900" cy="2600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1. —Where is Miss Yang now?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—I’m not sure. She ______ be in the teachers’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    office.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    A. may               B. need               C. must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文本框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1050" y="992188"/>
            <a:ext cx="24955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900" b="1">
                <a:latin typeface="黑体" panose="02010609060101010101" pitchFamily="49" charset="-122"/>
                <a:ea typeface="黑体" panose="02010609060101010101" pitchFamily="49" charset="-122"/>
              </a:rPr>
              <a:t>一、选择题。</a:t>
            </a:r>
          </a:p>
        </p:txBody>
      </p:sp>
      <p:pic>
        <p:nvPicPr>
          <p:cNvPr id="34821" name="图片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04925" y="3511550"/>
            <a:ext cx="6969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/>
          <p:nvPr>
            <p:custDataLst>
              <p:tags r:id="rId1"/>
            </p:custDataLst>
          </p:nvPr>
        </p:nvSpPr>
        <p:spPr>
          <a:xfrm>
            <a:off x="1042988" y="1058863"/>
            <a:ext cx="7129462" cy="2843212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65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2. —Whose green coat is this?</a:t>
            </a:r>
          </a:p>
          <a:p>
            <a:pPr eaLnBrk="1" hangingPunct="1">
              <a:lnSpc>
                <a:spcPct val="165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—It _______ Mary’s. She always wears </a:t>
            </a:r>
          </a:p>
          <a:p>
            <a:pPr eaLnBrk="1" hangingPunct="1">
              <a:lnSpc>
                <a:spcPct val="165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    green coats.</a:t>
            </a:r>
          </a:p>
          <a:p>
            <a:pPr eaLnBrk="1" hangingPunct="1">
              <a:lnSpc>
                <a:spcPct val="165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    A. might be     B. must be     C. may be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43" name="图片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3219450"/>
            <a:ext cx="6969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1063" y="1058863"/>
            <a:ext cx="7381875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5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3. The world wide web is sometimes jokingly    </a:t>
            </a:r>
          </a:p>
          <a:p>
            <a:pPr>
              <a:lnSpc>
                <a:spcPct val="165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called the world wide wait because it ______ </a:t>
            </a:r>
          </a:p>
          <a:p>
            <a:pPr>
              <a:lnSpc>
                <a:spcPct val="165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be very slow.</a:t>
            </a:r>
          </a:p>
          <a:p>
            <a:pPr>
              <a:lnSpc>
                <a:spcPct val="165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A. must                  B. will                  C. can</a:t>
            </a:r>
          </a:p>
        </p:txBody>
      </p:sp>
      <p:pic>
        <p:nvPicPr>
          <p:cNvPr id="36867" name="图片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3184525"/>
            <a:ext cx="6953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/>
          <p:nvPr>
            <p:custDataLst>
              <p:tags r:id="rId1"/>
            </p:custDataLst>
          </p:nvPr>
        </p:nvSpPr>
        <p:spPr>
          <a:xfrm>
            <a:off x="881063" y="1058863"/>
            <a:ext cx="7651750" cy="2843212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65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4.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（河南中考）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—Honey, where are you?</a:t>
            </a:r>
          </a:p>
          <a:p>
            <a:pPr eaLnBrk="1" hangingPunct="1">
              <a:lnSpc>
                <a:spcPct val="165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 —I ________. Just let me put on my shoes.</a:t>
            </a:r>
          </a:p>
          <a:p>
            <a:pPr eaLnBrk="1" hangingPunct="1">
              <a:lnSpc>
                <a:spcPct val="165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 A. come                 		B. came                 	           </a:t>
            </a:r>
          </a:p>
          <a:p>
            <a:pPr eaLnBrk="1" hangingPunct="1">
              <a:lnSpc>
                <a:spcPct val="165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C. am coming         		D. have come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1" name="图片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50925" y="3205163"/>
            <a:ext cx="6953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0113" y="947738"/>
            <a:ext cx="7589837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5.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（广西贵港中考）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________ Mr. Smith has    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learned Chinese for only half a year, he can    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speak it very well.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A. But				   B. so                 	               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C. Although			   D. And</a:t>
            </a:r>
          </a:p>
        </p:txBody>
      </p:sp>
      <p:pic>
        <p:nvPicPr>
          <p:cNvPr id="38915" name="图片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89025" y="3498850"/>
            <a:ext cx="6953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5038" y="842963"/>
            <a:ext cx="6599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900" b="1">
                <a:latin typeface="黑体" panose="02010609060101010101" pitchFamily="49" charset="-122"/>
                <a:ea typeface="黑体" panose="02010609060101010101" pitchFamily="49" charset="-122"/>
              </a:rPr>
              <a:t>二、按照要求完成下列句子。</a:t>
            </a:r>
          </a:p>
        </p:txBody>
      </p:sp>
      <p:sp>
        <p:nvSpPr>
          <p:cNvPr id="39939" name="矩形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5038" y="1563688"/>
            <a:ext cx="75247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1. It might be cold and wet in February in    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England. (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改为否定句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It _____________ cold and wet in February in   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England.</a:t>
            </a:r>
          </a:p>
        </p:txBody>
      </p:sp>
      <p:sp>
        <p:nvSpPr>
          <p:cNvPr id="38916" name="Rectangle 4"/>
          <p:cNvSpPr/>
          <p:nvPr>
            <p:custDataLst>
              <p:tags r:id="rId3"/>
            </p:custDataLst>
          </p:nvPr>
        </p:nvSpPr>
        <p:spPr>
          <a:xfrm>
            <a:off x="1843088" y="2940050"/>
            <a:ext cx="2224087" cy="5238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might not be   </a:t>
            </a:r>
            <a:endParaRPr lang="en-US" altLang="zh-CN" sz="28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3963" y="1106488"/>
            <a:ext cx="6948487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65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2. It is </a:t>
            </a:r>
            <a:r>
              <a:rPr lang="en-US" altLang="zh-CN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wet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in summer in South China.                </a:t>
            </a:r>
          </a:p>
          <a:p>
            <a:pPr>
              <a:lnSpc>
                <a:spcPct val="165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(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对划线部分提问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b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______ is the ____________ in summer in    </a:t>
            </a:r>
          </a:p>
          <a:p>
            <a:pPr>
              <a:lnSpc>
                <a:spcPct val="165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South China?</a:t>
            </a:r>
          </a:p>
        </p:txBody>
      </p:sp>
      <p:sp>
        <p:nvSpPr>
          <p:cNvPr id="39939" name="Rectangle 5"/>
          <p:cNvSpPr/>
          <p:nvPr>
            <p:custDataLst>
              <p:tags r:id="rId2"/>
            </p:custDataLst>
          </p:nvPr>
        </p:nvSpPr>
        <p:spPr>
          <a:xfrm>
            <a:off x="1682750" y="2686050"/>
            <a:ext cx="1044575" cy="52228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20000"/>
              </a:spcBef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What</a:t>
            </a:r>
            <a:endParaRPr lang="en-US" altLang="zh-CN" sz="28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0" name="Rectangle 6"/>
          <p:cNvSpPr/>
          <p:nvPr>
            <p:custDataLst>
              <p:tags r:id="rId3"/>
            </p:custDataLst>
          </p:nvPr>
        </p:nvSpPr>
        <p:spPr>
          <a:xfrm>
            <a:off x="3762375" y="2686050"/>
            <a:ext cx="2062163" cy="52228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20000"/>
              </a:spcBef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weather like</a:t>
            </a:r>
            <a:endParaRPr lang="en-US" altLang="zh-CN" sz="28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23"/>
          <p:cNvSpPr/>
          <p:nvPr>
            <p:custDataLst>
              <p:tags r:id="rId2"/>
            </p:custDataLst>
          </p:nvPr>
        </p:nvSpPr>
        <p:spPr>
          <a:xfrm>
            <a:off x="971550" y="1804988"/>
            <a:ext cx="1728788" cy="7397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Times New Roman" panose="02020603050405020304" pitchFamily="18" charset="0"/>
                <a:sym typeface="Wingdings" panose="05000000000000000000"/>
              </a:rPr>
              <a:t>Rainy</a:t>
            </a:r>
            <a:endParaRPr kumimoji="1" lang="en-US" altLang="zh-CN" sz="42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7213" y="1427163"/>
            <a:ext cx="8064500" cy="221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5000"/>
              </a:lnSpc>
              <a:spcBef>
                <a:spcPct val="2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3. The best time to visit my hometown is </a:t>
            </a:r>
            <a:r>
              <a:rPr lang="en-US" altLang="zh-CN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in autumn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.       </a:t>
            </a:r>
          </a:p>
          <a:p>
            <a:pPr>
              <a:lnSpc>
                <a:spcPct val="165000"/>
              </a:lnSpc>
              <a:spcBef>
                <a:spcPct val="2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(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对划线部分提问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b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_________ the best time to visit your hometown?</a:t>
            </a:r>
          </a:p>
        </p:txBody>
      </p:sp>
      <p:sp>
        <p:nvSpPr>
          <p:cNvPr id="40963" name="Rectangle 4"/>
          <p:cNvSpPr/>
          <p:nvPr>
            <p:custDataLst>
              <p:tags r:id="rId2"/>
            </p:custDataLst>
          </p:nvPr>
        </p:nvSpPr>
        <p:spPr>
          <a:xfrm>
            <a:off x="1000125" y="3078163"/>
            <a:ext cx="1431925" cy="5238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20000"/>
              </a:spcBef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When is</a:t>
            </a:r>
            <a:endParaRPr lang="en-US" altLang="zh-CN" sz="28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2588" y="1720850"/>
            <a:ext cx="841216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1. Read and retell the conversation.</a:t>
            </a:r>
            <a:endParaRPr lang="zh-CN" altLang="zh-CN" sz="30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2. Do the exercises.</a:t>
            </a:r>
            <a:endParaRPr lang="zh-CN" altLang="zh-CN" sz="3000" b="1" dirty="0">
              <a:solidFill>
                <a:srgbClr val="000000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41987" name="矩形 4">
            <a:hlinkClick r:id="rId5" action="ppaction://hlinkfile"/>
          </p:cNvPr>
          <p:cNvSpPr/>
          <p:nvPr>
            <p:custDataLst>
              <p:tags r:id="rId2"/>
            </p:custDataLst>
          </p:nvPr>
        </p:nvSpPr>
        <p:spPr>
          <a:xfrm>
            <a:off x="2786063" y="833438"/>
            <a:ext cx="3603625" cy="923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5400" b="1" dirty="0">
                <a:solidFill>
                  <a:srgbClr val="FF66FF"/>
                </a:solidFill>
                <a:latin typeface="Comic Sans MS" panose="030F0702030302020204" pitchFamily="66" charset="0"/>
              </a:rPr>
              <a:t>Homework</a:t>
            </a:r>
            <a:endParaRPr lang="en-US" altLang="zh-CN" sz="7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43012" name="New picture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107696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3"/>
          <p:cNvSpPr/>
          <p:nvPr>
            <p:custDataLst>
              <p:tags r:id="rId2"/>
            </p:custDataLst>
          </p:nvPr>
        </p:nvSpPr>
        <p:spPr>
          <a:xfrm>
            <a:off x="323850" y="2932113"/>
            <a:ext cx="1727200" cy="738187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Times New Roman" panose="02020603050405020304" pitchFamily="18" charset="0"/>
                <a:sym typeface="Wingdings" panose="05000000000000000000"/>
              </a:rPr>
              <a:t>Snowy </a:t>
            </a:r>
            <a:endParaRPr kumimoji="1" lang="en-US" altLang="zh-CN" sz="42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6525" y="933450"/>
            <a:ext cx="684213" cy="288925"/>
          </a:xfrm>
          <a:prstGeom prst="rect">
            <a:avLst/>
          </a:prstGeom>
          <a:gradFill rotWithShape="1">
            <a:gsLst>
              <a:gs pos="0">
                <a:srgbClr val="F6F9FC"/>
              </a:gs>
              <a:gs pos="50000">
                <a:srgbClr val="F4787B"/>
              </a:gs>
              <a:gs pos="20000">
                <a:srgbClr val="FAB8BA"/>
              </a:gs>
              <a:gs pos="79999">
                <a:srgbClr val="FAB8BA"/>
              </a:gs>
              <a:gs pos="100000">
                <a:srgbClr val="FFFFFF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endParaRPr lang="zh-CN" altLang="en-US" sz="28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71" name="矩形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663" y="174625"/>
            <a:ext cx="4826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EE3D40"/>
                </a:solidFill>
                <a:latin typeface="Arial" panose="020B0604020202020204" pitchFamily="34" charset="0"/>
              </a:rPr>
              <a:t>Listening and vocabulary</a:t>
            </a:r>
            <a:endParaRPr lang="zh-CN" altLang="en-US" sz="3000" b="1" dirty="0">
              <a:solidFill>
                <a:srgbClr val="EE3D4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19150" y="790017"/>
            <a:ext cx="83248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900" b="1" dirty="0">
                <a:latin typeface="Arial" panose="020B0604020202020204" pitchFamily="34" charset="0"/>
              </a:rPr>
              <a:t>Work in pairs. Talk about the weather. Use the words in the boxes to help you.</a:t>
            </a:r>
            <a:endParaRPr lang="zh-CN" altLang="en-US" sz="2900" b="1" dirty="0">
              <a:latin typeface="Arial" panose="020B0604020202020204" pitchFamily="34" charset="0"/>
            </a:endParaRPr>
          </a:p>
        </p:txBody>
      </p:sp>
      <p:grpSp>
        <p:nvGrpSpPr>
          <p:cNvPr id="7173" name="矩形: 圆角 6"/>
          <p:cNvGrpSpPr/>
          <p:nvPr/>
        </p:nvGrpSpPr>
        <p:grpSpPr bwMode="auto">
          <a:xfrm>
            <a:off x="738188" y="1925638"/>
            <a:ext cx="8101012" cy="1055687"/>
            <a:chOff x="465" y="1213"/>
            <a:chExt cx="5103" cy="665"/>
          </a:xfrm>
        </p:grpSpPr>
        <p:pic>
          <p:nvPicPr>
            <p:cNvPr id="7174" name="矩形: 圆角 6"/>
            <p:cNvPicPr>
              <a:picLocks noChangeArrowheads="1"/>
            </p:cNvPicPr>
            <p:nvPr>
              <p:custDataLst>
                <p:tags r:id="rId6"/>
              </p:custDataLst>
            </p:nvPr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65" y="1213"/>
              <a:ext cx="5103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7175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5" y="1324"/>
              <a:ext cx="4878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30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cloud  rain  shower  snow  storm  sun  wind</a:t>
              </a:r>
            </a:p>
          </p:txBody>
        </p:sp>
      </p:grpSp>
      <p:grpSp>
        <p:nvGrpSpPr>
          <p:cNvPr id="7176" name="矩形: 圆角 7"/>
          <p:cNvGrpSpPr/>
          <p:nvPr/>
        </p:nvGrpSpPr>
        <p:grpSpPr bwMode="auto">
          <a:xfrm>
            <a:off x="1096963" y="3292475"/>
            <a:ext cx="7151687" cy="1054100"/>
            <a:chOff x="691" y="2074"/>
            <a:chExt cx="4505" cy="664"/>
          </a:xfrm>
        </p:grpSpPr>
        <p:pic>
          <p:nvPicPr>
            <p:cNvPr id="7177" name="矩形: 圆角 7"/>
            <p:cNvPicPr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691" y="2074"/>
              <a:ext cx="4505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7178" name="Rectangle 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02" y="2186"/>
              <a:ext cx="4279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30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cloudy   rainy   snowy   sunny   windy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7949312" presetClass="entr" presetSubtype="720671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7949312" presetClass="entr" presetSubtype="6792985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3"/>
          <p:cNvSpPr/>
          <p:nvPr>
            <p:custDataLst>
              <p:tags r:id="rId1"/>
            </p:custDataLst>
          </p:nvPr>
        </p:nvSpPr>
        <p:spPr>
          <a:xfrm>
            <a:off x="3016250" y="547688"/>
            <a:ext cx="1524000" cy="584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sun</a:t>
            </a:r>
            <a:r>
              <a:rPr kumimoji="1"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ny</a:t>
            </a:r>
            <a:endParaRPr kumimoji="1" lang="en-US" altLang="zh-CN" sz="32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24"/>
          <p:cNvSpPr/>
          <p:nvPr>
            <p:custDataLst>
              <p:tags r:id="rId2"/>
            </p:custDataLst>
          </p:nvPr>
        </p:nvSpPr>
        <p:spPr>
          <a:xfrm>
            <a:off x="7170738" y="2452688"/>
            <a:ext cx="1447800" cy="584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snow</a:t>
            </a:r>
            <a:r>
              <a:rPr kumimoji="1"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y</a:t>
            </a:r>
            <a:endParaRPr kumimoji="1" lang="en-US" altLang="zh-CN" sz="32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Text Box 26"/>
          <p:cNvSpPr/>
          <p:nvPr>
            <p:custDataLst>
              <p:tags r:id="rId3"/>
            </p:custDataLst>
          </p:nvPr>
        </p:nvSpPr>
        <p:spPr>
          <a:xfrm>
            <a:off x="1289050" y="3294063"/>
            <a:ext cx="1447800" cy="584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wind</a:t>
            </a:r>
            <a:r>
              <a:rPr kumimoji="1"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y</a:t>
            </a:r>
            <a:endParaRPr kumimoji="1" lang="en-US" altLang="zh-CN" sz="32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Text Box 27"/>
          <p:cNvSpPr/>
          <p:nvPr>
            <p:custDataLst>
              <p:tags r:id="rId4"/>
            </p:custDataLst>
          </p:nvPr>
        </p:nvSpPr>
        <p:spPr>
          <a:xfrm>
            <a:off x="5595938" y="547688"/>
            <a:ext cx="1524000" cy="584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cloud</a:t>
            </a:r>
            <a:r>
              <a:rPr kumimoji="1"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y</a:t>
            </a:r>
            <a:endParaRPr kumimoji="1" lang="en-US" altLang="zh-CN" sz="32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Text Box 29"/>
          <p:cNvSpPr/>
          <p:nvPr>
            <p:custDataLst>
              <p:tags r:id="rId5"/>
            </p:custDataLst>
          </p:nvPr>
        </p:nvSpPr>
        <p:spPr>
          <a:xfrm>
            <a:off x="1622425" y="1833563"/>
            <a:ext cx="1200150" cy="584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rain</a:t>
            </a:r>
            <a:r>
              <a:rPr kumimoji="1"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y</a:t>
            </a:r>
            <a:r>
              <a:rPr kumimoji="1"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</a:t>
            </a:r>
            <a:endParaRPr kumimoji="1"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7175" name="Oval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62325" y="2586038"/>
            <a:ext cx="2336800" cy="9493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0"/>
              </a:spcBef>
              <a:buSzTx/>
              <a:buFontTx/>
              <a:buNone/>
            </a:pPr>
            <a:r>
              <a:rPr lang="en-US" altLang="zh-CN" b="1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weather</a:t>
            </a:r>
          </a:p>
        </p:txBody>
      </p:sp>
      <p:sp>
        <p:nvSpPr>
          <p:cNvPr id="7176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87638" y="2374900"/>
            <a:ext cx="796925" cy="488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201" name="Line 5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H="1">
            <a:off x="5024438" y="1116013"/>
            <a:ext cx="730250" cy="1522412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78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816475" y="3535363"/>
            <a:ext cx="508000" cy="557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203" name="Line 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flipV="1">
            <a:off x="5595938" y="2744788"/>
            <a:ext cx="831850" cy="104775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04" name="Line 15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V="1">
            <a:off x="2790825" y="3195638"/>
            <a:ext cx="620713" cy="339725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05" name="Line 22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flipH="1" flipV="1">
            <a:off x="3675063" y="1268413"/>
            <a:ext cx="363537" cy="1370012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82" name="Text Box 50"/>
          <p:cNvSpPr/>
          <p:nvPr>
            <p:custDataLst>
              <p:tags r:id="rId13"/>
            </p:custDataLst>
          </p:nvPr>
        </p:nvSpPr>
        <p:spPr>
          <a:xfrm>
            <a:off x="4598988" y="3965575"/>
            <a:ext cx="1828800" cy="58578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shower</a:t>
            </a:r>
            <a:r>
              <a:rPr kumimoji="1"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sym typeface="Wingdings" panose="05000000000000000000"/>
              </a:rPr>
              <a:t>y</a:t>
            </a:r>
            <a:endParaRPr kumimoji="1" lang="en-US" altLang="zh-CN" sz="32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07" name="图片 4095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2286000" y="419100"/>
            <a:ext cx="7302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图片 86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3" cstate="email"/>
          <a:srcRect l="-11061" b="-2929"/>
          <a:stretch>
            <a:fillRect/>
          </a:stretch>
        </p:blipFill>
        <p:spPr bwMode="auto">
          <a:xfrm>
            <a:off x="649288" y="3159125"/>
            <a:ext cx="6969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图片 87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email"/>
          <a:srcRect l="-10327"/>
          <a:stretch>
            <a:fillRect/>
          </a:stretch>
        </p:blipFill>
        <p:spPr bwMode="auto">
          <a:xfrm>
            <a:off x="998538" y="1622425"/>
            <a:ext cx="7429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图片 8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email"/>
          <a:srcRect r="-24767"/>
          <a:stretch>
            <a:fillRect/>
          </a:stretch>
        </p:blipFill>
        <p:spPr bwMode="auto">
          <a:xfrm>
            <a:off x="4906963" y="590550"/>
            <a:ext cx="91281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图片 8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6" cstate="email"/>
          <a:srcRect r="-13452"/>
          <a:stretch>
            <a:fillRect/>
          </a:stretch>
        </p:blipFill>
        <p:spPr bwMode="auto">
          <a:xfrm>
            <a:off x="6486525" y="2316163"/>
            <a:ext cx="8318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图片 4098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3856038" y="3795713"/>
            <a:ext cx="79216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矩形 4100"/>
          <p:cNvSpPr/>
          <p:nvPr>
            <p:custDataLst>
              <p:tags r:id="rId20"/>
            </p:custDataLst>
          </p:nvPr>
        </p:nvSpPr>
        <p:spPr>
          <a:xfrm>
            <a:off x="6180138" y="4024313"/>
            <a:ext cx="1620837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多阵雨的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82" grpId="0" animBg="1"/>
      <p:bldP spid="71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/>
          <p:nvPr>
            <p:custDataLst>
              <p:tags r:id="rId1"/>
            </p:custDataLst>
          </p:nvPr>
        </p:nvSpPr>
        <p:spPr>
          <a:xfrm>
            <a:off x="2022475" y="279400"/>
            <a:ext cx="1438275" cy="470058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cloud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shower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snow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storm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cloudy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rainy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snowy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sunny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windy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9219" name="Text Box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6600" y="555625"/>
            <a:ext cx="18415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endParaRPr lang="en-US" altLang="zh-CN" sz="2800" b="1" i="1">
              <a:latin typeface="Times New Roman" panose="02020603050405020304" pitchFamily="18" charset="0"/>
            </a:endParaRPr>
          </a:p>
        </p:txBody>
      </p:sp>
      <p:sp>
        <p:nvSpPr>
          <p:cNvPr id="8196" name="Text Box 7"/>
          <p:cNvSpPr/>
          <p:nvPr>
            <p:custDataLst>
              <p:tags r:id="rId3"/>
            </p:custDataLst>
          </p:nvPr>
        </p:nvSpPr>
        <p:spPr>
          <a:xfrm>
            <a:off x="3795713" y="279400"/>
            <a:ext cx="3617912" cy="469582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n.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云；云雾</a:t>
            </a:r>
          </a:p>
          <a:p>
            <a:pPr>
              <a:lnSpc>
                <a:spcPct val="120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n.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阵雨</a:t>
            </a:r>
          </a:p>
          <a:p>
            <a:pPr>
              <a:lnSpc>
                <a:spcPct val="120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n.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雪</a:t>
            </a: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  v.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下雪</a:t>
            </a:r>
          </a:p>
          <a:p>
            <a:pPr>
              <a:lnSpc>
                <a:spcPct val="120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n.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暴风雨</a:t>
            </a:r>
          </a:p>
          <a:p>
            <a:pPr>
              <a:lnSpc>
                <a:spcPct val="120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adj.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多云的</a:t>
            </a:r>
          </a:p>
          <a:p>
            <a:pPr>
              <a:lnSpc>
                <a:spcPct val="120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adj.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多雨的；下雨的</a:t>
            </a:r>
          </a:p>
          <a:p>
            <a:pPr>
              <a:lnSpc>
                <a:spcPct val="120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adj.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多雪的；下雪的</a:t>
            </a:r>
          </a:p>
          <a:p>
            <a:pPr>
              <a:lnSpc>
                <a:spcPct val="120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adj.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晴朗的</a:t>
            </a:r>
          </a:p>
          <a:p>
            <a:pPr>
              <a:lnSpc>
                <a:spcPct val="120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adj.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多风的；刮大风的</a:t>
            </a:r>
          </a:p>
        </p:txBody>
      </p:sp>
      <p:sp>
        <p:nvSpPr>
          <p:cNvPr id="9221" name="矩形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9700" y="119063"/>
            <a:ext cx="1317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000" b="1">
                <a:solidFill>
                  <a:srgbClr val="EE3D40"/>
                </a:solidFill>
                <a:latin typeface="Arial" panose="020B0604020202020204" pitchFamily="34" charset="0"/>
              </a:rPr>
              <a:t>New </a:t>
            </a:r>
          </a:p>
          <a:p>
            <a:pPr algn="ctr"/>
            <a:r>
              <a:rPr lang="en-US" altLang="zh-CN" sz="3000" b="1">
                <a:solidFill>
                  <a:srgbClr val="EE3D40"/>
                </a:solidFill>
                <a:latin typeface="Arial" panose="020B0604020202020204" pitchFamily="34" charset="0"/>
              </a:rPr>
              <a:t>words</a:t>
            </a:r>
            <a:endParaRPr lang="zh-CN" altLang="en-US" sz="3000" b="1">
              <a:solidFill>
                <a:srgbClr val="EE3D4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7950080" presetClass="entr" presetSubtype="681833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7950080" presetClass="entr" presetSubtype="681833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7950080" presetClass="entr" presetSubtype="681833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7950080" presetClass="entr" presetSubtype="681833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7950080" presetClass="entr" presetSubtype="681833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7950080" presetClass="entr" presetSubtype="681833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7950080" presetClass="entr" presetSubtype="681833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7950080" presetClass="entr" presetSubtype="681833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7950080" presetClass="entr" presetSubtype="681833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  <p:bldP spid="819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/>
          <p:nvPr>
            <p:custDataLst>
              <p:tags r:id="rId1"/>
            </p:custDataLst>
          </p:nvPr>
        </p:nvSpPr>
        <p:spPr>
          <a:xfrm>
            <a:off x="923925" y="88900"/>
            <a:ext cx="2092325" cy="49657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>
              <a:lnSpc>
                <a:spcPct val="114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skate</a:t>
            </a:r>
          </a:p>
          <a:p>
            <a:pPr algn="ctr" eaLnBrk="1" hangingPunct="1">
              <a:lnSpc>
                <a:spcPct val="114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thick</a:t>
            </a:r>
          </a:p>
          <a:p>
            <a:pPr algn="ctr" eaLnBrk="1" hangingPunct="1">
              <a:lnSpc>
                <a:spcPct val="114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ice</a:t>
            </a:r>
          </a:p>
          <a:p>
            <a:pPr algn="ctr" eaLnBrk="1" hangingPunct="1">
              <a:lnSpc>
                <a:spcPct val="114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joke</a:t>
            </a:r>
          </a:p>
          <a:p>
            <a:pPr algn="ctr" eaLnBrk="1" hangingPunct="1">
              <a:lnSpc>
                <a:spcPct val="114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might</a:t>
            </a:r>
          </a:p>
          <a:p>
            <a:pPr algn="ctr" eaLnBrk="1" hangingPunct="1">
              <a:lnSpc>
                <a:spcPct val="114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temperature</a:t>
            </a:r>
          </a:p>
          <a:p>
            <a:pPr algn="ctr" eaLnBrk="1" hangingPunct="1">
              <a:lnSpc>
                <a:spcPct val="114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minus</a:t>
            </a:r>
          </a:p>
          <a:p>
            <a:pPr algn="ctr" eaLnBrk="1" hangingPunct="1">
              <a:lnSpc>
                <a:spcPct val="114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degree</a:t>
            </a:r>
          </a:p>
          <a:p>
            <a:pPr algn="ctr" eaLnBrk="1" hangingPunct="1">
              <a:lnSpc>
                <a:spcPct val="114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although</a:t>
            </a:r>
          </a:p>
          <a:p>
            <a:pPr algn="ctr" eaLnBrk="1" hangingPunct="1">
              <a:lnSpc>
                <a:spcPct val="114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wet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9219" name="Text Box 7"/>
          <p:cNvSpPr/>
          <p:nvPr>
            <p:custDataLst>
              <p:tags r:id="rId2"/>
            </p:custDataLst>
          </p:nvPr>
        </p:nvSpPr>
        <p:spPr>
          <a:xfrm>
            <a:off x="3244850" y="111125"/>
            <a:ext cx="5113338" cy="4919663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3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v.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滑冰</a:t>
            </a:r>
          </a:p>
          <a:p>
            <a:pPr>
              <a:lnSpc>
                <a:spcPct val="113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adj.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厚的</a:t>
            </a:r>
          </a:p>
          <a:p>
            <a:pPr>
              <a:lnSpc>
                <a:spcPct val="113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n.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冰</a:t>
            </a:r>
          </a:p>
          <a:p>
            <a:pPr>
              <a:lnSpc>
                <a:spcPct val="113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v.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说笑话；开玩笑</a:t>
            </a: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 n.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笑话；玩笑</a:t>
            </a:r>
          </a:p>
          <a:p>
            <a:pPr>
              <a:lnSpc>
                <a:spcPct val="113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v. aux.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可能；也许</a:t>
            </a:r>
          </a:p>
          <a:p>
            <a:pPr>
              <a:lnSpc>
                <a:spcPct val="113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n.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温度</a:t>
            </a:r>
          </a:p>
          <a:p>
            <a:pPr>
              <a:lnSpc>
                <a:spcPct val="113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adj.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负的；零下的</a:t>
            </a:r>
          </a:p>
          <a:p>
            <a:pPr>
              <a:lnSpc>
                <a:spcPct val="113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n.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度；度数</a:t>
            </a:r>
          </a:p>
          <a:p>
            <a:pPr>
              <a:lnSpc>
                <a:spcPct val="113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conj.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然而；尽管</a:t>
            </a:r>
          </a:p>
          <a:p>
            <a:pPr>
              <a:lnSpc>
                <a:spcPct val="113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adj.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下雨的；湿的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7918848" presetClass="entr" presetSubtype="681840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7918848" presetClass="entr" presetSubtype="681840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7918848" presetClass="entr" presetSubtype="681840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7918848" presetClass="entr" presetSubtype="681840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7918848" presetClass="entr" presetSubtype="681840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7918848" presetClass="entr" presetSubtype="681840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7918848" presetClass="entr" presetSubtype="681840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7918848" presetClass="entr" presetSubtype="681840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7918848" presetClass="entr" presetSubtype="681840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7918848" presetClass="entr" presetSubtype="681840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/>
      <p:bldP spid="9219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0">
      <a:majorFont>
        <a:latin typeface="Times New Roman"/>
        <a:ea typeface="黑体"/>
        <a:cs typeface="Arial"/>
      </a:majorFont>
      <a:minorFont>
        <a:latin typeface="Times New Roman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1660</Words>
  <Application>Microsoft Office PowerPoint</Application>
  <PresentationFormat>全屏显示(16:9)</PresentationFormat>
  <Paragraphs>314</Paragraphs>
  <Slides>41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3" baseType="lpstr">
      <vt:lpstr>等线</vt:lpstr>
      <vt:lpstr>等线 Light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2018-07-25T07:23:00Z</dcterms:created>
  <dcterms:modified xsi:type="dcterms:W3CDTF">2023-01-16T23:35:52Z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9A7656C1056A4C0483A792498089CD4C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