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61" r:id="rId4"/>
    <p:sldId id="262" r:id="rId5"/>
    <p:sldId id="263" r:id="rId6"/>
    <p:sldId id="264" r:id="rId7"/>
    <p:sldId id="275" r:id="rId8"/>
    <p:sldId id="265" r:id="rId9"/>
    <p:sldId id="276" r:id="rId10"/>
    <p:sldId id="266" r:id="rId11"/>
    <p:sldId id="267" r:id="rId12"/>
    <p:sldId id="277" r:id="rId13"/>
    <p:sldId id="268" r:id="rId14"/>
    <p:sldId id="269" r:id="rId15"/>
    <p:sldId id="278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B6223-8C67-4191-9909-9E6EB57CB9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D78DA-15B7-42BB-A6CA-6C95C5B836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file:///C:\DOCUME~1\lqsh\LOCALS~1\Temp\ksohtml\wps_clip_image3emf" TargetMode="External"/><Relationship Id="rId3" Type="http://schemas.openxmlformats.org/officeDocument/2006/relationships/image" Target="../media/image14.emf"/><Relationship Id="rId7" Type="http://schemas.openxmlformats.org/officeDocument/2006/relationships/image" Target="../media/image16.em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6" Type="http://schemas.openxmlformats.org/officeDocument/2006/relationships/image" Target="file:///C:\DOCUME~1\lqsh\LOCALS~1\Temp\ksohtml\wps_clip_image4emf" TargetMode="External"/><Relationship Id="rId5" Type="http://schemas.openxmlformats.org/officeDocument/2006/relationships/image" Target="../media/image15.emf"/><Relationship Id="rId10" Type="http://schemas.openxmlformats.org/officeDocument/2006/relationships/image" Target="file:///C:\DOCUME~1\lqsh\LOCALS~1\Temp\ksohtml\wps_clip_image2emf" TargetMode="External"/><Relationship Id="rId4" Type="http://schemas.openxmlformats.org/officeDocument/2006/relationships/image" Target="file:///C:\DOCUME~1\lqsh\LOCALS~1\Temp\ksohtml\wps_clip_image5emf" TargetMode="External"/><Relationship Id="rId9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91683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7200" b="1" dirty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8.1 </a:t>
            </a:r>
            <a:r>
              <a:rPr lang="zh-CN" altLang="en-US" sz="7200" b="1" dirty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角的表示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300849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重新曝光 DSC03015"/>
          <p:cNvPicPr>
            <a:picLocks noChangeAspect="1" noChangeArrowheads="1"/>
          </p:cNvPicPr>
          <p:nvPr/>
        </p:nvPicPr>
        <p:blipFill>
          <a:blip r:embed="rId2" cstate="email">
            <a:lum bright="-12000" contrast="18000"/>
          </a:blip>
          <a:srcRect/>
          <a:stretch>
            <a:fillRect/>
          </a:stretch>
        </p:blipFill>
        <p:spPr bwMode="auto">
          <a:xfrm>
            <a:off x="6143636" y="500042"/>
            <a:ext cx="271464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23382" y="1124744"/>
            <a:ext cx="5920254" cy="30003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algn="just">
              <a:spcBef>
                <a:spcPct val="0"/>
              </a:spcBef>
            </a:pPr>
            <a:r>
              <a:rPr lang="zh-CN" altLang="en-US" sz="2800" dirty="0" smtClean="0"/>
              <a:t>例１在图８－６中，点</a:t>
            </a:r>
            <a:r>
              <a:rPr lang="zh-CN" altLang="en-US" sz="2800" i="1" dirty="0" smtClean="0"/>
              <a:t>Ｄ</a:t>
            </a:r>
            <a:r>
              <a:rPr lang="zh-CN" altLang="en-US" sz="2800" dirty="0" smtClean="0"/>
              <a:t>在线段</a:t>
            </a:r>
            <a:r>
              <a:rPr lang="zh-CN" altLang="en-US" sz="2800" i="1" dirty="0" smtClean="0"/>
              <a:t>ＡＢ</a:t>
            </a:r>
            <a:r>
              <a:rPr lang="zh-CN" altLang="en-US" sz="2800" dirty="0" smtClean="0"/>
              <a:t>上</a:t>
            </a:r>
            <a:r>
              <a:rPr lang="en-US" altLang="zh-CN" sz="2800" dirty="0" smtClean="0"/>
              <a:t>.</a:t>
            </a:r>
          </a:p>
          <a:p>
            <a:pPr algn="just">
              <a:spcBef>
                <a:spcPct val="0"/>
              </a:spcBef>
            </a:pPr>
            <a:r>
              <a:rPr lang="en-US" altLang="zh-CN" sz="2800" dirty="0" smtClean="0"/>
              <a:t>(1)</a:t>
            </a:r>
            <a:r>
              <a:rPr lang="zh-CN" altLang="en-US" sz="2800" dirty="0" smtClean="0"/>
              <a:t>以点</a:t>
            </a:r>
            <a:r>
              <a:rPr lang="en-US" altLang="zh-CN" sz="2800" i="1" dirty="0" smtClean="0"/>
              <a:t>C</a:t>
            </a:r>
            <a:r>
              <a:rPr lang="zh-CN" altLang="en-US" sz="2800" dirty="0" smtClean="0"/>
              <a:t>在顶点的角有哪几个</a:t>
            </a:r>
            <a:r>
              <a:rPr lang="en-US" altLang="zh-CN" sz="2800" dirty="0" smtClean="0"/>
              <a:t>?</a:t>
            </a:r>
            <a:r>
              <a:rPr lang="zh-CN" altLang="en-US" sz="2800" dirty="0" smtClean="0"/>
              <a:t>把它们分别写出来</a:t>
            </a:r>
            <a:r>
              <a:rPr lang="en-US" altLang="zh-CN" sz="2800" dirty="0" smtClean="0"/>
              <a:t>.</a:t>
            </a:r>
          </a:p>
          <a:p>
            <a:pPr algn="just">
              <a:spcBef>
                <a:spcPct val="0"/>
              </a:spcBef>
            </a:pPr>
            <a:r>
              <a:rPr lang="en-US" altLang="zh-CN" sz="2800" dirty="0" smtClean="0"/>
              <a:t>(2)</a:t>
            </a:r>
            <a:r>
              <a:rPr lang="zh-CN" altLang="en-US" sz="2800" dirty="0" smtClean="0"/>
              <a:t>图中哪些角可以只用一个字母表示</a:t>
            </a:r>
            <a:r>
              <a:rPr lang="en-US" altLang="zh-CN" sz="2800" dirty="0" smtClean="0"/>
              <a:t>?</a:t>
            </a:r>
          </a:p>
          <a:p>
            <a:pPr algn="just">
              <a:spcBef>
                <a:spcPct val="0"/>
              </a:spcBef>
            </a:pPr>
            <a:r>
              <a:rPr lang="en-US" altLang="zh-CN" sz="2800" dirty="0" smtClean="0"/>
              <a:t>(3)</a:t>
            </a:r>
            <a:r>
              <a:rPr lang="zh-CN" altLang="en-US" sz="2800" dirty="0" smtClean="0"/>
              <a:t>数一数</a:t>
            </a:r>
            <a:r>
              <a:rPr lang="en-US" altLang="zh-CN" sz="2800" dirty="0" smtClean="0"/>
              <a:t>,</a:t>
            </a:r>
            <a:r>
              <a:rPr lang="zh-CN" altLang="en-US" sz="2800" dirty="0" smtClean="0"/>
              <a:t>图中共有多少个角</a:t>
            </a:r>
            <a:r>
              <a:rPr lang="en-US" altLang="zh-CN" sz="2800" dirty="0" smtClean="0"/>
              <a:t>?</a:t>
            </a:r>
            <a:endParaRPr lang="en-US" altLang="zh-CN" sz="2800" b="0" dirty="0" smtClean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072330" y="2714620"/>
            <a:ext cx="1214446" cy="4087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algn="just">
              <a:spcBef>
                <a:spcPct val="0"/>
              </a:spcBef>
            </a:pPr>
            <a:r>
              <a:rPr lang="zh-CN" altLang="en-US" sz="2800" b="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图</a:t>
            </a:r>
            <a:r>
              <a:rPr lang="en-US" altLang="zh-CN" sz="2800" b="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8-6</a:t>
            </a:r>
            <a:endParaRPr lang="en-US" altLang="zh-CN" sz="2800" b="0" i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39552" y="1357298"/>
            <a:ext cx="8215370" cy="32861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algn="just">
              <a:spcBef>
                <a:spcPct val="0"/>
              </a:spcBef>
            </a:pPr>
            <a:r>
              <a:rPr lang="zh-CN" altLang="en-US" sz="3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解</a:t>
            </a:r>
            <a:r>
              <a:rPr lang="en-US" altLang="zh-CN" sz="3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:(1)</a:t>
            </a:r>
            <a:r>
              <a:rPr lang="zh-CN" altLang="en-US" sz="3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以点</a:t>
            </a:r>
            <a:r>
              <a:rPr lang="en-US" altLang="zh-CN" sz="3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lang="zh-CN" altLang="en-US" sz="3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为顶点的角是</a:t>
            </a:r>
            <a:r>
              <a:rPr lang="zh-CN" altLang="en-US" sz="30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30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ACB</a:t>
            </a:r>
            <a:r>
              <a:rPr lang="en-US" altLang="zh-CN" sz="3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30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30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ACD</a:t>
            </a:r>
            <a:r>
              <a:rPr lang="en-US" altLang="zh-CN" sz="3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30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30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BCD</a:t>
            </a:r>
            <a:r>
              <a:rPr lang="en-US" altLang="zh-CN" sz="3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</a:p>
          <a:p>
            <a:pPr algn="just">
              <a:spcBef>
                <a:spcPct val="0"/>
              </a:spcBef>
            </a:pPr>
            <a:r>
              <a:rPr lang="en-US" altLang="zh-CN" sz="3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(2)</a:t>
            </a:r>
            <a:r>
              <a:rPr lang="zh-CN" altLang="en-US" sz="3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可以只用一个字母表示的角有</a:t>
            </a:r>
            <a:r>
              <a:rPr lang="zh-CN" altLang="en-US" sz="30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30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en-US" altLang="zh-CN" sz="3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30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30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B;</a:t>
            </a:r>
          </a:p>
          <a:p>
            <a:pPr algn="just">
              <a:spcBef>
                <a:spcPct val="0"/>
              </a:spcBef>
            </a:pPr>
            <a:r>
              <a:rPr lang="en-US" altLang="zh-CN" sz="3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(3)</a:t>
            </a:r>
            <a:r>
              <a:rPr lang="zh-CN" altLang="en-US" sz="3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图中共有</a:t>
            </a:r>
            <a:r>
              <a:rPr lang="en-US" altLang="zh-CN" sz="3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lang="zh-CN" altLang="en-US" sz="3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个角：</a:t>
            </a:r>
            <a:r>
              <a:rPr lang="zh-CN" altLang="en-US" sz="30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30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A,</a:t>
            </a:r>
            <a:r>
              <a:rPr lang="zh-CN" altLang="en-US" sz="30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30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B,</a:t>
            </a:r>
            <a:r>
              <a:rPr lang="zh-CN" altLang="en-US" sz="30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30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ACB,</a:t>
            </a:r>
            <a:r>
              <a:rPr lang="zh-CN" altLang="en-US" sz="30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30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ACD,</a:t>
            </a:r>
          </a:p>
          <a:p>
            <a:pPr algn="just">
              <a:spcBef>
                <a:spcPct val="0"/>
              </a:spcBef>
            </a:pPr>
            <a:r>
              <a:rPr lang="en-US" altLang="zh-CN" sz="30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lang="zh-CN" altLang="en-US" sz="30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30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BCD,</a:t>
            </a:r>
            <a:r>
              <a:rPr lang="zh-CN" altLang="en-US" sz="30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30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ADC,∠BDC</a:t>
            </a:r>
            <a:r>
              <a:rPr lang="en-US" altLang="zh-CN" sz="3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algn="just">
              <a:spcBef>
                <a:spcPct val="0"/>
              </a:spcBef>
            </a:pPr>
            <a:endParaRPr lang="en-US" altLang="zh-CN" sz="3000" i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spcBef>
                <a:spcPct val="0"/>
              </a:spcBef>
            </a:pPr>
            <a:endParaRPr lang="en-US" altLang="zh-CN" sz="3000" b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5"/>
          <p:cNvSpPr>
            <a:spLocks noChangeArrowheads="1"/>
          </p:cNvSpPr>
          <p:nvPr/>
        </p:nvSpPr>
        <p:spPr bwMode="auto">
          <a:xfrm>
            <a:off x="5940425" y="1125538"/>
            <a:ext cx="2232025" cy="1944687"/>
          </a:xfrm>
          <a:prstGeom prst="star8">
            <a:avLst>
              <a:gd name="adj" fmla="val 3825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zh-CN" altLang="en-US" sz="4800" dirty="0">
                <a:solidFill>
                  <a:srgbClr val="FF0066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小结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23528" y="642918"/>
            <a:ext cx="5940425" cy="569386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⒈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角是由两条具有公共端点 </a:t>
            </a:r>
          </a:p>
          <a:p>
            <a:pPr>
              <a:spcBef>
                <a:spcPct val="0"/>
              </a:spcBef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   的射线组成的图形，角的要    </a:t>
            </a:r>
          </a:p>
          <a:p>
            <a:pPr>
              <a:spcBef>
                <a:spcPct val="0"/>
              </a:spcBef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   素为顶点和边，角的大小不 </a:t>
            </a:r>
          </a:p>
          <a:p>
            <a:pPr>
              <a:spcBef>
                <a:spcPct val="0"/>
              </a:spcBef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   随边的长短而变化，即与边</a:t>
            </a:r>
          </a:p>
          <a:p>
            <a:pPr>
              <a:spcBef>
                <a:spcPct val="0"/>
              </a:spcBef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   无关。</a:t>
            </a:r>
          </a:p>
          <a:p>
            <a:pPr>
              <a:spcBef>
                <a:spcPct val="0"/>
              </a:spcBef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⒉角有四种表示方法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endParaRPr lang="en-US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0"/>
              </a:spcBef>
            </a:pP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①可三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个大写字母表示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lang="en-US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0"/>
              </a:spcBef>
            </a:pP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②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可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用一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个数字来表示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lang="en-US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0"/>
              </a:spcBef>
            </a:pP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③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也可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用一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个希腊字母来表示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lang="en-US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0"/>
              </a:spcBef>
            </a:pP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④可用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一个大写字母来表示。</a:t>
            </a:r>
          </a:p>
          <a:p>
            <a:pPr>
              <a:spcBef>
                <a:spcPct val="0"/>
              </a:spcBef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2800" u="sng" dirty="0">
                <a:latin typeface="宋体" panose="02010600030101010101" pitchFamily="2" charset="-122"/>
                <a:ea typeface="宋体" panose="02010600030101010101" pitchFamily="2" charset="-122"/>
              </a:rPr>
              <a:t>特别的，必须是在不引起混 </a:t>
            </a:r>
          </a:p>
          <a:p>
            <a:pPr>
              <a:spcBef>
                <a:spcPct val="0"/>
              </a:spcBef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2800" u="sng" dirty="0">
                <a:latin typeface="宋体" panose="02010600030101010101" pitchFamily="2" charset="-122"/>
                <a:ea typeface="宋体" panose="02010600030101010101" pitchFamily="2" charset="-122"/>
              </a:rPr>
              <a:t>淆的情况下，才用一个大写</a:t>
            </a:r>
          </a:p>
          <a:p>
            <a:pPr>
              <a:spcBef>
                <a:spcPct val="0"/>
              </a:spcBef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2800" u="sng" dirty="0">
                <a:latin typeface="宋体" panose="02010600030101010101" pitchFamily="2" charset="-122"/>
                <a:ea typeface="宋体" panose="02010600030101010101" pitchFamily="2" charset="-122"/>
              </a:rPr>
              <a:t>字母来表示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1214422"/>
            <a:ext cx="8229600" cy="1571636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、下列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个图形中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能用∠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1,∠</a:t>
            </a:r>
            <a:r>
              <a:rPr kumimoji="0" lang="en-US" altLang="zh-CN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AOB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,∠</a:t>
            </a:r>
            <a:r>
              <a:rPr kumimoji="0" lang="en-US" altLang="zh-CN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O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三种方法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表示同一角的图形是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    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</p:txBody>
      </p:sp>
      <p:sp>
        <p:nvSpPr>
          <p:cNvPr id="7" name="WordArt 33" descr="？4"/>
          <p:cNvSpPr>
            <a:spLocks noChangeArrowheads="1" noChangeShapeType="1"/>
          </p:cNvSpPr>
          <p:nvPr/>
        </p:nvSpPr>
        <p:spPr bwMode="auto">
          <a:xfrm>
            <a:off x="838200" y="381000"/>
            <a:ext cx="220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19050">
                  <a:solidFill>
                    <a:srgbClr val="FF0000"/>
                  </a:solidFill>
                  <a:rou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当堂检测</a:t>
            </a:r>
            <a:endParaRPr lang="zh-CN" altLang="en-US" sz="3600" kern="10" dirty="0">
              <a:ln w="19050">
                <a:solidFill>
                  <a:srgbClr val="FF0000"/>
                </a:solidFill>
                <a:round/>
              </a:ln>
              <a:blipFill dpi="0" rotWithShape="0">
                <a:blip r:embed="rId2"/>
                <a:srcRect/>
                <a:stretch>
                  <a:fillRect/>
                </a:stretch>
              </a:blip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8" name="Group 4"/>
          <p:cNvGrpSpPr/>
          <p:nvPr/>
        </p:nvGrpSpPr>
        <p:grpSpPr bwMode="auto">
          <a:xfrm>
            <a:off x="785786" y="2214554"/>
            <a:ext cx="7885112" cy="2519363"/>
            <a:chOff x="1800" y="10569"/>
            <a:chExt cx="7800" cy="1740"/>
          </a:xfrm>
        </p:grpSpPr>
        <p:pic>
          <p:nvPicPr>
            <p:cNvPr id="9" name="Picture 5" descr="C:\DOCUME~1\lqsh\LOCALS~1\Temp\ksohtml\wps_clip_image5emf"/>
            <p:cNvPicPr>
              <a:picLocks noChangeAspect="1" noChangeArrowheads="1"/>
            </p:cNvPicPr>
            <p:nvPr/>
          </p:nvPicPr>
          <p:blipFill>
            <a:blip r:embed="rId3" r:link="rId4" cstate="print"/>
            <a:srcRect/>
            <a:stretch>
              <a:fillRect/>
            </a:stretch>
          </p:blipFill>
          <p:spPr bwMode="auto">
            <a:xfrm>
              <a:off x="7920" y="10569"/>
              <a:ext cx="1680" cy="1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6" descr="C:\DOCUME~1\lqsh\LOCALS~1\Temp\ksohtml\wps_clip_image4emf"/>
            <p:cNvPicPr>
              <a:picLocks noChangeAspect="1" noChangeArrowheads="1"/>
            </p:cNvPicPr>
            <p:nvPr/>
          </p:nvPicPr>
          <p:blipFill>
            <a:blip r:embed="rId5" r:link="rId6" cstate="print"/>
            <a:srcRect/>
            <a:stretch>
              <a:fillRect/>
            </a:stretch>
          </p:blipFill>
          <p:spPr bwMode="auto">
            <a:xfrm>
              <a:off x="5940" y="10644"/>
              <a:ext cx="1740" cy="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7" descr="C:\DOCUME~1\lqsh\LOCALS~1\Temp\ksohtml\wps_clip_image3emf"/>
            <p:cNvPicPr>
              <a:picLocks noChangeAspect="1" noChangeArrowheads="1"/>
            </p:cNvPicPr>
            <p:nvPr/>
          </p:nvPicPr>
          <p:blipFill>
            <a:blip r:embed="rId7" r:link="rId8" cstate="print"/>
            <a:srcRect/>
            <a:stretch>
              <a:fillRect/>
            </a:stretch>
          </p:blipFill>
          <p:spPr bwMode="auto">
            <a:xfrm>
              <a:off x="3780" y="10800"/>
              <a:ext cx="1845" cy="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8" descr="C:\DOCUME~1\lqsh\LOCALS~1\Temp\ksohtml\wps_clip_image2emf"/>
            <p:cNvPicPr>
              <a:picLocks noChangeAspect="1" noChangeArrowheads="1"/>
            </p:cNvPicPr>
            <p:nvPr/>
          </p:nvPicPr>
          <p:blipFill>
            <a:blip r:embed="rId9" r:link="rId10" cstate="print"/>
            <a:srcRect/>
            <a:stretch>
              <a:fillRect/>
            </a:stretch>
          </p:blipFill>
          <p:spPr bwMode="auto">
            <a:xfrm>
              <a:off x="1800" y="10956"/>
              <a:ext cx="1635" cy="1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357686" y="1643050"/>
            <a:ext cx="719137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FF0066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9388" y="1341438"/>
            <a:ext cx="5410200" cy="2016124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altLang="zh-CN" sz="3600" b="1" dirty="0" smtClean="0">
                <a:solidFill>
                  <a:srgbClr val="3333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600" b="1" dirty="0" smtClean="0">
                <a:solidFill>
                  <a:srgbClr val="3333FF"/>
                </a:solidFill>
                <a:latin typeface="Times New Roman" panose="02020603050405020304" pitchFamily="18" charset="0"/>
              </a:rPr>
              <a:t>、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请将图中的角用不同方法表示出来，并填写下表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：</a:t>
            </a:r>
          </a:p>
        </p:txBody>
      </p:sp>
      <p:grpSp>
        <p:nvGrpSpPr>
          <p:cNvPr id="5" name="Group 58"/>
          <p:cNvGrpSpPr/>
          <p:nvPr/>
        </p:nvGrpSpPr>
        <p:grpSpPr bwMode="auto">
          <a:xfrm>
            <a:off x="5724525" y="1052513"/>
            <a:ext cx="3097213" cy="3095625"/>
            <a:chOff x="5397" y="1772"/>
            <a:chExt cx="2608" cy="1872"/>
          </a:xfrm>
        </p:grpSpPr>
        <p:pic>
          <p:nvPicPr>
            <p:cNvPr id="6" name="Picture 5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7" y="1772"/>
              <a:ext cx="2608" cy="1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 Box 60"/>
            <p:cNvSpPr txBox="1">
              <a:spLocks noChangeArrowheads="1"/>
            </p:cNvSpPr>
            <p:nvPr/>
          </p:nvSpPr>
          <p:spPr bwMode="auto">
            <a:xfrm>
              <a:off x="5712" y="3176"/>
              <a:ext cx="1680" cy="4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just">
                <a:spcBef>
                  <a:spcPct val="0"/>
                </a:spcBef>
              </a:pPr>
              <a:endParaRPr lang="zh-CN" altLang="zh-CN" sz="1800"/>
            </a:p>
          </p:txBody>
        </p:sp>
      </p:grpSp>
      <p:graphicFrame>
        <p:nvGraphicFramePr>
          <p:cNvPr id="8" name="Group 70"/>
          <p:cNvGraphicFramePr>
            <a:graphicFrameLocks noGrp="1"/>
          </p:cNvGraphicFramePr>
          <p:nvPr>
            <p:ph sz="half" idx="4294967295"/>
          </p:nvPr>
        </p:nvGraphicFramePr>
        <p:xfrm>
          <a:off x="611188" y="4030663"/>
          <a:ext cx="8064500" cy="1419226"/>
        </p:xfrm>
        <a:graphic>
          <a:graphicData uri="http://schemas.openxmlformats.org/drawingml/2006/table">
            <a:tbl>
              <a:tblPr/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96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∠</a:t>
                      </a:r>
                      <a:r>
                        <a:rPr kumimoji="0" lang="en-US" altLang="zh-CN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ABE</a:t>
                      </a:r>
                      <a:endParaRPr kumimoji="0" lang="en-US" altLang="zh-CN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∠1</a:t>
                      </a:r>
                      <a:endParaRPr kumimoji="0" lang="en-US" altLang="zh-CN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∠2</a:t>
                      </a:r>
                      <a:endParaRPr kumimoji="0" lang="en-US" altLang="zh-CN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∠3</a:t>
                      </a:r>
                      <a:endParaRPr kumimoji="0" lang="en-US" altLang="zh-CN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67"/>
          <p:cNvSpPr>
            <a:spLocks noChangeArrowheads="1"/>
          </p:cNvSpPr>
          <p:nvPr/>
        </p:nvSpPr>
        <p:spPr bwMode="auto">
          <a:xfrm>
            <a:off x="2339975" y="4078288"/>
            <a:ext cx="205819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2800" i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∠C</a:t>
            </a:r>
            <a:r>
              <a:rPr lang="zh-CN" altLang="en-US" sz="2800" i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或∠</a:t>
            </a:r>
            <a:r>
              <a:rPr lang="en-US" altLang="zh-CN" sz="2800" i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ACD</a:t>
            </a:r>
          </a:p>
        </p:txBody>
      </p:sp>
      <p:sp>
        <p:nvSpPr>
          <p:cNvPr id="10" name="Rectangle 71"/>
          <p:cNvSpPr>
            <a:spLocks noChangeArrowheads="1"/>
          </p:cNvSpPr>
          <p:nvPr/>
        </p:nvSpPr>
        <p:spPr bwMode="auto">
          <a:xfrm>
            <a:off x="5003800" y="4078288"/>
            <a:ext cx="108234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2800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800" i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BED</a:t>
            </a:r>
          </a:p>
        </p:txBody>
      </p:sp>
      <p:sp>
        <p:nvSpPr>
          <p:cNvPr id="11" name="Rectangle 72"/>
          <p:cNvSpPr>
            <a:spLocks noChangeArrowheads="1"/>
          </p:cNvSpPr>
          <p:nvPr/>
        </p:nvSpPr>
        <p:spPr bwMode="auto">
          <a:xfrm>
            <a:off x="6516688" y="4078288"/>
            <a:ext cx="204953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2800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800" i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或∠</a:t>
            </a:r>
            <a:r>
              <a:rPr lang="en-US" altLang="zh-CN" sz="2800" i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BAC</a:t>
            </a:r>
          </a:p>
        </p:txBody>
      </p:sp>
      <p:sp>
        <p:nvSpPr>
          <p:cNvPr id="12" name="Rectangle 66"/>
          <p:cNvSpPr>
            <a:spLocks noChangeArrowheads="1"/>
          </p:cNvSpPr>
          <p:nvPr/>
        </p:nvSpPr>
        <p:spPr bwMode="auto">
          <a:xfrm>
            <a:off x="900113" y="4724400"/>
            <a:ext cx="100806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2800" b="0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800" b="0" i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132138" y="620713"/>
            <a:ext cx="2520950" cy="792162"/>
          </a:xfrm>
          <a:solidFill>
            <a:srgbClr val="CCFFFF">
              <a:alpha val="43921"/>
            </a:srgbClr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eaLnBrk="1" hangingPunct="1"/>
            <a:r>
              <a:rPr lang="zh-CN" altLang="en-US" sz="6000" dirty="0" smtClean="0">
                <a:solidFill>
                  <a:srgbClr val="FF0066"/>
                </a:solidFill>
                <a:ea typeface="华文行楷" panose="02010800040101010101" pitchFamily="2" charset="-122"/>
              </a:rPr>
              <a:t>作   业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560" y="2276872"/>
            <a:ext cx="8229600" cy="2091109"/>
          </a:xfrm>
          <a:solidFill>
            <a:srgbClr val="FFFFFF"/>
          </a:solidFill>
          <a:ln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4000" b="1" dirty="0" smtClean="0"/>
              <a:t>课本</a:t>
            </a:r>
            <a:r>
              <a:rPr lang="en-US" altLang="zh-CN" sz="4000" b="1" dirty="0" smtClean="0"/>
              <a:t>P.6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4000" b="1" dirty="0" smtClean="0"/>
              <a:t>            </a:t>
            </a:r>
            <a:r>
              <a:rPr lang="zh-CN" altLang="en-US" sz="4000" b="1" dirty="0" smtClean="0"/>
              <a:t>练习</a:t>
            </a:r>
            <a:r>
              <a:rPr lang="en-US" altLang="zh-CN" sz="4000" b="1" dirty="0" smtClean="0"/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4000" b="1" dirty="0" smtClean="0"/>
              <a:t>            </a:t>
            </a:r>
            <a:r>
              <a:rPr lang="zh-CN" altLang="en-US" sz="4000" b="1" dirty="0" smtClean="0"/>
              <a:t>习题</a:t>
            </a:r>
            <a:r>
              <a:rPr lang="en-US" altLang="zh-CN" sz="4000" b="1" dirty="0" smtClean="0"/>
              <a:t>8.1   </a:t>
            </a:r>
            <a:r>
              <a:rPr lang="zh-CN" altLang="en-US" sz="4000" b="1" dirty="0" smtClean="0"/>
              <a:t>第</a:t>
            </a:r>
            <a:r>
              <a:rPr lang="en-US" altLang="zh-CN" sz="4000" b="1" dirty="0" smtClean="0"/>
              <a:t>2</a:t>
            </a:r>
            <a:r>
              <a:rPr lang="zh-CN" altLang="en-US" sz="4000" b="1" dirty="0" smtClean="0"/>
              <a:t>题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28596" y="500042"/>
            <a:ext cx="8229600" cy="34655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学习目标：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</a:t>
            </a:r>
            <a:endParaRPr lang="zh-CN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1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、通过实例，进一步理解角的两种定义表示及顶点、边、始边、终边等有关概念；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</a:t>
            </a:r>
            <a:endParaRPr lang="zh-CN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2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、掌握角的表示方法，能在图形中区分不同的角，并把它们表示出来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DSC0301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571480"/>
            <a:ext cx="5206959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DSC030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7950" y="928670"/>
            <a:ext cx="22098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矩形 21"/>
          <p:cNvSpPr/>
          <p:nvPr/>
        </p:nvSpPr>
        <p:spPr>
          <a:xfrm>
            <a:off x="1000100" y="3643314"/>
            <a:ext cx="37753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探索</a:t>
            </a:r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角的定义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一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714348" y="4681874"/>
            <a:ext cx="5852884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indent="279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探索</a:t>
            </a:r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角的符号，四种表示方法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: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28596" y="3000372"/>
            <a:ext cx="8429652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一、小组合作：阅读课本第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页“交流与合作”</a:t>
            </a:r>
            <a:endParaRPr lang="zh-CN" alt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5127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285720" y="285728"/>
            <a:ext cx="3810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3333FF"/>
                </a:solidFill>
                <a:ea typeface="楷体_GB2312" pitchFamily="49" charset="-122"/>
              </a:rPr>
              <a:t>角的定义（一）</a:t>
            </a: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auto">
          <a:xfrm>
            <a:off x="214282" y="1071546"/>
            <a:ext cx="9144000" cy="854075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zh-CN" altLang="en-US" sz="3200" b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有</a:t>
            </a:r>
            <a:r>
              <a:rPr lang="zh-CN" altLang="en-US" sz="3200" b="1" dirty="0"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公共端点</a:t>
            </a:r>
            <a:r>
              <a:rPr lang="zh-CN" altLang="en-US" sz="3200" b="1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zh-CN" altLang="en-US" sz="3200" b="1" dirty="0"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两条射线</a:t>
            </a:r>
            <a:r>
              <a:rPr lang="zh-CN" altLang="en-US" sz="3200" b="1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组成的</a:t>
            </a:r>
            <a:r>
              <a:rPr lang="zh-CN" altLang="en-US" sz="3200" b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图形叫做</a:t>
            </a:r>
            <a:r>
              <a:rPr lang="zh-CN" altLang="en-US" sz="3200" b="1" dirty="0" smtClean="0"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角</a:t>
            </a:r>
            <a:endParaRPr lang="en-US" altLang="zh-CN" sz="3200" b="1" dirty="0">
              <a:solidFill>
                <a:srgbClr val="FF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85720" y="1928802"/>
            <a:ext cx="2789237" cy="4298950"/>
            <a:chOff x="611188" y="609600"/>
            <a:chExt cx="2789237" cy="4298950"/>
          </a:xfrm>
        </p:grpSpPr>
        <p:pic>
          <p:nvPicPr>
            <p:cNvPr id="10" name="Picture 2" descr="DSC0301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11188" y="990600"/>
              <a:ext cx="2089150" cy="3733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 rot="16033156">
              <a:off x="1663700" y="2247900"/>
              <a:ext cx="685800" cy="9144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5400" dirty="0"/>
                <a:t>（</a:t>
              </a:r>
            </a:p>
          </p:txBody>
        </p:sp>
        <p:grpSp>
          <p:nvGrpSpPr>
            <p:cNvPr id="12" name="Group 21"/>
            <p:cNvGrpSpPr/>
            <p:nvPr/>
          </p:nvGrpSpPr>
          <p:grpSpPr bwMode="auto">
            <a:xfrm>
              <a:off x="1403350" y="609600"/>
              <a:ext cx="1997075" cy="4298950"/>
              <a:chOff x="864" y="384"/>
              <a:chExt cx="1258" cy="2708"/>
            </a:xfrm>
          </p:grpSpPr>
          <p:sp>
            <p:nvSpPr>
              <p:cNvPr id="13" name="Line 5"/>
              <p:cNvSpPr>
                <a:spLocks noChangeShapeType="1"/>
              </p:cNvSpPr>
              <p:nvPr/>
            </p:nvSpPr>
            <p:spPr bwMode="auto">
              <a:xfrm rot="17549307" flipV="1">
                <a:off x="624" y="1152"/>
                <a:ext cx="1728" cy="1248"/>
              </a:xfrm>
              <a:prstGeom prst="line">
                <a:avLst/>
              </a:prstGeom>
              <a:noFill/>
              <a:ln w="76200">
                <a:solidFill>
                  <a:srgbClr val="FF0066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Text Box 9"/>
              <p:cNvSpPr txBox="1">
                <a:spLocks noChangeArrowheads="1"/>
              </p:cNvSpPr>
              <p:nvPr/>
            </p:nvSpPr>
            <p:spPr bwMode="auto">
              <a:xfrm>
                <a:off x="1632" y="2688"/>
                <a:ext cx="490" cy="40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 sz="3600" i="1" dirty="0"/>
                  <a:t>B</a:t>
                </a:r>
              </a:p>
            </p:txBody>
          </p:sp>
          <p:sp>
            <p:nvSpPr>
              <p:cNvPr id="15" name="Text Box 18"/>
              <p:cNvSpPr txBox="1">
                <a:spLocks noChangeArrowheads="1"/>
              </p:cNvSpPr>
              <p:nvPr/>
            </p:nvSpPr>
            <p:spPr bwMode="auto">
              <a:xfrm>
                <a:off x="1056" y="384"/>
                <a:ext cx="490" cy="40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 sz="3600" i="1" dirty="0"/>
                  <a:t>O</a:t>
                </a:r>
              </a:p>
            </p:txBody>
          </p:sp>
        </p:grpSp>
      </p:grp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785786" y="4857760"/>
            <a:ext cx="777875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3600" i="1" dirty="0"/>
              <a:t>A</a:t>
            </a:r>
          </a:p>
        </p:txBody>
      </p:sp>
      <p:sp>
        <p:nvSpPr>
          <p:cNvPr id="24" name="Line 4"/>
          <p:cNvSpPr>
            <a:spLocks noChangeShapeType="1"/>
          </p:cNvSpPr>
          <p:nvPr/>
        </p:nvSpPr>
        <p:spPr bwMode="auto">
          <a:xfrm rot="18916332" flipV="1">
            <a:off x="14204" y="3178735"/>
            <a:ext cx="2743200" cy="19812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2500298" y="2285992"/>
            <a:ext cx="6357982" cy="135732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zh-CN" altLang="en-US" sz="3200" b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这个公共端点叫做角的顶点</a:t>
            </a:r>
            <a:endParaRPr lang="en-US" altLang="zh-CN" sz="3200" b="1" dirty="0" smtClean="0">
              <a:solidFill>
                <a:srgbClr val="3333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3200" b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</a:t>
            </a:r>
            <a:r>
              <a:rPr lang="zh-CN" altLang="en-US" sz="3200" b="1" i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Ｏ</a:t>
            </a:r>
            <a:r>
              <a:rPr lang="zh-CN" altLang="en-US" sz="3200" b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是角的顶点</a:t>
            </a:r>
            <a:endParaRPr lang="en-US" altLang="zh-CN" sz="3200" b="1" dirty="0">
              <a:solidFill>
                <a:srgbClr val="FF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786050" y="3857628"/>
            <a:ext cx="5429288" cy="150019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zh-CN" altLang="en-US" sz="3200" b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这两条射线叫做角的边</a:t>
            </a:r>
            <a:endParaRPr lang="en-US" altLang="zh-CN" sz="3200" b="1" dirty="0" smtClean="0">
              <a:solidFill>
                <a:srgbClr val="3333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3200" b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射线</a:t>
            </a:r>
            <a:r>
              <a:rPr lang="zh-CN" altLang="en-US" sz="3200" b="1" i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ＯＡ</a:t>
            </a:r>
            <a:r>
              <a:rPr lang="zh-CN" altLang="en-US" sz="3200" b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lang="zh-CN" altLang="en-US" sz="3200" b="1" i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ＯＢ</a:t>
            </a:r>
            <a:r>
              <a:rPr lang="zh-CN" altLang="en-US" sz="3200" b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是角的边</a:t>
            </a:r>
            <a:endParaRPr lang="en-US" altLang="zh-CN" sz="3200" b="1" dirty="0" smtClean="0">
              <a:solidFill>
                <a:srgbClr val="FF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>
              <a:spcBef>
                <a:spcPct val="0"/>
              </a:spcBef>
            </a:pPr>
            <a:endParaRPr lang="en-US" altLang="zh-CN" sz="3200" dirty="0">
              <a:solidFill>
                <a:srgbClr val="FF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2786050" y="4929198"/>
            <a:ext cx="5786478" cy="8540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altLang="zh-CN" sz="3200" dirty="0" smtClean="0">
              <a:solidFill>
                <a:srgbClr val="3333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25" grpId="0" animBg="1" autoUpdateAnimBg="0"/>
      <p:bldP spid="26" grpId="0" animBg="1" autoUpdateAnimBg="0"/>
      <p:bldP spid="2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1"/>
          <p:cNvSpPr txBox="1">
            <a:spLocks noChangeArrowheads="1"/>
          </p:cNvSpPr>
          <p:nvPr/>
        </p:nvSpPr>
        <p:spPr bwMode="auto">
          <a:xfrm>
            <a:off x="1331913" y="476250"/>
            <a:ext cx="5472112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 smtClean="0">
                <a:solidFill>
                  <a:srgbClr val="0033CC"/>
                </a:solidFill>
              </a:rPr>
              <a:t>角的符号：</a:t>
            </a:r>
            <a:r>
              <a:rPr lang="zh-CN" altLang="en-US" sz="36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Text Box 32"/>
          <p:cNvSpPr txBox="1">
            <a:spLocks noChangeArrowheads="1"/>
          </p:cNvSpPr>
          <p:nvPr/>
        </p:nvSpPr>
        <p:spPr bwMode="auto">
          <a:xfrm>
            <a:off x="1000100" y="1785926"/>
            <a:ext cx="7704137" cy="2041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3200" dirty="0"/>
              <a:t>（</a:t>
            </a:r>
            <a:r>
              <a:rPr lang="en-US" altLang="zh-CN" sz="3200" dirty="0"/>
              <a:t>1</a:t>
            </a:r>
            <a:r>
              <a:rPr lang="zh-CN" altLang="en-US" sz="3200" dirty="0"/>
              <a:t>）用</a:t>
            </a:r>
            <a:r>
              <a:rPr lang="en-US" altLang="zh-CN" sz="3200" dirty="0"/>
              <a:t>________________</a:t>
            </a:r>
            <a:r>
              <a:rPr lang="zh-CN" altLang="en-US" sz="3200" dirty="0"/>
              <a:t>表示角；</a:t>
            </a:r>
          </a:p>
          <a:p>
            <a:pPr>
              <a:spcBef>
                <a:spcPct val="0"/>
              </a:spcBef>
            </a:pPr>
            <a:r>
              <a:rPr lang="zh-CN" altLang="en-US" sz="3200" dirty="0"/>
              <a:t>（</a:t>
            </a:r>
            <a:r>
              <a:rPr lang="en-US" altLang="zh-CN" sz="3200" dirty="0"/>
              <a:t>2</a:t>
            </a:r>
            <a:r>
              <a:rPr lang="zh-CN" altLang="en-US" sz="3200" dirty="0"/>
              <a:t>）用</a:t>
            </a:r>
            <a:r>
              <a:rPr lang="en-US" altLang="zh-CN" sz="3200" dirty="0"/>
              <a:t>________________</a:t>
            </a:r>
            <a:r>
              <a:rPr lang="zh-CN" altLang="en-US" sz="3200" dirty="0"/>
              <a:t>表示角；</a:t>
            </a:r>
          </a:p>
          <a:p>
            <a:pPr>
              <a:spcBef>
                <a:spcPct val="0"/>
              </a:spcBef>
            </a:pPr>
            <a:r>
              <a:rPr lang="zh-CN" altLang="en-US" sz="3200" dirty="0"/>
              <a:t>（</a:t>
            </a:r>
            <a:r>
              <a:rPr lang="en-US" altLang="zh-CN" sz="3200" dirty="0"/>
              <a:t>3</a:t>
            </a:r>
            <a:r>
              <a:rPr lang="zh-CN" altLang="en-US" sz="3200" dirty="0"/>
              <a:t>）用</a:t>
            </a:r>
            <a:r>
              <a:rPr lang="en-US" altLang="zh-CN" sz="3200" dirty="0"/>
              <a:t>________________</a:t>
            </a:r>
            <a:r>
              <a:rPr lang="zh-CN" altLang="en-US" sz="3200" dirty="0"/>
              <a:t>表示角；</a:t>
            </a:r>
          </a:p>
          <a:p>
            <a:pPr>
              <a:spcBef>
                <a:spcPct val="0"/>
              </a:spcBef>
            </a:pPr>
            <a:r>
              <a:rPr lang="zh-CN" altLang="en-US" sz="3200" dirty="0"/>
              <a:t>（</a:t>
            </a:r>
            <a:r>
              <a:rPr lang="en-US" altLang="zh-CN" sz="3200" dirty="0"/>
              <a:t>4</a:t>
            </a:r>
            <a:r>
              <a:rPr lang="zh-CN" altLang="en-US" sz="3200" dirty="0"/>
              <a:t>）用</a:t>
            </a:r>
            <a:r>
              <a:rPr lang="en-US" altLang="zh-CN" sz="3200" dirty="0"/>
              <a:t>________________</a:t>
            </a:r>
            <a:r>
              <a:rPr lang="zh-CN" altLang="en-US" sz="3200" dirty="0"/>
              <a:t>表示角</a:t>
            </a:r>
            <a:r>
              <a:rPr lang="en-US" altLang="zh-CN" sz="3200" dirty="0"/>
              <a:t>.</a:t>
            </a: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>
            <a:off x="2857488" y="1785926"/>
            <a:ext cx="3313112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66"/>
                </a:solidFill>
              </a:rPr>
              <a:t>三个大写英文字母</a:t>
            </a:r>
          </a:p>
        </p:txBody>
      </p:sp>
      <p:sp>
        <p:nvSpPr>
          <p:cNvPr id="8" name="Text Box 34"/>
          <p:cNvSpPr txBox="1">
            <a:spLocks noChangeArrowheads="1"/>
          </p:cNvSpPr>
          <p:nvPr/>
        </p:nvSpPr>
        <p:spPr bwMode="auto">
          <a:xfrm>
            <a:off x="2857488" y="2285992"/>
            <a:ext cx="3313112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66"/>
                </a:solidFill>
              </a:rPr>
              <a:t>一个大写英文字母</a:t>
            </a:r>
          </a:p>
        </p:txBody>
      </p:sp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2786050" y="2786058"/>
            <a:ext cx="33131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66"/>
                </a:solidFill>
              </a:rPr>
              <a:t>一个阿拉伯数字</a:t>
            </a:r>
          </a:p>
        </p:txBody>
      </p:sp>
      <p:sp>
        <p:nvSpPr>
          <p:cNvPr id="10" name="Text Box 36"/>
          <p:cNvSpPr txBox="1">
            <a:spLocks noChangeArrowheads="1"/>
          </p:cNvSpPr>
          <p:nvPr/>
        </p:nvSpPr>
        <p:spPr bwMode="auto">
          <a:xfrm>
            <a:off x="2786050" y="3286124"/>
            <a:ext cx="3313112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66"/>
                </a:solidFill>
              </a:rPr>
              <a:t>一个希腊字母</a:t>
            </a:r>
          </a:p>
        </p:txBody>
      </p:sp>
      <p:grpSp>
        <p:nvGrpSpPr>
          <p:cNvPr id="16" name="Group 2"/>
          <p:cNvGrpSpPr/>
          <p:nvPr/>
        </p:nvGrpSpPr>
        <p:grpSpPr bwMode="auto">
          <a:xfrm>
            <a:off x="357158" y="4000504"/>
            <a:ext cx="2592388" cy="1943100"/>
            <a:chOff x="404" y="1153"/>
            <a:chExt cx="2065" cy="1564"/>
          </a:xfrm>
        </p:grpSpPr>
        <p:grpSp>
          <p:nvGrpSpPr>
            <p:cNvPr id="17" name="Group 3"/>
            <p:cNvGrpSpPr/>
            <p:nvPr/>
          </p:nvGrpSpPr>
          <p:grpSpPr bwMode="auto">
            <a:xfrm>
              <a:off x="634" y="1369"/>
              <a:ext cx="1619" cy="1058"/>
              <a:chOff x="3045" y="10878"/>
              <a:chExt cx="2160" cy="1251"/>
            </a:xfrm>
          </p:grpSpPr>
          <p:sp>
            <p:nvSpPr>
              <p:cNvPr id="21" name="Line 4"/>
              <p:cNvSpPr>
                <a:spLocks noChangeShapeType="1"/>
              </p:cNvSpPr>
              <p:nvPr/>
            </p:nvSpPr>
            <p:spPr bwMode="auto">
              <a:xfrm flipH="1">
                <a:off x="3060" y="10878"/>
                <a:ext cx="1620" cy="12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>
                <a:off x="3045" y="12129"/>
                <a:ext cx="21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404" y="2239"/>
              <a:ext cx="270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/>
            <a:lstStyle/>
            <a:p>
              <a:pPr algn="just">
                <a:spcBef>
                  <a:spcPct val="0"/>
                </a:spcBef>
              </a:pPr>
              <a:r>
                <a:rPr lang="en-US" altLang="zh-CN" sz="3000" b="0" i="1"/>
                <a:t>A</a:t>
              </a:r>
            </a:p>
          </p:txBody>
        </p:sp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1661" y="1153"/>
              <a:ext cx="269" cy="32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/>
            <a:lstStyle/>
            <a:p>
              <a:pPr algn="just">
                <a:spcBef>
                  <a:spcPct val="0"/>
                </a:spcBef>
              </a:pPr>
              <a:r>
                <a:rPr lang="en-US" altLang="zh-CN" sz="3000" b="0" i="1" dirty="0"/>
                <a:t>B</a:t>
              </a:r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2200" y="2387"/>
              <a:ext cx="269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/>
            <a:lstStyle/>
            <a:p>
              <a:pPr algn="just">
                <a:spcBef>
                  <a:spcPct val="0"/>
                </a:spcBef>
              </a:pPr>
              <a:r>
                <a:rPr lang="en-US" altLang="zh-CN" sz="3000" b="0" i="1"/>
                <a:t>C</a:t>
              </a:r>
            </a:p>
          </p:txBody>
        </p:sp>
      </p:grp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1000100" y="5857892"/>
            <a:ext cx="1328737" cy="549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3000" dirty="0">
                <a:solidFill>
                  <a:srgbClr val="F00000"/>
                </a:solidFill>
              </a:rPr>
              <a:t>∠</a:t>
            </a:r>
            <a:r>
              <a:rPr lang="en-US" altLang="zh-CN" sz="3000" i="1" dirty="0">
                <a:solidFill>
                  <a:srgbClr val="F00000"/>
                </a:solidFill>
              </a:rPr>
              <a:t>BAC</a:t>
            </a:r>
          </a:p>
        </p:txBody>
      </p:sp>
      <p:sp>
        <p:nvSpPr>
          <p:cNvPr id="24" name="Arc 21"/>
          <p:cNvSpPr/>
          <p:nvPr/>
        </p:nvSpPr>
        <p:spPr bwMode="auto">
          <a:xfrm>
            <a:off x="928662" y="5214950"/>
            <a:ext cx="360362" cy="374650"/>
          </a:xfrm>
          <a:custGeom>
            <a:avLst/>
            <a:gdLst>
              <a:gd name="T0" fmla="*/ 236621 w 21600"/>
              <a:gd name="T1" fmla="*/ 0 h 22400"/>
              <a:gd name="T2" fmla="*/ 345647 w 21600"/>
              <a:gd name="T3" fmla="*/ 374650 h 22400"/>
              <a:gd name="T4" fmla="*/ 0 w 21600"/>
              <a:gd name="T5" fmla="*/ 272474 h 22400"/>
              <a:gd name="T6" fmla="*/ 0 60000 65536"/>
              <a:gd name="T7" fmla="*/ 0 60000 65536"/>
              <a:gd name="T8" fmla="*/ 0 60000 65536"/>
              <a:gd name="T9" fmla="*/ 0 w 21600"/>
              <a:gd name="T10" fmla="*/ 0 h 22400"/>
              <a:gd name="T11" fmla="*/ 21600 w 21600"/>
              <a:gd name="T12" fmla="*/ 22400 h 22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400" fill="none" extrusionOk="0">
                <a:moveTo>
                  <a:pt x="14183" y="-1"/>
                </a:moveTo>
                <a:cubicBezTo>
                  <a:pt x="18895" y="4102"/>
                  <a:pt x="21600" y="10043"/>
                  <a:pt x="21600" y="16291"/>
                </a:cubicBezTo>
                <a:cubicBezTo>
                  <a:pt x="21600" y="18359"/>
                  <a:pt x="21303" y="20416"/>
                  <a:pt x="20718" y="22400"/>
                </a:cubicBezTo>
              </a:path>
              <a:path w="21600" h="22400" stroke="0" extrusionOk="0">
                <a:moveTo>
                  <a:pt x="14183" y="-1"/>
                </a:moveTo>
                <a:cubicBezTo>
                  <a:pt x="18895" y="4102"/>
                  <a:pt x="21600" y="10043"/>
                  <a:pt x="21600" y="16291"/>
                </a:cubicBezTo>
                <a:cubicBezTo>
                  <a:pt x="21600" y="18359"/>
                  <a:pt x="21303" y="20416"/>
                  <a:pt x="20718" y="22400"/>
                </a:cubicBezTo>
                <a:lnTo>
                  <a:pt x="0" y="1629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5" name="Group 10"/>
          <p:cNvGrpSpPr/>
          <p:nvPr/>
        </p:nvGrpSpPr>
        <p:grpSpPr bwMode="auto">
          <a:xfrm>
            <a:off x="2643174" y="4143380"/>
            <a:ext cx="2047875" cy="1584325"/>
            <a:chOff x="3176" y="935"/>
            <a:chExt cx="1290" cy="1422"/>
          </a:xfrm>
        </p:grpSpPr>
        <p:grpSp>
          <p:nvGrpSpPr>
            <p:cNvPr id="26" name="Group 11"/>
            <p:cNvGrpSpPr/>
            <p:nvPr/>
          </p:nvGrpSpPr>
          <p:grpSpPr bwMode="auto">
            <a:xfrm rot="4768144">
              <a:off x="3280" y="1171"/>
              <a:ext cx="1423" cy="951"/>
              <a:chOff x="3045" y="10878"/>
              <a:chExt cx="2160" cy="1251"/>
            </a:xfrm>
          </p:grpSpPr>
          <p:sp>
            <p:nvSpPr>
              <p:cNvPr id="28" name="Line 12"/>
              <p:cNvSpPr>
                <a:spLocks noChangeShapeType="1"/>
              </p:cNvSpPr>
              <p:nvPr/>
            </p:nvSpPr>
            <p:spPr bwMode="auto">
              <a:xfrm flipH="1">
                <a:off x="3060" y="10878"/>
                <a:ext cx="1620" cy="12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" name="Line 13"/>
              <p:cNvSpPr>
                <a:spLocks noChangeShapeType="1"/>
              </p:cNvSpPr>
              <p:nvPr/>
            </p:nvSpPr>
            <p:spPr bwMode="auto">
              <a:xfrm>
                <a:off x="3045" y="12129"/>
                <a:ext cx="21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7" name="Text Box 14"/>
            <p:cNvSpPr txBox="1">
              <a:spLocks noChangeArrowheads="1"/>
            </p:cNvSpPr>
            <p:nvPr/>
          </p:nvSpPr>
          <p:spPr bwMode="auto">
            <a:xfrm>
              <a:off x="3176" y="935"/>
              <a:ext cx="237" cy="2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/>
            <a:lstStyle/>
            <a:p>
              <a:pPr algn="just">
                <a:spcBef>
                  <a:spcPct val="0"/>
                </a:spcBef>
              </a:pPr>
              <a:r>
                <a:rPr lang="en-US" altLang="zh-CN" sz="3000" b="0" i="1" dirty="0"/>
                <a:t>O</a:t>
              </a:r>
            </a:p>
          </p:txBody>
        </p:sp>
      </p:grpSp>
      <p:sp>
        <p:nvSpPr>
          <p:cNvPr id="30" name="Arc 22"/>
          <p:cNvSpPr/>
          <p:nvPr/>
        </p:nvSpPr>
        <p:spPr bwMode="auto">
          <a:xfrm>
            <a:off x="3143240" y="4500570"/>
            <a:ext cx="414337" cy="396875"/>
          </a:xfrm>
          <a:custGeom>
            <a:avLst/>
            <a:gdLst>
              <a:gd name="T0" fmla="*/ 414337 w 22596"/>
              <a:gd name="T1" fmla="*/ 172898 h 21600"/>
              <a:gd name="T2" fmla="*/ 0 w 22596"/>
              <a:gd name="T3" fmla="*/ 392631 h 21600"/>
              <a:gd name="T4" fmla="*/ 57816 w 22596"/>
              <a:gd name="T5" fmla="*/ 0 h 21600"/>
              <a:gd name="T6" fmla="*/ 0 60000 65536"/>
              <a:gd name="T7" fmla="*/ 0 60000 65536"/>
              <a:gd name="T8" fmla="*/ 0 60000 65536"/>
              <a:gd name="T9" fmla="*/ 0 w 22596"/>
              <a:gd name="T10" fmla="*/ 0 h 21600"/>
              <a:gd name="T11" fmla="*/ 22596 w 2259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96" h="21600" fill="none" extrusionOk="0">
                <a:moveTo>
                  <a:pt x="22595" y="9409"/>
                </a:moveTo>
                <a:cubicBezTo>
                  <a:pt x="18987" y="16864"/>
                  <a:pt x="11434" y="21599"/>
                  <a:pt x="3153" y="21600"/>
                </a:cubicBezTo>
                <a:cubicBezTo>
                  <a:pt x="2097" y="21600"/>
                  <a:pt x="1043" y="21522"/>
                  <a:pt x="0" y="21368"/>
                </a:cubicBezTo>
              </a:path>
              <a:path w="22596" h="21600" stroke="0" extrusionOk="0">
                <a:moveTo>
                  <a:pt x="22595" y="9409"/>
                </a:moveTo>
                <a:cubicBezTo>
                  <a:pt x="18987" y="16864"/>
                  <a:pt x="11434" y="21599"/>
                  <a:pt x="3153" y="21600"/>
                </a:cubicBezTo>
                <a:cubicBezTo>
                  <a:pt x="2097" y="21600"/>
                  <a:pt x="1043" y="21522"/>
                  <a:pt x="0" y="21368"/>
                </a:cubicBezTo>
                <a:lnTo>
                  <a:pt x="3153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3143240" y="6000768"/>
            <a:ext cx="841375" cy="549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3000" dirty="0">
                <a:solidFill>
                  <a:srgbClr val="F00000"/>
                </a:solidFill>
              </a:rPr>
              <a:t>∠</a:t>
            </a:r>
            <a:r>
              <a:rPr lang="en-US" altLang="zh-CN" sz="3000" i="1" dirty="0">
                <a:solidFill>
                  <a:srgbClr val="F00000"/>
                </a:solidFill>
              </a:rPr>
              <a:t>O</a:t>
            </a:r>
          </a:p>
        </p:txBody>
      </p:sp>
      <p:grpSp>
        <p:nvGrpSpPr>
          <p:cNvPr id="32" name="Group 15"/>
          <p:cNvGrpSpPr/>
          <p:nvPr/>
        </p:nvGrpSpPr>
        <p:grpSpPr bwMode="auto">
          <a:xfrm>
            <a:off x="4643438" y="3714752"/>
            <a:ext cx="1871663" cy="1728787"/>
            <a:chOff x="372" y="2523"/>
            <a:chExt cx="1552" cy="1390"/>
          </a:xfrm>
        </p:grpSpPr>
        <p:sp>
          <p:nvSpPr>
            <p:cNvPr id="33" name="Line 16"/>
            <p:cNvSpPr>
              <a:spLocks noChangeShapeType="1"/>
            </p:cNvSpPr>
            <p:nvPr/>
          </p:nvSpPr>
          <p:spPr bwMode="auto">
            <a:xfrm rot="2264255" flipH="1">
              <a:off x="858" y="2523"/>
              <a:ext cx="1066" cy="9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Line 17"/>
            <p:cNvSpPr>
              <a:spLocks noChangeShapeType="1"/>
            </p:cNvSpPr>
            <p:nvPr/>
          </p:nvSpPr>
          <p:spPr bwMode="auto">
            <a:xfrm rot="2264255">
              <a:off x="372" y="3280"/>
              <a:ext cx="997" cy="6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5" name="Group 18"/>
          <p:cNvGrpSpPr/>
          <p:nvPr/>
        </p:nvGrpSpPr>
        <p:grpSpPr bwMode="auto">
          <a:xfrm>
            <a:off x="6786578" y="3786190"/>
            <a:ext cx="2001837" cy="2130425"/>
            <a:chOff x="3560" y="2499"/>
            <a:chExt cx="1261" cy="1342"/>
          </a:xfrm>
        </p:grpSpPr>
        <p:sp>
          <p:nvSpPr>
            <p:cNvPr id="36" name="Line 19"/>
            <p:cNvSpPr>
              <a:spLocks noChangeShapeType="1"/>
            </p:cNvSpPr>
            <p:nvPr/>
          </p:nvSpPr>
          <p:spPr bwMode="auto">
            <a:xfrm rot="2505810" flipH="1">
              <a:off x="4061" y="2499"/>
              <a:ext cx="760" cy="7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Line 20"/>
            <p:cNvSpPr>
              <a:spLocks noChangeShapeType="1"/>
            </p:cNvSpPr>
            <p:nvPr/>
          </p:nvSpPr>
          <p:spPr bwMode="auto">
            <a:xfrm rot="2505810">
              <a:off x="3560" y="2759"/>
              <a:ext cx="18" cy="10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5286380" y="4500570"/>
            <a:ext cx="3365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2400" dirty="0"/>
              <a:t>1</a:t>
            </a:r>
          </a:p>
        </p:txBody>
      </p:sp>
      <p:sp>
        <p:nvSpPr>
          <p:cNvPr id="39" name="Arc 23"/>
          <p:cNvSpPr/>
          <p:nvPr/>
        </p:nvSpPr>
        <p:spPr bwMode="auto">
          <a:xfrm>
            <a:off x="5072066" y="4429132"/>
            <a:ext cx="296863" cy="360362"/>
          </a:xfrm>
          <a:custGeom>
            <a:avLst/>
            <a:gdLst>
              <a:gd name="T0" fmla="*/ 289180 w 21600"/>
              <a:gd name="T1" fmla="*/ 0 h 26271"/>
              <a:gd name="T2" fmla="*/ 41396 w 21600"/>
              <a:gd name="T3" fmla="*/ 360362 h 26271"/>
              <a:gd name="T4" fmla="*/ 0 w 21600"/>
              <a:gd name="T5" fmla="*/ 66967 h 26271"/>
              <a:gd name="T6" fmla="*/ 0 60000 65536"/>
              <a:gd name="T7" fmla="*/ 0 60000 65536"/>
              <a:gd name="T8" fmla="*/ 0 60000 65536"/>
              <a:gd name="T9" fmla="*/ 0 w 21600"/>
              <a:gd name="T10" fmla="*/ 0 h 26271"/>
              <a:gd name="T11" fmla="*/ 21600 w 21600"/>
              <a:gd name="T12" fmla="*/ 26271 h 262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271" fill="none" extrusionOk="0">
                <a:moveTo>
                  <a:pt x="21041" y="-1"/>
                </a:moveTo>
                <a:cubicBezTo>
                  <a:pt x="21412" y="1600"/>
                  <a:pt x="21600" y="3238"/>
                  <a:pt x="21600" y="4882"/>
                </a:cubicBezTo>
                <a:cubicBezTo>
                  <a:pt x="21600" y="15647"/>
                  <a:pt x="13672" y="24769"/>
                  <a:pt x="3011" y="26270"/>
                </a:cubicBezTo>
              </a:path>
              <a:path w="21600" h="26271" stroke="0" extrusionOk="0">
                <a:moveTo>
                  <a:pt x="21041" y="-1"/>
                </a:moveTo>
                <a:cubicBezTo>
                  <a:pt x="21412" y="1600"/>
                  <a:pt x="21600" y="3238"/>
                  <a:pt x="21600" y="4882"/>
                </a:cubicBezTo>
                <a:cubicBezTo>
                  <a:pt x="21600" y="15647"/>
                  <a:pt x="13672" y="24769"/>
                  <a:pt x="3011" y="26270"/>
                </a:cubicBezTo>
                <a:lnTo>
                  <a:pt x="0" y="488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" name="Text Box 26"/>
          <p:cNvSpPr txBox="1">
            <a:spLocks noChangeArrowheads="1"/>
          </p:cNvSpPr>
          <p:nvPr/>
        </p:nvSpPr>
        <p:spPr bwMode="auto">
          <a:xfrm>
            <a:off x="7358082" y="4786322"/>
            <a:ext cx="71438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i="1" dirty="0"/>
              <a:t>α</a:t>
            </a:r>
          </a:p>
        </p:txBody>
      </p:sp>
      <p:sp>
        <p:nvSpPr>
          <p:cNvPr id="41" name="Arc 24"/>
          <p:cNvSpPr/>
          <p:nvPr/>
        </p:nvSpPr>
        <p:spPr bwMode="auto">
          <a:xfrm>
            <a:off x="7072330" y="4357694"/>
            <a:ext cx="646113" cy="420687"/>
          </a:xfrm>
          <a:custGeom>
            <a:avLst/>
            <a:gdLst>
              <a:gd name="T0" fmla="*/ 646113 w 33205"/>
              <a:gd name="T1" fmla="*/ 25163 h 21600"/>
              <a:gd name="T2" fmla="*/ 0 w 33205"/>
              <a:gd name="T3" fmla="*/ 354331 h 21600"/>
              <a:gd name="T4" fmla="*/ 226572 w 33205"/>
              <a:gd name="T5" fmla="*/ 0 h 21600"/>
              <a:gd name="T6" fmla="*/ 0 60000 65536"/>
              <a:gd name="T7" fmla="*/ 0 60000 65536"/>
              <a:gd name="T8" fmla="*/ 0 60000 65536"/>
              <a:gd name="T9" fmla="*/ 0 w 33205"/>
              <a:gd name="T10" fmla="*/ 0 h 21600"/>
              <a:gd name="T11" fmla="*/ 33205 w 3320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205" h="21600" fill="none" extrusionOk="0">
                <a:moveTo>
                  <a:pt x="33205" y="1292"/>
                </a:moveTo>
                <a:cubicBezTo>
                  <a:pt x="32521" y="12699"/>
                  <a:pt x="23071" y="21599"/>
                  <a:pt x="11644" y="21600"/>
                </a:cubicBezTo>
                <a:cubicBezTo>
                  <a:pt x="7516" y="21600"/>
                  <a:pt x="3476" y="20417"/>
                  <a:pt x="0" y="18192"/>
                </a:cubicBezTo>
              </a:path>
              <a:path w="33205" h="21600" stroke="0" extrusionOk="0">
                <a:moveTo>
                  <a:pt x="33205" y="1292"/>
                </a:moveTo>
                <a:cubicBezTo>
                  <a:pt x="32521" y="12699"/>
                  <a:pt x="23071" y="21599"/>
                  <a:pt x="11644" y="21600"/>
                </a:cubicBezTo>
                <a:cubicBezTo>
                  <a:pt x="7516" y="21600"/>
                  <a:pt x="3476" y="20417"/>
                  <a:pt x="0" y="18192"/>
                </a:cubicBezTo>
                <a:lnTo>
                  <a:pt x="11644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5072066" y="5857892"/>
            <a:ext cx="757238" cy="549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3000" dirty="0">
                <a:solidFill>
                  <a:srgbClr val="F00000"/>
                </a:solidFill>
              </a:rPr>
              <a:t>∠1</a:t>
            </a:r>
          </a:p>
        </p:txBody>
      </p:sp>
      <p:sp>
        <p:nvSpPr>
          <p:cNvPr id="43" name="Text Box 30"/>
          <p:cNvSpPr txBox="1">
            <a:spLocks noChangeArrowheads="1"/>
          </p:cNvSpPr>
          <p:nvPr/>
        </p:nvSpPr>
        <p:spPr bwMode="auto">
          <a:xfrm>
            <a:off x="7143768" y="5572140"/>
            <a:ext cx="1050925" cy="6715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3000" dirty="0">
                <a:solidFill>
                  <a:srgbClr val="F00000"/>
                </a:solidFill>
              </a:rPr>
              <a:t>∠</a:t>
            </a:r>
            <a:r>
              <a:rPr lang="en-US" altLang="zh-CN" sz="3800" i="1" dirty="0">
                <a:solidFill>
                  <a:srgbClr val="F00000"/>
                </a:solidFill>
              </a:rPr>
              <a:t>α</a:t>
            </a:r>
          </a:p>
        </p:txBody>
      </p:sp>
      <p:sp>
        <p:nvSpPr>
          <p:cNvPr id="44" name="Text Box 31"/>
          <p:cNvSpPr txBox="1">
            <a:spLocks noChangeArrowheads="1"/>
          </p:cNvSpPr>
          <p:nvPr/>
        </p:nvSpPr>
        <p:spPr bwMode="auto">
          <a:xfrm>
            <a:off x="1357290" y="1142984"/>
            <a:ext cx="5472112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33CC"/>
                </a:solidFill>
              </a:rPr>
              <a:t>角有四种表示方法：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衡器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28"/>
            <a:ext cx="2552700" cy="1914525"/>
          </a:xfrm>
          <a:prstGeom prst="rect">
            <a:avLst/>
          </a:prstGeom>
          <a:noFill/>
        </p:spPr>
      </p:pic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1142976" y="2285992"/>
            <a:ext cx="954107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3000" dirty="0" smtClean="0">
                <a:solidFill>
                  <a:srgbClr val="F00000"/>
                </a:solidFill>
              </a:rPr>
              <a:t>台秤</a:t>
            </a:r>
            <a:endParaRPr lang="en-US" altLang="zh-CN" sz="3000" i="1" dirty="0">
              <a:solidFill>
                <a:srgbClr val="F00000"/>
              </a:solidFill>
            </a:endParaRPr>
          </a:p>
        </p:txBody>
      </p:sp>
      <p:pic>
        <p:nvPicPr>
          <p:cNvPr id="2052" name="Picture 4" descr="http://img.sucai.redocn.com/attachments/images/201207/20120716/Redocn_201207161537052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070802">
            <a:off x="3875670" y="331796"/>
            <a:ext cx="1640385" cy="198893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8" name="Picture 10" descr="http://img5.cache.netease.com/photo/0008/2012-11-17/8GHBOJ0H3RDI000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72198" y="214290"/>
            <a:ext cx="2714644" cy="1785950"/>
          </a:xfrm>
          <a:prstGeom prst="rect">
            <a:avLst/>
          </a:prstGeom>
          <a:noFill/>
        </p:spPr>
      </p:pic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4286248" y="2214554"/>
            <a:ext cx="954107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3000" dirty="0" smtClean="0">
                <a:solidFill>
                  <a:srgbClr val="F00000"/>
                </a:solidFill>
              </a:rPr>
              <a:t>圆规</a:t>
            </a:r>
            <a:endParaRPr lang="en-US" altLang="zh-CN" sz="3000" i="1" dirty="0">
              <a:solidFill>
                <a:srgbClr val="F00000"/>
              </a:solidFill>
            </a:endParaRP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7000892" y="2214554"/>
            <a:ext cx="1723549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3000" dirty="0" smtClean="0">
                <a:solidFill>
                  <a:srgbClr val="F00000"/>
                </a:solidFill>
              </a:rPr>
              <a:t>汽车雨刷</a:t>
            </a:r>
            <a:endParaRPr lang="en-US" altLang="zh-CN" sz="3000" i="1" dirty="0">
              <a:solidFill>
                <a:srgbClr val="F00000"/>
              </a:solidFill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3142118"/>
            <a:ext cx="9144000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探究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3: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观察台秤指针的转动、圆规的张开、汽车雨刷的摆   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800" dirty="0" smtClean="0"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     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动中，你能发现角的形象吗？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800" dirty="0" smtClean="0"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      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得出角的定义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(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二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)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0" y="2857496"/>
            <a:ext cx="9144000" cy="2143140"/>
          </a:xfrm>
          <a:prstGeom prst="rect">
            <a:avLst/>
          </a:prstGeom>
          <a:solidFill>
            <a:srgbClr val="00FF00"/>
          </a:solidFill>
          <a:ln w="9525">
            <a:solidFill>
              <a:srgbClr val="FFFF00"/>
            </a:solidFill>
            <a:miter lim="800000"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zh-CN" altLang="en-US" sz="3200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角也可以看做是由一条射线绕着端点从</a:t>
            </a:r>
            <a:endParaRPr lang="en-US" altLang="zh-CN" sz="3200" dirty="0" smtClean="0">
              <a:solidFill>
                <a:srgbClr val="3333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3200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起始位置旋转到终止位置所成的图形．</a:t>
            </a:r>
            <a:endParaRPr lang="en-US" altLang="zh-CN" sz="3200" dirty="0" smtClean="0">
              <a:solidFill>
                <a:srgbClr val="3333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>
              <a:spcBef>
                <a:spcPct val="0"/>
              </a:spcBef>
            </a:pPr>
            <a:endParaRPr lang="en-US" altLang="zh-CN" sz="3200" dirty="0" smtClean="0">
              <a:solidFill>
                <a:srgbClr val="3333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3200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射线旋转时经过的平面部分是角的内部．</a:t>
            </a:r>
            <a:endParaRPr lang="en-US" altLang="zh-CN" sz="3200" dirty="0">
              <a:solidFill>
                <a:srgbClr val="FF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2" name="Group 2"/>
          <p:cNvGrpSpPr/>
          <p:nvPr/>
        </p:nvGrpSpPr>
        <p:grpSpPr bwMode="auto">
          <a:xfrm>
            <a:off x="500034" y="214290"/>
            <a:ext cx="2592388" cy="1643074"/>
            <a:chOff x="404" y="1153"/>
            <a:chExt cx="2065" cy="1564"/>
          </a:xfrm>
        </p:grpSpPr>
        <p:grpSp>
          <p:nvGrpSpPr>
            <p:cNvPr id="3" name="Group 3"/>
            <p:cNvGrpSpPr/>
            <p:nvPr/>
          </p:nvGrpSpPr>
          <p:grpSpPr bwMode="auto">
            <a:xfrm>
              <a:off x="634" y="1369"/>
              <a:ext cx="1619" cy="1058"/>
              <a:chOff x="3045" y="10878"/>
              <a:chExt cx="2160" cy="1251"/>
            </a:xfrm>
          </p:grpSpPr>
          <p:sp>
            <p:nvSpPr>
              <p:cNvPr id="19" name="Line 4"/>
              <p:cNvSpPr>
                <a:spLocks noChangeShapeType="1"/>
              </p:cNvSpPr>
              <p:nvPr/>
            </p:nvSpPr>
            <p:spPr bwMode="auto">
              <a:xfrm flipH="1">
                <a:off x="3060" y="10878"/>
                <a:ext cx="1620" cy="12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" name="Line 5"/>
              <p:cNvSpPr>
                <a:spLocks noChangeShapeType="1"/>
              </p:cNvSpPr>
              <p:nvPr/>
            </p:nvSpPr>
            <p:spPr bwMode="auto">
              <a:xfrm>
                <a:off x="3045" y="12129"/>
                <a:ext cx="21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404" y="2239"/>
              <a:ext cx="270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/>
            <a:lstStyle/>
            <a:p>
              <a:pPr algn="just">
                <a:spcBef>
                  <a:spcPct val="0"/>
                </a:spcBef>
              </a:pPr>
              <a:r>
                <a:rPr lang="zh-CN" altLang="en-US" sz="3000" b="0" i="1" dirty="0" smtClean="0"/>
                <a:t>Ｏ</a:t>
              </a:r>
              <a:endParaRPr lang="en-US" altLang="zh-CN" sz="3000" b="0" i="1" dirty="0"/>
            </a:p>
          </p:txBody>
        </p:sp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1661" y="1153"/>
              <a:ext cx="269" cy="32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/>
            <a:lstStyle/>
            <a:p>
              <a:pPr algn="just">
                <a:spcBef>
                  <a:spcPct val="0"/>
                </a:spcBef>
              </a:pPr>
              <a:r>
                <a:rPr lang="en-US" altLang="zh-CN" sz="3000" b="0" i="1" dirty="0"/>
                <a:t>B</a:t>
              </a:r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2200" y="2387"/>
              <a:ext cx="269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/>
            <a:lstStyle/>
            <a:p>
              <a:pPr algn="just">
                <a:spcBef>
                  <a:spcPct val="0"/>
                </a:spcBef>
              </a:pPr>
              <a:r>
                <a:rPr lang="zh-CN" altLang="en-US" sz="3000" i="1" dirty="0" smtClean="0"/>
                <a:t>Ａ</a:t>
              </a:r>
              <a:endParaRPr lang="en-US" altLang="zh-CN" sz="3000" b="0" i="1" dirty="0"/>
            </a:p>
          </p:txBody>
        </p:sp>
      </p:grpSp>
      <p:pic>
        <p:nvPicPr>
          <p:cNvPr id="23" name="Picture 12" descr="http://www.fjgzjy.com/images/uploadfiles/2009043008495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1214422"/>
            <a:ext cx="535785" cy="285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2" descr="http://www.fjgzjy.com/images/uploadfiles/2009043008495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2143117"/>
            <a:ext cx="7143768" cy="1857388"/>
          </a:xfrm>
          <a:prstGeom prst="rect">
            <a:avLst/>
          </a:prstGeom>
          <a:noFill/>
        </p:spPr>
      </p:pic>
      <p:pic>
        <p:nvPicPr>
          <p:cNvPr id="1030" name="Picture 6" descr="http://s14.sinaimg.cn/mw690/79741bbdhccf2b84b917d&amp;6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14290"/>
            <a:ext cx="5214974" cy="1671619"/>
          </a:xfrm>
          <a:prstGeom prst="rect">
            <a:avLst/>
          </a:prstGeom>
          <a:noFill/>
        </p:spPr>
      </p:pic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786050" y="714356"/>
            <a:ext cx="337701" cy="4087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algn="just">
              <a:spcBef>
                <a:spcPct val="0"/>
              </a:spcBef>
            </a:pPr>
            <a:r>
              <a:rPr lang="zh-CN" altLang="en-US" sz="3000" b="0" i="1" dirty="0" smtClean="0"/>
              <a:t>Ｏ</a:t>
            </a:r>
            <a:endParaRPr lang="en-US" altLang="zh-CN" sz="3000" b="0" i="1" dirty="0"/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3714744" y="785794"/>
            <a:ext cx="337701" cy="4087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algn="just">
              <a:spcBef>
                <a:spcPct val="0"/>
              </a:spcBef>
            </a:pPr>
            <a:r>
              <a:rPr lang="zh-CN" altLang="en-US" sz="3000" b="0" i="1" dirty="0" smtClean="0"/>
              <a:t>Ａ</a:t>
            </a:r>
            <a:endParaRPr lang="en-US" altLang="zh-CN" sz="3000" b="0" i="1" dirty="0"/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1785918" y="714356"/>
            <a:ext cx="337701" cy="4087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algn="just">
              <a:spcBef>
                <a:spcPct val="0"/>
              </a:spcBef>
            </a:pPr>
            <a:r>
              <a:rPr lang="zh-CN" altLang="en-US" sz="3000" b="0" i="1" dirty="0" smtClean="0"/>
              <a:t>Ｂ</a:t>
            </a:r>
            <a:endParaRPr lang="en-US" altLang="zh-CN" sz="3000" b="0" i="1" dirty="0"/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6286512" y="785794"/>
            <a:ext cx="337701" cy="4087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algn="just">
              <a:spcBef>
                <a:spcPct val="0"/>
              </a:spcBef>
            </a:pPr>
            <a:r>
              <a:rPr lang="zh-CN" altLang="en-US" sz="3000" b="0" i="1" dirty="0" smtClean="0"/>
              <a:t>Ａ</a:t>
            </a:r>
            <a:endParaRPr lang="en-US" altLang="zh-CN" sz="3000" b="0" i="1" dirty="0"/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4786315" y="714357"/>
            <a:ext cx="285751" cy="2143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algn="just">
              <a:spcBef>
                <a:spcPct val="0"/>
              </a:spcBef>
            </a:pPr>
            <a:r>
              <a:rPr lang="zh-CN" altLang="en-US" sz="3000" b="0" i="1" dirty="0" smtClean="0"/>
              <a:t>Ｏ</a:t>
            </a:r>
            <a:endParaRPr lang="en-US" altLang="zh-CN" sz="3000" b="0" i="1" dirty="0"/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6715140" y="785794"/>
            <a:ext cx="1000132" cy="4087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algn="just">
              <a:spcBef>
                <a:spcPct val="0"/>
              </a:spcBef>
            </a:pPr>
            <a:r>
              <a:rPr lang="en-US" altLang="zh-CN" sz="3000" b="0" i="1" dirty="0" smtClean="0"/>
              <a:t>(</a:t>
            </a:r>
            <a:r>
              <a:rPr lang="zh-CN" altLang="en-US" sz="3000" b="0" i="1" dirty="0" smtClean="0"/>
              <a:t>Ｂ</a:t>
            </a:r>
            <a:r>
              <a:rPr lang="en-US" altLang="zh-CN" sz="3000" b="0" i="1" dirty="0" smtClean="0"/>
              <a:t>)</a:t>
            </a:r>
            <a:endParaRPr lang="en-US" altLang="zh-CN" sz="3000" b="0" i="1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42910" y="4896188"/>
            <a:ext cx="4134465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探究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4: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平角和周角的定义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000100" y="4143380"/>
            <a:ext cx="6929486" cy="23574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algn="just">
              <a:spcBef>
                <a:spcPct val="0"/>
              </a:spcBef>
            </a:pPr>
            <a:r>
              <a:rPr lang="zh-CN" altLang="en-US" sz="2800" b="0" dirty="0" smtClean="0"/>
              <a:t>      射线</a:t>
            </a:r>
            <a:r>
              <a:rPr lang="en-US" altLang="zh-CN" sz="2800" b="0" i="1" dirty="0" smtClean="0"/>
              <a:t>OA</a:t>
            </a:r>
            <a:r>
              <a:rPr lang="zh-CN" altLang="en-US" sz="2800" b="0" dirty="0" smtClean="0"/>
              <a:t>绕端点</a:t>
            </a:r>
            <a:r>
              <a:rPr lang="en-US" altLang="zh-CN" sz="2800" b="0" i="1" dirty="0" smtClean="0"/>
              <a:t>O</a:t>
            </a:r>
            <a:r>
              <a:rPr lang="zh-CN" altLang="en-US" sz="2800" b="0" dirty="0" smtClean="0"/>
              <a:t>旋转</a:t>
            </a:r>
            <a:r>
              <a:rPr lang="en-US" altLang="zh-CN" sz="2800" b="0" dirty="0" smtClean="0"/>
              <a:t>,</a:t>
            </a:r>
            <a:r>
              <a:rPr lang="zh-CN" altLang="en-US" sz="2800" b="0" dirty="0" smtClean="0"/>
              <a:t>当终止位置</a:t>
            </a:r>
            <a:r>
              <a:rPr lang="en-US" altLang="zh-CN" sz="2800" b="0" i="1" dirty="0" smtClean="0"/>
              <a:t>OB</a:t>
            </a:r>
            <a:r>
              <a:rPr lang="zh-CN" altLang="en-US" sz="2800" b="0" dirty="0" smtClean="0"/>
              <a:t>与起始位置成一条直线时</a:t>
            </a:r>
            <a:r>
              <a:rPr lang="en-US" altLang="zh-CN" sz="2800" b="0" dirty="0" smtClean="0"/>
              <a:t>,</a:t>
            </a:r>
            <a:r>
              <a:rPr lang="zh-CN" altLang="en-US" sz="2800" b="0" dirty="0" smtClean="0"/>
              <a:t>所成的角是平角</a:t>
            </a:r>
            <a:r>
              <a:rPr lang="en-US" altLang="zh-CN" sz="2800" b="0" dirty="0" smtClean="0"/>
              <a:t>.</a:t>
            </a:r>
          </a:p>
          <a:p>
            <a:pPr algn="just">
              <a:spcBef>
                <a:spcPct val="0"/>
              </a:spcBef>
            </a:pPr>
            <a:r>
              <a:rPr lang="zh-CN" altLang="en-US" sz="2800" b="0" dirty="0" smtClean="0"/>
              <a:t>       射线</a:t>
            </a:r>
            <a:r>
              <a:rPr lang="en-US" altLang="zh-CN" sz="2800" b="0" i="1" dirty="0" smtClean="0"/>
              <a:t>OA</a:t>
            </a:r>
            <a:r>
              <a:rPr lang="zh-CN" altLang="en-US" sz="2800" b="0" dirty="0" smtClean="0"/>
              <a:t>继续按逆时针方向旋转</a:t>
            </a:r>
            <a:r>
              <a:rPr lang="en-US" altLang="zh-CN" sz="2800" b="0" dirty="0" smtClean="0"/>
              <a:t>,</a:t>
            </a:r>
            <a:r>
              <a:rPr lang="zh-CN" altLang="en-US" sz="2800" b="0" dirty="0" smtClean="0"/>
              <a:t>当终止位置</a:t>
            </a:r>
            <a:r>
              <a:rPr lang="en-US" altLang="zh-CN" sz="2800" b="0" i="1" dirty="0" smtClean="0"/>
              <a:t>OB</a:t>
            </a:r>
            <a:r>
              <a:rPr lang="zh-CN" altLang="en-US" sz="2800" b="0" dirty="0" smtClean="0"/>
              <a:t>与起始位置</a:t>
            </a:r>
            <a:r>
              <a:rPr lang="en-US" altLang="zh-CN" sz="2800" b="0" i="1" dirty="0" smtClean="0"/>
              <a:t>OA</a:t>
            </a:r>
            <a:r>
              <a:rPr lang="zh-CN" altLang="en-US" sz="2800" b="0" dirty="0" smtClean="0"/>
              <a:t>重合时</a:t>
            </a:r>
            <a:r>
              <a:rPr lang="en-US" altLang="zh-CN" sz="2800" b="0" dirty="0" smtClean="0"/>
              <a:t>,</a:t>
            </a:r>
            <a:r>
              <a:rPr lang="zh-CN" altLang="en-US" sz="2800" b="0" dirty="0" smtClean="0"/>
              <a:t>所成的角是周角</a:t>
            </a:r>
            <a:r>
              <a:rPr lang="en-US" altLang="zh-CN" sz="2800" b="0" dirty="0" smtClean="0"/>
              <a:t>.</a:t>
            </a:r>
          </a:p>
          <a:p>
            <a:pPr algn="just">
              <a:spcBef>
                <a:spcPct val="0"/>
              </a:spcBef>
            </a:pPr>
            <a:endParaRPr lang="en-US" altLang="zh-CN" sz="2800" b="0" dirty="0" smtClean="0"/>
          </a:p>
          <a:p>
            <a:pPr algn="just">
              <a:spcBef>
                <a:spcPct val="0"/>
              </a:spcBef>
            </a:pPr>
            <a:r>
              <a:rPr lang="en-US" altLang="zh-CN" sz="2800" b="0" dirty="0" smtClean="0"/>
              <a:t>  </a:t>
            </a:r>
            <a:endParaRPr lang="en-US" altLang="zh-CN" sz="2800" b="0" dirty="0"/>
          </a:p>
        </p:txBody>
      </p:sp>
      <p:pic>
        <p:nvPicPr>
          <p:cNvPr id="19" name="Picture 12" descr="http://www.fjgzjy.com/images/uploadfiles/2009043008495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2143117"/>
            <a:ext cx="7143768" cy="1857388"/>
          </a:xfrm>
          <a:prstGeom prst="rect">
            <a:avLst/>
          </a:prstGeom>
          <a:noFill/>
        </p:spPr>
      </p:pic>
      <p:pic>
        <p:nvPicPr>
          <p:cNvPr id="1030" name="Picture 6" descr="http://s14.sinaimg.cn/mw690/79741bbdhccf2b84b917d&amp;6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14290"/>
            <a:ext cx="5214974" cy="1671619"/>
          </a:xfrm>
          <a:prstGeom prst="rect">
            <a:avLst/>
          </a:prstGeom>
          <a:noFill/>
        </p:spPr>
      </p:pic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786050" y="714356"/>
            <a:ext cx="337701" cy="4087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algn="just">
              <a:spcBef>
                <a:spcPct val="0"/>
              </a:spcBef>
            </a:pPr>
            <a:r>
              <a:rPr lang="zh-CN" altLang="en-US" sz="3000" b="0" i="1" dirty="0" smtClean="0"/>
              <a:t>Ｏ</a:t>
            </a:r>
            <a:endParaRPr lang="en-US" altLang="zh-CN" sz="3000" b="0" i="1" dirty="0"/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3714744" y="785794"/>
            <a:ext cx="337701" cy="4087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algn="just">
              <a:spcBef>
                <a:spcPct val="0"/>
              </a:spcBef>
            </a:pPr>
            <a:r>
              <a:rPr lang="zh-CN" altLang="en-US" sz="3000" b="0" i="1" dirty="0" smtClean="0"/>
              <a:t>Ａ</a:t>
            </a:r>
            <a:endParaRPr lang="en-US" altLang="zh-CN" sz="3000" b="0" i="1" dirty="0"/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1785918" y="714356"/>
            <a:ext cx="337701" cy="4087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algn="just">
              <a:spcBef>
                <a:spcPct val="0"/>
              </a:spcBef>
            </a:pPr>
            <a:r>
              <a:rPr lang="zh-CN" altLang="en-US" sz="3000" b="0" i="1" dirty="0" smtClean="0"/>
              <a:t>Ｂ</a:t>
            </a:r>
            <a:endParaRPr lang="en-US" altLang="zh-CN" sz="3000" b="0" i="1" dirty="0"/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6286512" y="785794"/>
            <a:ext cx="337701" cy="4087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algn="just">
              <a:spcBef>
                <a:spcPct val="0"/>
              </a:spcBef>
            </a:pPr>
            <a:r>
              <a:rPr lang="zh-CN" altLang="en-US" sz="3000" b="0" i="1" dirty="0" smtClean="0"/>
              <a:t>Ａ</a:t>
            </a:r>
            <a:endParaRPr lang="en-US" altLang="zh-CN" sz="3000" b="0" i="1" dirty="0"/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4786315" y="714357"/>
            <a:ext cx="285751" cy="2143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algn="just">
              <a:spcBef>
                <a:spcPct val="0"/>
              </a:spcBef>
            </a:pPr>
            <a:r>
              <a:rPr lang="zh-CN" altLang="en-US" sz="3000" b="0" i="1" dirty="0" smtClean="0"/>
              <a:t>Ｏ</a:t>
            </a:r>
            <a:endParaRPr lang="en-US" altLang="zh-CN" sz="3000" b="0" i="1" dirty="0"/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6715140" y="785794"/>
            <a:ext cx="1000132" cy="4087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algn="just">
              <a:spcBef>
                <a:spcPct val="0"/>
              </a:spcBef>
            </a:pPr>
            <a:r>
              <a:rPr lang="en-US" altLang="zh-CN" sz="3000" b="0" i="1" dirty="0" smtClean="0"/>
              <a:t>(</a:t>
            </a:r>
            <a:r>
              <a:rPr lang="zh-CN" altLang="en-US" sz="3000" b="0" i="1" dirty="0" smtClean="0"/>
              <a:t>Ｂ</a:t>
            </a:r>
            <a:r>
              <a:rPr lang="en-US" altLang="zh-CN" sz="3000" b="0" i="1" dirty="0" smtClean="0"/>
              <a:t>)</a:t>
            </a:r>
            <a:endParaRPr lang="en-US" altLang="zh-CN" sz="30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667</Words>
  <Application>Microsoft Office PowerPoint</Application>
  <PresentationFormat>全屏显示(4:3)</PresentationFormat>
  <Paragraphs>110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华文行楷</vt:lpstr>
      <vt:lpstr>楷体_GB2312</vt:lpstr>
      <vt:lpstr>宋体</vt:lpstr>
      <vt:lpstr>微软雅黑</vt:lpstr>
      <vt:lpstr>Arial</vt:lpstr>
      <vt:lpstr>Calibri</vt:lpstr>
      <vt:lpstr>Tahoma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作   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2015-02-05T06:17:00Z</dcterms:created>
  <dcterms:modified xsi:type="dcterms:W3CDTF">2023-01-16T23:35:57Z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FF639068D9C24496834E4B87780753C7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