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580553B0-AA0C-45C0-9BBB-A0E58730E97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3DC43A9-559E-4ED8-81D0-9CE2A23D5D90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68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68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68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0FB1914D-A227-4AFB-B752-ED59C4BEC43E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AE50B97-D319-4F51-9814-6750247D7D19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788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885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7885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D9D611F7-E09B-4C0F-8EFA-DCA3ACC82F94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6475BED-FB19-426B-96E9-CBC17D080E36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808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089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09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E47B1276-9CE5-4F2D-A7E4-1D45C19E187E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7D0C910-7C09-4095-8DDB-909DD7F88A7D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829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294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294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A7917A50-AF17-4F5C-AC17-0934D136853E}" type="slidenum">
              <a:rPr lang="en-US" altLang="zh-CN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2C41D02-5D1E-4FFF-ACD1-90E52D57446A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870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704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704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8684B895-4F33-4CA9-A2AA-E434B4895E65}" type="slidenum">
              <a:rPr lang="en-US" altLang="zh-CN" sz="1200"/>
              <a:t>9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526AD4A-59F5-4AFA-8E71-9AF14CBE8241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890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909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909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0E11C1D7-8E6C-45FD-A0CE-49211982E535}" type="slidenum">
              <a:rPr lang="en-US" altLang="zh-CN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61DA5-5E5E-4500-B217-CF72999215A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2CCAE-91CF-4700-BB40-125EC5D0EFF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9A3D4-4957-48EC-B873-CFC446B6A6D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ED77C-8F6A-4786-B30A-100D49985CB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F603B-B27D-40F0-B9E5-3437733F75B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0DF73-6461-4828-ADD8-4A3C14DD221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1BC68-479E-40BC-8E19-08E1650306D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AEDF7-0A08-4601-8B49-615BCB9E2C6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BA035-E846-499E-8A68-708BB4DD62E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37FB2-57FF-4622-A077-5E7134C030C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3C6C1-FDD1-41A9-B5B4-FA49B4D96CB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C2374FE2-5C2F-49C0-B14E-46D9DB53D32A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矩形 8"/>
          <p:cNvSpPr>
            <a:spLocks noChangeArrowheads="1"/>
          </p:cNvSpPr>
          <p:nvPr/>
        </p:nvSpPr>
        <p:spPr bwMode="auto">
          <a:xfrm>
            <a:off x="-12700" y="1972270"/>
            <a:ext cx="91567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Unit </a:t>
            </a:r>
            <a:r>
              <a:rPr lang="en-US" altLang="zh-CN" sz="5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4  </a:t>
            </a:r>
            <a:r>
              <a:rPr lang="en-US" altLang="zh-CN" sz="5400" b="1" dirty="0" smtClean="0"/>
              <a:t>Don’t </a:t>
            </a:r>
            <a:r>
              <a:rPr lang="en-US" altLang="zh-CN" sz="5400" b="1" dirty="0"/>
              <a:t>eat in class.</a:t>
            </a:r>
          </a:p>
        </p:txBody>
      </p:sp>
      <p:sp>
        <p:nvSpPr>
          <p:cNvPr id="10" name="矩形 9"/>
          <p:cNvSpPr/>
          <p:nvPr/>
        </p:nvSpPr>
        <p:spPr>
          <a:xfrm>
            <a:off x="2482399" y="5029200"/>
            <a:ext cx="4334841" cy="634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32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矩形 2"/>
          <p:cNvSpPr>
            <a:spLocks noChangeArrowheads="1"/>
          </p:cNvSpPr>
          <p:nvPr/>
        </p:nvSpPr>
        <p:spPr bwMode="auto">
          <a:xfrm>
            <a:off x="0" y="569913"/>
            <a:ext cx="9144000" cy="545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一、单项选择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1. It is not good to arrive late_______ class.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to		B. for	C. with	D. of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2. The boy has to wear __________ uniform on school days.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an	B. a		C. /	      D. much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3. We can’t eat food in class, ___________ we can eat it outside.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and	B. so	C. but	  D. or</a:t>
            </a:r>
          </a:p>
        </p:txBody>
      </p:sp>
      <p:sp>
        <p:nvSpPr>
          <p:cNvPr id="88067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/>
              <a:t>能 力 阶 梯</a:t>
            </a:r>
          </a:p>
        </p:txBody>
      </p:sp>
      <p:sp>
        <p:nvSpPr>
          <p:cNvPr id="88068" name="TextBox 4"/>
          <p:cNvSpPr txBox="1">
            <a:spLocks noChangeArrowheads="1"/>
          </p:cNvSpPr>
          <p:nvPr/>
        </p:nvSpPr>
        <p:spPr bwMode="auto">
          <a:xfrm>
            <a:off x="250825" y="1125538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8069" name="TextBox 5"/>
          <p:cNvSpPr txBox="1">
            <a:spLocks noChangeArrowheads="1"/>
          </p:cNvSpPr>
          <p:nvPr/>
        </p:nvSpPr>
        <p:spPr bwMode="auto">
          <a:xfrm>
            <a:off x="250825" y="2492375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8070" name="TextBox 6"/>
          <p:cNvSpPr txBox="1">
            <a:spLocks noChangeArrowheads="1"/>
          </p:cNvSpPr>
          <p:nvPr/>
        </p:nvSpPr>
        <p:spPr bwMode="auto">
          <a:xfrm>
            <a:off x="179388" y="4508500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69" grpId="0"/>
      <p:bldP spid="880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矩形 1"/>
          <p:cNvSpPr>
            <a:spLocks noChangeArrowheads="1"/>
          </p:cNvSpPr>
          <p:nvPr/>
        </p:nvSpPr>
        <p:spPr bwMode="auto">
          <a:xfrm>
            <a:off x="0" y="569913"/>
            <a:ext cx="9144000" cy="643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4. --- John, ___________ your family photo here tomorrow.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 --- OK, I will.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take	B. bring	  C. get		D. carry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)5. David, _________ into the lab without (</a:t>
            </a:r>
            <a:r>
              <a:rPr lang="zh-CN" altLang="en-US" sz="3200" dirty="0"/>
              <a:t>没有</a:t>
            </a:r>
            <a:r>
              <a:rPr lang="en-US" altLang="zh-CN" sz="3200" dirty="0"/>
              <a:t>) a teacher.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don’t go      	         B. not going    	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don’t going   	D. doesn’t go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6. Please ___________ look outside. Look at the blackboard.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not       B. aren’t       C. don’t         D. can’t</a:t>
            </a:r>
          </a:p>
        </p:txBody>
      </p:sp>
      <p:sp>
        <p:nvSpPr>
          <p:cNvPr id="90115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0116" name="TextBox 3"/>
          <p:cNvSpPr txBox="1">
            <a:spLocks noChangeArrowheads="1"/>
          </p:cNvSpPr>
          <p:nvPr/>
        </p:nvSpPr>
        <p:spPr bwMode="auto">
          <a:xfrm>
            <a:off x="250825" y="549275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0117" name="TextBox 4"/>
          <p:cNvSpPr txBox="1">
            <a:spLocks noChangeArrowheads="1"/>
          </p:cNvSpPr>
          <p:nvPr/>
        </p:nvSpPr>
        <p:spPr bwMode="auto">
          <a:xfrm>
            <a:off x="250825" y="2997200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0118" name="TextBox 4"/>
          <p:cNvSpPr txBox="1">
            <a:spLocks noChangeArrowheads="1"/>
          </p:cNvSpPr>
          <p:nvPr/>
        </p:nvSpPr>
        <p:spPr bwMode="auto">
          <a:xfrm>
            <a:off x="179388" y="5300663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  <p:bldP spid="90117" grpId="0"/>
      <p:bldP spid="901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矩形 1"/>
          <p:cNvSpPr>
            <a:spLocks noChangeArrowheads="1"/>
          </p:cNvSpPr>
          <p:nvPr/>
        </p:nvSpPr>
        <p:spPr bwMode="auto">
          <a:xfrm>
            <a:off x="0" y="928688"/>
            <a:ext cx="91440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)7. --- How about going to the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hall to have dinner?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--- Sure.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dinner      	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dining  		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dinning  	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diner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8. --- Let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r>
              <a:rPr lang="en-US" altLang="zh-CN" sz="3200" dirty="0"/>
              <a:t>s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some English music.      </a:t>
            </a:r>
            <a:endParaRPr lang="en-US" altLang="zh-CN" sz="3200" dirty="0" smtClean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--- </a:t>
            </a:r>
            <a:r>
              <a:rPr lang="en-US" altLang="zh-CN" sz="3200" dirty="0"/>
              <a:t>That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r>
              <a:rPr lang="en-US" altLang="zh-CN" sz="3200" dirty="0"/>
              <a:t>s a good idea.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listen to 	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to listen to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listen 	       	</a:t>
            </a:r>
            <a:r>
              <a:rPr lang="en-US" altLang="zh-CN" sz="3200" dirty="0" smtClean="0"/>
              <a:t>D</a:t>
            </a:r>
            <a:r>
              <a:rPr lang="en-US" altLang="zh-CN" sz="3200" dirty="0"/>
              <a:t>. to listen</a:t>
            </a:r>
          </a:p>
        </p:txBody>
      </p:sp>
      <p:sp>
        <p:nvSpPr>
          <p:cNvPr id="91139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1140" name="TextBox 3"/>
          <p:cNvSpPr txBox="1">
            <a:spLocks noChangeArrowheads="1"/>
          </p:cNvSpPr>
          <p:nvPr/>
        </p:nvSpPr>
        <p:spPr bwMode="auto">
          <a:xfrm>
            <a:off x="179388" y="981075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1141" name="TextBox 4"/>
          <p:cNvSpPr txBox="1">
            <a:spLocks noChangeArrowheads="1"/>
          </p:cNvSpPr>
          <p:nvPr/>
        </p:nvSpPr>
        <p:spPr bwMode="auto">
          <a:xfrm>
            <a:off x="179388" y="3860800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矩形 1"/>
          <p:cNvSpPr>
            <a:spLocks noChangeArrowheads="1"/>
          </p:cNvSpPr>
          <p:nvPr/>
        </p:nvSpPr>
        <p:spPr bwMode="auto">
          <a:xfrm>
            <a:off x="0" y="571500"/>
            <a:ext cx="9072563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二、完成句子。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9. </a:t>
            </a:r>
            <a:r>
              <a:rPr lang="zh-CN" altLang="en-US" sz="3200" dirty="0"/>
              <a:t>我们不可以在教室里吃东西。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We can’t</a:t>
            </a:r>
            <a:r>
              <a:rPr lang="en-US" altLang="zh-CN" sz="3200" dirty="0" smtClean="0"/>
              <a:t>_____________________.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</a:t>
            </a:r>
            <a:r>
              <a:rPr lang="zh-CN" altLang="en-US" sz="3200" dirty="0"/>
              <a:t>上课不能听音乐。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Don’t </a:t>
            </a:r>
            <a:r>
              <a:rPr lang="en-US" altLang="zh-CN" sz="3200" dirty="0" smtClean="0"/>
              <a:t>_________________in </a:t>
            </a:r>
            <a:r>
              <a:rPr lang="en-US" altLang="zh-CN" sz="3200" dirty="0"/>
              <a:t>class.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11. </a:t>
            </a:r>
            <a:r>
              <a:rPr lang="zh-CN" altLang="en-US" sz="3200" dirty="0"/>
              <a:t>不准和同学打架。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Don’t </a:t>
            </a:r>
            <a:r>
              <a:rPr lang="en-US" altLang="zh-CN" sz="3200" dirty="0" smtClean="0"/>
              <a:t>______________</a:t>
            </a:r>
            <a:r>
              <a:rPr lang="en-US" altLang="zh-CN" sz="3200" dirty="0"/>
              <a:t>classmates.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12. </a:t>
            </a:r>
            <a:r>
              <a:rPr lang="zh-CN" altLang="en-US" sz="3200" dirty="0"/>
              <a:t>我们必须准时完成作业。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We must finish homework</a:t>
            </a:r>
            <a:r>
              <a:rPr lang="en-US" altLang="zh-CN" sz="3200" dirty="0" smtClean="0"/>
              <a:t>__________.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13. </a:t>
            </a:r>
            <a:r>
              <a:rPr lang="zh-CN" altLang="en-US" sz="3200" dirty="0"/>
              <a:t>在图书馆我们必须保持安静。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We </a:t>
            </a:r>
            <a:r>
              <a:rPr lang="en-US" altLang="zh-CN" sz="3200" dirty="0" smtClean="0"/>
              <a:t>______________________</a:t>
            </a:r>
            <a:r>
              <a:rPr lang="en-US" altLang="zh-CN" sz="3200" dirty="0"/>
              <a:t>in the library.</a:t>
            </a:r>
          </a:p>
        </p:txBody>
      </p:sp>
      <p:sp>
        <p:nvSpPr>
          <p:cNvPr id="92163" name="TextBox 13"/>
          <p:cNvSpPr txBox="1">
            <a:spLocks noChangeArrowheads="1"/>
          </p:cNvSpPr>
          <p:nvPr/>
        </p:nvSpPr>
        <p:spPr bwMode="auto">
          <a:xfrm>
            <a:off x="1960563" y="1484313"/>
            <a:ext cx="43640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eat in the classroom</a:t>
            </a:r>
          </a:p>
        </p:txBody>
      </p:sp>
      <p:sp>
        <p:nvSpPr>
          <p:cNvPr id="92164" name="TextBox 16"/>
          <p:cNvSpPr txBox="1">
            <a:spLocks noChangeArrowheads="1"/>
          </p:cNvSpPr>
          <p:nvPr/>
        </p:nvSpPr>
        <p:spPr bwMode="auto">
          <a:xfrm>
            <a:off x="1447800" y="3355975"/>
            <a:ext cx="24399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fight with</a:t>
            </a:r>
          </a:p>
        </p:txBody>
      </p:sp>
      <p:sp>
        <p:nvSpPr>
          <p:cNvPr id="92165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200"/>
              <a:t>能 力 阶 梯</a:t>
            </a:r>
          </a:p>
        </p:txBody>
      </p:sp>
      <p:sp>
        <p:nvSpPr>
          <p:cNvPr id="92166" name="TextBox 26"/>
          <p:cNvSpPr txBox="1">
            <a:spLocks noChangeArrowheads="1"/>
          </p:cNvSpPr>
          <p:nvPr/>
        </p:nvSpPr>
        <p:spPr bwMode="auto">
          <a:xfrm>
            <a:off x="1547814" y="2420938"/>
            <a:ext cx="3161506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listen to music</a:t>
            </a:r>
          </a:p>
        </p:txBody>
      </p:sp>
      <p:sp>
        <p:nvSpPr>
          <p:cNvPr id="92167" name="TextBox 16"/>
          <p:cNvSpPr txBox="1">
            <a:spLocks noChangeArrowheads="1"/>
          </p:cNvSpPr>
          <p:nvPr/>
        </p:nvSpPr>
        <p:spPr bwMode="auto">
          <a:xfrm>
            <a:off x="5005389" y="4292600"/>
            <a:ext cx="18526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on time</a:t>
            </a:r>
          </a:p>
        </p:txBody>
      </p:sp>
      <p:sp>
        <p:nvSpPr>
          <p:cNvPr id="92168" name="TextBox 16"/>
          <p:cNvSpPr txBox="1">
            <a:spLocks noChangeArrowheads="1"/>
          </p:cNvSpPr>
          <p:nvPr/>
        </p:nvSpPr>
        <p:spPr bwMode="auto">
          <a:xfrm>
            <a:off x="990600" y="5372100"/>
            <a:ext cx="441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have to/must be quiet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/>
      <p:bldP spid="92164" grpId="0"/>
      <p:bldP spid="92166" grpId="0"/>
      <p:bldP spid="92167" grpId="0"/>
      <p:bldP spid="9216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矩形 1"/>
          <p:cNvSpPr>
            <a:spLocks noChangeArrowheads="1"/>
          </p:cNvSpPr>
          <p:nvPr/>
        </p:nvSpPr>
        <p:spPr bwMode="auto">
          <a:xfrm>
            <a:off x="0" y="639762"/>
            <a:ext cx="9144000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三、短文填空。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        </a:t>
            </a:r>
            <a:r>
              <a:rPr lang="zh-CN" altLang="zh-CN" sz="3200" dirty="0"/>
              <a:t>John is a new student. Today is 14.</a:t>
            </a:r>
            <a:r>
              <a:rPr lang="en-US" altLang="en-US" sz="3200" dirty="0"/>
              <a:t>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first day at school. He and Alice are 15. </a:t>
            </a:r>
            <a:r>
              <a:rPr lang="zh-CN" altLang="zh-CN" sz="3200" u="sng" dirty="0"/>
              <a:t>        </a:t>
            </a:r>
            <a:r>
              <a:rPr lang="zh-CN" altLang="zh-CN" sz="3200" dirty="0"/>
              <a:t>the same class. And there 16.</a:t>
            </a:r>
            <a:r>
              <a:rPr lang="zh-CN" altLang="zh-CN" sz="3200" u="sng" dirty="0"/>
              <a:t>           </a:t>
            </a:r>
            <a:r>
              <a:rPr lang="zh-CN" altLang="zh-CN" sz="3200" dirty="0"/>
              <a:t>a lot of rules in the school. First, don’t be late 17.</a:t>
            </a:r>
            <a:r>
              <a:rPr lang="zh-CN" altLang="zh-CN" sz="3200" u="sng" dirty="0"/>
              <a:t>          </a:t>
            </a:r>
            <a:r>
              <a:rPr lang="zh-CN" altLang="zh-CN" sz="3200" dirty="0"/>
              <a:t> class. We must be 18.</a:t>
            </a:r>
            <a:r>
              <a:rPr lang="zh-CN" altLang="zh-CN" sz="3200" u="sng" dirty="0"/>
              <a:t>           </a:t>
            </a:r>
            <a:r>
              <a:rPr lang="zh-CN" altLang="zh-CN" sz="3200" dirty="0"/>
              <a:t>time. This is very important. 19. </a:t>
            </a:r>
            <a:r>
              <a:rPr lang="zh-CN" altLang="zh-CN" sz="3200" u="sng" dirty="0"/>
              <a:t>              </a:t>
            </a:r>
            <a:r>
              <a:rPr lang="zh-CN" altLang="zh-CN" sz="3200" dirty="0"/>
              <a:t> , we can’t 20.</a:t>
            </a:r>
            <a:r>
              <a:rPr lang="zh-CN" altLang="zh-CN" sz="3200" u="sng" dirty="0"/>
              <a:t>          </a:t>
            </a:r>
            <a:r>
              <a:rPr lang="zh-CN" altLang="zh-CN" sz="3200" dirty="0"/>
              <a:t> music players to school. Third, we always have to 21.</a:t>
            </a:r>
            <a:r>
              <a:rPr lang="zh-CN" altLang="zh-CN" sz="3200" u="sng" dirty="0"/>
              <a:t>           </a:t>
            </a:r>
            <a:r>
              <a:rPr lang="zh-CN" altLang="zh-CN" sz="3200" dirty="0"/>
              <a:t>the school uniform. At last, we have to 22. </a:t>
            </a:r>
            <a:r>
              <a:rPr lang="en-US" altLang="en-US" sz="3200" dirty="0"/>
              <a:t>____</a:t>
            </a:r>
            <a:r>
              <a:rPr lang="zh-CN" altLang="zh-CN" sz="3200" dirty="0"/>
              <a:t>quiet in the library. 23. </a:t>
            </a:r>
            <a:r>
              <a:rPr lang="zh-CN" altLang="zh-CN" sz="3200" u="sng" dirty="0"/>
              <a:t>                    </a:t>
            </a:r>
            <a:r>
              <a:rPr lang="zh-CN" altLang="zh-CN" sz="3200" dirty="0"/>
              <a:t> about your school rules</a:t>
            </a:r>
            <a:r>
              <a:rPr lang="zh-CN" altLang="zh-CN" sz="3200" dirty="0" smtClean="0"/>
              <a:t>?</a:t>
            </a:r>
            <a:r>
              <a:rPr lang="en-US" altLang="zh-CN" sz="3200" dirty="0" smtClean="0"/>
              <a:t> </a:t>
            </a:r>
            <a:endParaRPr lang="zh-CN" altLang="zh-CN" sz="3200" dirty="0"/>
          </a:p>
        </p:txBody>
      </p:sp>
      <p:sp>
        <p:nvSpPr>
          <p:cNvPr id="93187" name="TextBox 2"/>
          <p:cNvSpPr txBox="1">
            <a:spLocks noChangeArrowheads="1"/>
          </p:cNvSpPr>
          <p:nvPr/>
        </p:nvSpPr>
        <p:spPr bwMode="auto">
          <a:xfrm>
            <a:off x="7459663" y="1044575"/>
            <a:ext cx="8461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his</a:t>
            </a:r>
          </a:p>
        </p:txBody>
      </p:sp>
      <p:sp>
        <p:nvSpPr>
          <p:cNvPr id="93188" name="TextBox 3"/>
          <p:cNvSpPr txBox="1">
            <a:spLocks noChangeArrowheads="1"/>
          </p:cNvSpPr>
          <p:nvPr/>
        </p:nvSpPr>
        <p:spPr bwMode="auto">
          <a:xfrm>
            <a:off x="7291388" y="1549400"/>
            <a:ext cx="7858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in</a:t>
            </a:r>
          </a:p>
        </p:txBody>
      </p:sp>
      <p:sp>
        <p:nvSpPr>
          <p:cNvPr id="93189" name="TextBox 4"/>
          <p:cNvSpPr txBox="1">
            <a:spLocks noChangeArrowheads="1"/>
          </p:cNvSpPr>
          <p:nvPr/>
        </p:nvSpPr>
        <p:spPr bwMode="auto">
          <a:xfrm>
            <a:off x="4787900" y="2052637"/>
            <a:ext cx="9286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are</a:t>
            </a:r>
          </a:p>
        </p:txBody>
      </p:sp>
      <p:sp>
        <p:nvSpPr>
          <p:cNvPr id="93190" name="TextBox 6"/>
          <p:cNvSpPr txBox="1">
            <a:spLocks noChangeArrowheads="1"/>
          </p:cNvSpPr>
          <p:nvPr/>
        </p:nvSpPr>
        <p:spPr bwMode="auto">
          <a:xfrm>
            <a:off x="6416675" y="2557462"/>
            <a:ext cx="746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for</a:t>
            </a:r>
          </a:p>
        </p:txBody>
      </p:sp>
      <p:sp>
        <p:nvSpPr>
          <p:cNvPr id="93191" name="TextBox 7"/>
          <p:cNvSpPr txBox="1">
            <a:spLocks noChangeArrowheads="1"/>
          </p:cNvSpPr>
          <p:nvPr/>
        </p:nvSpPr>
        <p:spPr bwMode="auto">
          <a:xfrm>
            <a:off x="2982119" y="2989262"/>
            <a:ext cx="827881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on</a:t>
            </a:r>
          </a:p>
        </p:txBody>
      </p:sp>
      <p:sp>
        <p:nvSpPr>
          <p:cNvPr id="93192" name="TextBox 8"/>
          <p:cNvSpPr txBox="1">
            <a:spLocks noChangeArrowheads="1"/>
          </p:cNvSpPr>
          <p:nvPr/>
        </p:nvSpPr>
        <p:spPr bwMode="auto">
          <a:xfrm>
            <a:off x="612775" y="3565525"/>
            <a:ext cx="19129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Second </a:t>
            </a:r>
          </a:p>
        </p:txBody>
      </p:sp>
      <p:sp>
        <p:nvSpPr>
          <p:cNvPr id="93193" name="TextBox 9"/>
          <p:cNvSpPr txBox="1">
            <a:spLocks noChangeArrowheads="1"/>
          </p:cNvSpPr>
          <p:nvPr/>
        </p:nvSpPr>
        <p:spPr bwMode="auto">
          <a:xfrm>
            <a:off x="5151437" y="3492500"/>
            <a:ext cx="12493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bring</a:t>
            </a:r>
          </a:p>
        </p:txBody>
      </p:sp>
      <p:sp>
        <p:nvSpPr>
          <p:cNvPr id="93194" name="TextBox 10"/>
          <p:cNvSpPr txBox="1">
            <a:spLocks noChangeArrowheads="1"/>
          </p:cNvSpPr>
          <p:nvPr/>
        </p:nvSpPr>
        <p:spPr bwMode="auto">
          <a:xfrm>
            <a:off x="7054850" y="3997325"/>
            <a:ext cx="1250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wear</a:t>
            </a:r>
          </a:p>
        </p:txBody>
      </p:sp>
      <p:sp>
        <p:nvSpPr>
          <p:cNvPr id="93195" name="TextBox 10"/>
          <p:cNvSpPr txBox="1">
            <a:spLocks noChangeArrowheads="1"/>
          </p:cNvSpPr>
          <p:nvPr/>
        </p:nvSpPr>
        <p:spPr bwMode="auto">
          <a:xfrm>
            <a:off x="7019925" y="4573587"/>
            <a:ext cx="815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be</a:t>
            </a:r>
          </a:p>
        </p:txBody>
      </p:sp>
      <p:sp>
        <p:nvSpPr>
          <p:cNvPr id="93196" name="TextBox 10"/>
          <p:cNvSpPr txBox="1">
            <a:spLocks noChangeArrowheads="1"/>
          </p:cNvSpPr>
          <p:nvPr/>
        </p:nvSpPr>
        <p:spPr bwMode="auto">
          <a:xfrm>
            <a:off x="3132138" y="4933950"/>
            <a:ext cx="26114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What/How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/>
      <p:bldP spid="93188" grpId="0"/>
      <p:bldP spid="93189" grpId="0"/>
      <p:bldP spid="93190" grpId="0"/>
      <p:bldP spid="93191" grpId="0"/>
      <p:bldP spid="93192" grpId="0"/>
      <p:bldP spid="93193" grpId="0"/>
      <p:bldP spid="93194" grpId="0"/>
      <p:bldP spid="93195" grpId="0"/>
      <p:bldP spid="931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1"/>
          <p:cNvSpPr txBox="1">
            <a:spLocks noChangeArrowheads="1"/>
          </p:cNvSpPr>
          <p:nvPr/>
        </p:nvSpPr>
        <p:spPr bwMode="auto">
          <a:xfrm>
            <a:off x="304800" y="874712"/>
            <a:ext cx="8418512" cy="710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40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重 点</a:t>
            </a:r>
          </a:p>
        </p:txBody>
      </p:sp>
      <p:sp>
        <p:nvSpPr>
          <p:cNvPr id="73731" name="Rectangle 1"/>
          <p:cNvSpPr>
            <a:spLocks noChangeArrowheads="1"/>
          </p:cNvSpPr>
          <p:nvPr/>
        </p:nvSpPr>
        <p:spPr bwMode="auto">
          <a:xfrm>
            <a:off x="0" y="1905000"/>
            <a:ext cx="9144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单词</a:t>
            </a:r>
            <a:r>
              <a:rPr lang="zh-CN" altLang="zh-CN" sz="3200" dirty="0"/>
              <a:t>: rule, arrive, hall, dining, listen, fight, sorry, outside, wear, important, bring, quiet</a:t>
            </a:r>
          </a:p>
          <a:p>
            <a:pPr algn="l">
              <a:buFont typeface="Arial" panose="020B0604020202020204" pitchFamily="34" charset="0"/>
              <a:buNone/>
            </a:pPr>
            <a:endParaRPr lang="zh-CN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短语</a:t>
            </a:r>
            <a:r>
              <a:rPr lang="zh-CN" altLang="zh-CN" sz="3200" dirty="0"/>
              <a:t>: (be) on time, listen to</a:t>
            </a:r>
          </a:p>
          <a:p>
            <a:pPr algn="l">
              <a:buFont typeface="Arial" panose="020B0604020202020204" pitchFamily="34" charset="0"/>
              <a:buNone/>
            </a:pPr>
            <a:endParaRPr lang="zh-CN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句型</a:t>
            </a:r>
            <a:r>
              <a:rPr lang="zh-CN" altLang="zh-CN" sz="3200" dirty="0"/>
              <a:t>: 1. Don’t run in the hallways. 2. Don’t arrive late for class. We must be on time.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1"/>
          <p:cNvSpPr txBox="1">
            <a:spLocks noChangeArrowheads="1"/>
          </p:cNvSpPr>
          <p:nvPr/>
        </p:nvSpPr>
        <p:spPr bwMode="auto">
          <a:xfrm>
            <a:off x="357188" y="1889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4755" name="矩形 2"/>
          <p:cNvSpPr>
            <a:spLocks noChangeArrowheads="1"/>
          </p:cNvSpPr>
          <p:nvPr/>
        </p:nvSpPr>
        <p:spPr bwMode="auto">
          <a:xfrm>
            <a:off x="0" y="1120200"/>
            <a:ext cx="9144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200" dirty="0"/>
              <a:t>一、请根据中文意思写出下列单词。（这些都是黑体单词，要好好记住哦。）</a:t>
            </a:r>
          </a:p>
          <a:p>
            <a:pPr algn="l"/>
            <a:r>
              <a:rPr lang="en-US" altLang="zh-CN" sz="3200" dirty="0"/>
              <a:t>1. __________ n. </a:t>
            </a:r>
            <a:r>
              <a:rPr lang="zh-CN" altLang="en-US" sz="3200" dirty="0"/>
              <a:t>规则 	</a:t>
            </a:r>
          </a:p>
          <a:p>
            <a:pPr algn="l"/>
            <a:r>
              <a:rPr lang="en-US" altLang="zh-CN" sz="3200" dirty="0"/>
              <a:t>2. ___________ n. </a:t>
            </a:r>
            <a:r>
              <a:rPr lang="zh-CN" altLang="en-US" sz="3200" dirty="0"/>
              <a:t>大厅；礼堂	   	</a:t>
            </a:r>
          </a:p>
          <a:p>
            <a:pPr algn="l"/>
            <a:r>
              <a:rPr lang="en-US" altLang="zh-CN" sz="3200" dirty="0"/>
              <a:t>3. _________ v. </a:t>
            </a:r>
            <a:r>
              <a:rPr lang="zh-CN" altLang="en-US" sz="3200" dirty="0"/>
              <a:t>到达</a:t>
            </a:r>
          </a:p>
          <a:p>
            <a:pPr algn="l"/>
            <a:r>
              <a:rPr lang="en-US" altLang="zh-CN" sz="3200" dirty="0"/>
              <a:t>4. _________ v. </a:t>
            </a:r>
            <a:r>
              <a:rPr lang="zh-CN" altLang="en-US" sz="3200" dirty="0"/>
              <a:t>听  		</a:t>
            </a:r>
          </a:p>
          <a:p>
            <a:pPr algn="l"/>
            <a:r>
              <a:rPr lang="en-US" altLang="zh-CN" sz="3200" dirty="0"/>
              <a:t>5. __________ v. </a:t>
            </a:r>
            <a:r>
              <a:rPr lang="zh-CN" altLang="en-US" sz="3200" dirty="0"/>
              <a:t>打架 				</a:t>
            </a:r>
          </a:p>
          <a:p>
            <a:pPr algn="l"/>
            <a:r>
              <a:rPr lang="en-US" altLang="zh-CN" sz="3200" dirty="0"/>
              <a:t>6. ___________ v. </a:t>
            </a:r>
            <a:r>
              <a:rPr lang="zh-CN" altLang="en-US" sz="3200" dirty="0"/>
              <a:t>穿</a:t>
            </a:r>
          </a:p>
          <a:p>
            <a:pPr algn="l"/>
            <a:r>
              <a:rPr lang="en-US" altLang="zh-CN" sz="3200" dirty="0"/>
              <a:t>7. __________ v. </a:t>
            </a:r>
            <a:r>
              <a:rPr lang="zh-CN" altLang="en-US" sz="3200" dirty="0"/>
              <a:t>带来	  	</a:t>
            </a:r>
          </a:p>
          <a:p>
            <a:pPr algn="l"/>
            <a:r>
              <a:rPr lang="en-US" altLang="zh-CN" sz="3200" dirty="0"/>
              <a:t>8. _________ adj. </a:t>
            </a:r>
            <a:r>
              <a:rPr lang="zh-CN" altLang="en-US" sz="3200" dirty="0"/>
              <a:t>抱歉的			</a:t>
            </a:r>
          </a:p>
          <a:p>
            <a:pPr algn="l"/>
            <a:r>
              <a:rPr lang="en-US" altLang="zh-CN" sz="3200" dirty="0"/>
              <a:t>9. __________ adj. </a:t>
            </a:r>
            <a:r>
              <a:rPr lang="zh-CN" altLang="en-US" sz="3200" dirty="0"/>
              <a:t>重要</a:t>
            </a:r>
            <a:r>
              <a:rPr lang="zh-CN" altLang="en-US" sz="3200" dirty="0" smtClean="0"/>
              <a:t>的</a:t>
            </a:r>
            <a:endParaRPr lang="zh-CN" altLang="en-US" sz="3200" dirty="0"/>
          </a:p>
        </p:txBody>
      </p:sp>
      <p:sp>
        <p:nvSpPr>
          <p:cNvPr id="74756" name="TextBox 9"/>
          <p:cNvSpPr txBox="1">
            <a:spLocks noChangeArrowheads="1"/>
          </p:cNvSpPr>
          <p:nvPr/>
        </p:nvSpPr>
        <p:spPr bwMode="auto">
          <a:xfrm>
            <a:off x="754063" y="2034600"/>
            <a:ext cx="22145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rule</a:t>
            </a:r>
          </a:p>
        </p:txBody>
      </p:sp>
      <p:sp>
        <p:nvSpPr>
          <p:cNvPr id="74757" name="TextBox 11"/>
          <p:cNvSpPr txBox="1">
            <a:spLocks noChangeArrowheads="1"/>
          </p:cNvSpPr>
          <p:nvPr/>
        </p:nvSpPr>
        <p:spPr bwMode="auto">
          <a:xfrm>
            <a:off x="930275" y="3047425"/>
            <a:ext cx="17446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arrive</a:t>
            </a:r>
            <a:endParaRPr lang="en-US" altLang="en-US" sz="3200" b="1" u="sng">
              <a:solidFill>
                <a:srgbClr val="FF0000"/>
              </a:solidFill>
            </a:endParaRPr>
          </a:p>
        </p:txBody>
      </p:sp>
      <p:sp>
        <p:nvSpPr>
          <p:cNvPr id="74758" name="TextBox 12"/>
          <p:cNvSpPr txBox="1">
            <a:spLocks noChangeArrowheads="1"/>
          </p:cNvSpPr>
          <p:nvPr/>
        </p:nvSpPr>
        <p:spPr bwMode="auto">
          <a:xfrm>
            <a:off x="928688" y="2547363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hall</a:t>
            </a:r>
          </a:p>
        </p:txBody>
      </p:sp>
      <p:sp>
        <p:nvSpPr>
          <p:cNvPr id="74759" name="TextBox 13"/>
          <p:cNvSpPr txBox="1">
            <a:spLocks noChangeArrowheads="1"/>
          </p:cNvSpPr>
          <p:nvPr/>
        </p:nvSpPr>
        <p:spPr bwMode="auto">
          <a:xfrm>
            <a:off x="827088" y="5490588"/>
            <a:ext cx="2286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sorry</a:t>
            </a:r>
          </a:p>
        </p:txBody>
      </p:sp>
      <p:sp>
        <p:nvSpPr>
          <p:cNvPr id="74760" name="TextBox 14"/>
          <p:cNvSpPr txBox="1">
            <a:spLocks noChangeArrowheads="1"/>
          </p:cNvSpPr>
          <p:nvPr/>
        </p:nvSpPr>
        <p:spPr bwMode="auto">
          <a:xfrm>
            <a:off x="971550" y="3474463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listen</a:t>
            </a:r>
            <a:endParaRPr lang="en-US" altLang="en-US" sz="3200" b="1" u="sng">
              <a:solidFill>
                <a:srgbClr val="FF0000"/>
              </a:solidFill>
            </a:endParaRPr>
          </a:p>
        </p:txBody>
      </p:sp>
      <p:sp>
        <p:nvSpPr>
          <p:cNvPr id="74761" name="TextBox 15"/>
          <p:cNvSpPr txBox="1">
            <a:spLocks noChangeArrowheads="1"/>
          </p:cNvSpPr>
          <p:nvPr/>
        </p:nvSpPr>
        <p:spPr bwMode="auto">
          <a:xfrm>
            <a:off x="971550" y="3906263"/>
            <a:ext cx="2500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fight</a:t>
            </a:r>
          </a:p>
        </p:txBody>
      </p:sp>
      <p:sp>
        <p:nvSpPr>
          <p:cNvPr id="74762" name="TextBox 16"/>
          <p:cNvSpPr txBox="1">
            <a:spLocks noChangeArrowheads="1"/>
          </p:cNvSpPr>
          <p:nvPr/>
        </p:nvSpPr>
        <p:spPr bwMode="auto">
          <a:xfrm>
            <a:off x="776288" y="4411088"/>
            <a:ext cx="17684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wear</a:t>
            </a:r>
            <a:endParaRPr lang="en-US" altLang="en-US" sz="3200" b="1" u="sng">
              <a:solidFill>
                <a:srgbClr val="FF0000"/>
              </a:solidFill>
            </a:endParaRPr>
          </a:p>
        </p:txBody>
      </p:sp>
      <p:sp>
        <p:nvSpPr>
          <p:cNvPr id="74763" name="TextBox 17"/>
          <p:cNvSpPr txBox="1">
            <a:spLocks noChangeArrowheads="1"/>
          </p:cNvSpPr>
          <p:nvPr/>
        </p:nvSpPr>
        <p:spPr bwMode="auto">
          <a:xfrm>
            <a:off x="755650" y="4987350"/>
            <a:ext cx="2044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bring</a:t>
            </a:r>
          </a:p>
        </p:txBody>
      </p:sp>
      <p:sp>
        <p:nvSpPr>
          <p:cNvPr id="74764" name="TextBox 13"/>
          <p:cNvSpPr txBox="1">
            <a:spLocks noChangeArrowheads="1"/>
          </p:cNvSpPr>
          <p:nvPr/>
        </p:nvSpPr>
        <p:spPr bwMode="auto">
          <a:xfrm>
            <a:off x="684213" y="5922388"/>
            <a:ext cx="2286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8" grpId="0"/>
      <p:bldP spid="74759" grpId="0"/>
      <p:bldP spid="74760" grpId="0"/>
      <p:bldP spid="74761" grpId="0"/>
      <p:bldP spid="74762" grpId="0"/>
      <p:bldP spid="74763" grpId="0"/>
      <p:bldP spid="747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7827" name="矩形 2"/>
          <p:cNvSpPr>
            <a:spLocks noChangeArrowheads="1"/>
          </p:cNvSpPr>
          <p:nvPr/>
        </p:nvSpPr>
        <p:spPr bwMode="auto">
          <a:xfrm>
            <a:off x="0" y="11430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dirty="0"/>
              <a:t>10. _______ adj. </a:t>
            </a:r>
            <a:r>
              <a:rPr lang="zh-CN" altLang="en-US" sz="3200" dirty="0"/>
              <a:t>安静的	</a:t>
            </a:r>
          </a:p>
          <a:p>
            <a:pPr algn="l"/>
            <a:r>
              <a:rPr lang="en-US" altLang="zh-CN" sz="3200" dirty="0"/>
              <a:t>11. ________ adv. </a:t>
            </a:r>
            <a:r>
              <a:rPr lang="zh-CN" altLang="en-US" sz="3200" dirty="0"/>
              <a:t>在外面		</a:t>
            </a:r>
            <a:r>
              <a:rPr lang="en-US" sz="3200" dirty="0"/>
              <a:t>	</a:t>
            </a:r>
            <a:endParaRPr lang="zh-CN" altLang="en-US" sz="3200" dirty="0"/>
          </a:p>
        </p:txBody>
      </p:sp>
      <p:sp>
        <p:nvSpPr>
          <p:cNvPr id="77828" name="TextBox 9"/>
          <p:cNvSpPr txBox="1">
            <a:spLocks noChangeArrowheads="1"/>
          </p:cNvSpPr>
          <p:nvPr/>
        </p:nvSpPr>
        <p:spPr bwMode="auto">
          <a:xfrm>
            <a:off x="754063" y="1555750"/>
            <a:ext cx="22145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outside</a:t>
            </a:r>
          </a:p>
        </p:txBody>
      </p:sp>
      <p:sp>
        <p:nvSpPr>
          <p:cNvPr id="77829" name="TextBox 13"/>
          <p:cNvSpPr txBox="1">
            <a:spLocks noChangeArrowheads="1"/>
          </p:cNvSpPr>
          <p:nvPr/>
        </p:nvSpPr>
        <p:spPr bwMode="auto">
          <a:xfrm>
            <a:off x="898525" y="1050925"/>
            <a:ext cx="2286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quiet</a:t>
            </a:r>
          </a:p>
        </p:txBody>
      </p:sp>
      <p:sp>
        <p:nvSpPr>
          <p:cNvPr id="77830" name="矩形 2"/>
          <p:cNvSpPr>
            <a:spLocks noChangeArrowheads="1"/>
          </p:cNvSpPr>
          <p:nvPr/>
        </p:nvSpPr>
        <p:spPr bwMode="auto">
          <a:xfrm>
            <a:off x="-1" y="2590800"/>
            <a:ext cx="7620001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二、请认真阅读课本，找出以下短语。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12. </a:t>
            </a:r>
            <a:r>
              <a:rPr lang="zh-CN" altLang="en-US" sz="3200" dirty="0"/>
              <a:t>准时 </a:t>
            </a:r>
            <a:r>
              <a:rPr lang="en-US" altLang="zh-CN" sz="3200" dirty="0"/>
              <a:t>_____________	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13. </a:t>
            </a:r>
            <a:r>
              <a:rPr lang="zh-CN" altLang="en-US" sz="3200" dirty="0"/>
              <a:t>听音乐 </a:t>
            </a:r>
            <a:r>
              <a:rPr lang="en-US" altLang="zh-CN" sz="3200" dirty="0"/>
              <a:t>_______________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14. </a:t>
            </a:r>
            <a:r>
              <a:rPr lang="zh-CN" altLang="en-US" sz="3200" dirty="0"/>
              <a:t>迟到  </a:t>
            </a:r>
            <a:r>
              <a:rPr lang="en-US" altLang="zh-CN" sz="3200" dirty="0">
                <a:sym typeface="Arial" panose="020B0604020202020204" pitchFamily="34" charset="0"/>
              </a:rPr>
              <a:t>__________</a:t>
            </a:r>
            <a:r>
              <a:rPr lang="en-US" altLang="zh-CN" sz="3200" dirty="0"/>
              <a:t>       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15. </a:t>
            </a:r>
            <a:r>
              <a:rPr lang="zh-CN" altLang="en-US" sz="3200" dirty="0"/>
              <a:t>校规 </a:t>
            </a:r>
            <a:r>
              <a:rPr lang="en-US" altLang="zh-CN" sz="3200" dirty="0"/>
              <a:t>_______________	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16. </a:t>
            </a:r>
            <a:r>
              <a:rPr lang="zh-CN" altLang="en-US" sz="3200" dirty="0"/>
              <a:t>餐厅 </a:t>
            </a:r>
            <a:r>
              <a:rPr lang="en-US" altLang="zh-CN" sz="3200" dirty="0"/>
              <a:t>_________________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17. </a:t>
            </a:r>
            <a:r>
              <a:rPr lang="zh-CN" altLang="en-US" sz="3200" dirty="0"/>
              <a:t>在课堂上 </a:t>
            </a:r>
            <a:r>
              <a:rPr lang="en-US" altLang="zh-CN" sz="3200" dirty="0"/>
              <a:t>__________</a:t>
            </a:r>
          </a:p>
        </p:txBody>
      </p:sp>
      <p:sp>
        <p:nvSpPr>
          <p:cNvPr id="77831" name="TextBox 9"/>
          <p:cNvSpPr txBox="1">
            <a:spLocks noChangeArrowheads="1"/>
          </p:cNvSpPr>
          <p:nvPr/>
        </p:nvSpPr>
        <p:spPr bwMode="auto">
          <a:xfrm>
            <a:off x="2592387" y="3524250"/>
            <a:ext cx="3457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listen to music</a:t>
            </a:r>
          </a:p>
        </p:txBody>
      </p:sp>
      <p:sp>
        <p:nvSpPr>
          <p:cNvPr id="77832" name="TextBox 11"/>
          <p:cNvSpPr txBox="1">
            <a:spLocks noChangeArrowheads="1"/>
          </p:cNvSpPr>
          <p:nvPr/>
        </p:nvSpPr>
        <p:spPr bwMode="auto">
          <a:xfrm>
            <a:off x="1728787" y="4532312"/>
            <a:ext cx="4019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school rules</a:t>
            </a:r>
            <a:endParaRPr lang="en-US" altLang="en-US" sz="3200" b="1" u="sng">
              <a:solidFill>
                <a:srgbClr val="FF0000"/>
              </a:solidFill>
            </a:endParaRPr>
          </a:p>
        </p:txBody>
      </p:sp>
      <p:sp>
        <p:nvSpPr>
          <p:cNvPr id="77833" name="TextBox 12"/>
          <p:cNvSpPr txBox="1">
            <a:spLocks noChangeArrowheads="1"/>
          </p:cNvSpPr>
          <p:nvPr/>
        </p:nvSpPr>
        <p:spPr bwMode="auto">
          <a:xfrm>
            <a:off x="1873250" y="3956050"/>
            <a:ext cx="49736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arrive late for/be late for</a:t>
            </a:r>
          </a:p>
        </p:txBody>
      </p:sp>
      <p:sp>
        <p:nvSpPr>
          <p:cNvPr id="77834" name="TextBox 13"/>
          <p:cNvSpPr txBox="1">
            <a:spLocks noChangeArrowheads="1"/>
          </p:cNvSpPr>
          <p:nvPr/>
        </p:nvSpPr>
        <p:spPr bwMode="auto">
          <a:xfrm>
            <a:off x="1727200" y="3019425"/>
            <a:ext cx="3613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(be) on time</a:t>
            </a:r>
          </a:p>
        </p:txBody>
      </p:sp>
      <p:sp>
        <p:nvSpPr>
          <p:cNvPr id="77835" name="TextBox 11"/>
          <p:cNvSpPr txBox="1">
            <a:spLocks noChangeArrowheads="1"/>
          </p:cNvSpPr>
          <p:nvPr/>
        </p:nvSpPr>
        <p:spPr bwMode="auto">
          <a:xfrm>
            <a:off x="1655762" y="5037137"/>
            <a:ext cx="402113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dining hall</a:t>
            </a:r>
            <a:endParaRPr lang="en-US" altLang="en-US" sz="3200" b="1" u="sng">
              <a:solidFill>
                <a:srgbClr val="FF0000"/>
              </a:solidFill>
            </a:endParaRPr>
          </a:p>
        </p:txBody>
      </p:sp>
      <p:sp>
        <p:nvSpPr>
          <p:cNvPr id="77836" name="TextBox 11"/>
          <p:cNvSpPr txBox="1">
            <a:spLocks noChangeArrowheads="1"/>
          </p:cNvSpPr>
          <p:nvPr/>
        </p:nvSpPr>
        <p:spPr bwMode="auto">
          <a:xfrm>
            <a:off x="2592387" y="5540375"/>
            <a:ext cx="4019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in class</a:t>
            </a:r>
            <a:endParaRPr lang="en-US" altLang="en-US" sz="3200" b="1" u="sng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1" grpId="0"/>
      <p:bldP spid="77832" grpId="0"/>
      <p:bldP spid="77833" grpId="0"/>
      <p:bldP spid="77834" grpId="0"/>
      <p:bldP spid="77835" grpId="0"/>
      <p:bldP spid="778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1"/>
          <p:cNvSpPr txBox="1">
            <a:spLocks noChangeArrowheads="1"/>
          </p:cNvSpPr>
          <p:nvPr/>
        </p:nvSpPr>
        <p:spPr bwMode="auto">
          <a:xfrm>
            <a:off x="357188" y="3413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9875" name="矩形 2"/>
          <p:cNvSpPr>
            <a:spLocks noChangeArrowheads="1"/>
          </p:cNvSpPr>
          <p:nvPr/>
        </p:nvSpPr>
        <p:spPr bwMode="auto">
          <a:xfrm>
            <a:off x="0" y="1265237"/>
            <a:ext cx="91440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三、请认真阅读</a:t>
            </a:r>
            <a:r>
              <a:rPr lang="en-US" altLang="zh-CN" sz="3200" dirty="0"/>
              <a:t>2d</a:t>
            </a:r>
            <a:r>
              <a:rPr lang="zh-CN" altLang="en-US" sz="3200" dirty="0"/>
              <a:t>对话，翻译下列句子。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18. </a:t>
            </a:r>
            <a:r>
              <a:rPr lang="zh-CN" altLang="en-US" sz="3200" dirty="0"/>
              <a:t>不要上课迟到。</a:t>
            </a:r>
            <a:r>
              <a:rPr lang="en-US" altLang="zh-CN" sz="3200" dirty="0"/>
              <a:t>(be late for) </a:t>
            </a:r>
            <a:r>
              <a:rPr lang="en-US" altLang="zh-CN" sz="3200" dirty="0" smtClean="0"/>
              <a:t>________________________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19. </a:t>
            </a:r>
            <a:r>
              <a:rPr lang="zh-CN" altLang="en-US" sz="3200" dirty="0"/>
              <a:t>我们必须准时。</a:t>
            </a:r>
            <a:r>
              <a:rPr lang="en-US" altLang="zh-CN" sz="3200" dirty="0"/>
              <a:t>(on time) </a:t>
            </a:r>
            <a:r>
              <a:rPr lang="en-US" altLang="zh-CN" sz="3200" dirty="0" smtClean="0"/>
              <a:t>_______________________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20. </a:t>
            </a:r>
            <a:r>
              <a:rPr lang="zh-CN" altLang="en-US" sz="3200" dirty="0"/>
              <a:t>我们能带音乐播放器来学校吗？</a:t>
            </a:r>
            <a:r>
              <a:rPr lang="en-US" altLang="zh-CN" sz="3200" dirty="0"/>
              <a:t>(bring…to…)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____________________________________</a:t>
            </a:r>
            <a:endParaRPr lang="en-US" altLang="zh-CN" sz="3200" dirty="0"/>
          </a:p>
        </p:txBody>
      </p:sp>
      <p:sp>
        <p:nvSpPr>
          <p:cNvPr id="79876" name="TextBox 13"/>
          <p:cNvSpPr txBox="1">
            <a:spLocks noChangeArrowheads="1"/>
          </p:cNvSpPr>
          <p:nvPr/>
        </p:nvSpPr>
        <p:spPr bwMode="auto">
          <a:xfrm>
            <a:off x="107950" y="2179637"/>
            <a:ext cx="86217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 Don’t be late for class.	</a:t>
            </a:r>
          </a:p>
        </p:txBody>
      </p:sp>
      <p:sp>
        <p:nvSpPr>
          <p:cNvPr id="79877" name="TextBox 15"/>
          <p:cNvSpPr txBox="1">
            <a:spLocks noChangeArrowheads="1"/>
          </p:cNvSpPr>
          <p:nvPr/>
        </p:nvSpPr>
        <p:spPr bwMode="auto">
          <a:xfrm>
            <a:off x="142875" y="3122612"/>
            <a:ext cx="4429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We must be on time.</a:t>
            </a:r>
          </a:p>
        </p:txBody>
      </p:sp>
      <p:sp>
        <p:nvSpPr>
          <p:cNvPr id="79878" name="TextBox 16"/>
          <p:cNvSpPr txBox="1">
            <a:spLocks noChangeArrowheads="1"/>
          </p:cNvSpPr>
          <p:nvPr/>
        </p:nvSpPr>
        <p:spPr bwMode="auto">
          <a:xfrm>
            <a:off x="107950" y="4195762"/>
            <a:ext cx="8659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 Can we bring music players to school?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7" grpId="0"/>
      <p:bldP spid="798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思 考 探 究</a:t>
            </a:r>
          </a:p>
        </p:txBody>
      </p:sp>
      <p:sp>
        <p:nvSpPr>
          <p:cNvPr id="81923" name="矩形 2"/>
          <p:cNvSpPr>
            <a:spLocks noChangeArrowheads="1"/>
          </p:cNvSpPr>
          <p:nvPr/>
        </p:nvSpPr>
        <p:spPr bwMode="auto">
          <a:xfrm>
            <a:off x="0" y="787400"/>
            <a:ext cx="9144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★</a:t>
            </a:r>
            <a:r>
              <a:rPr lang="zh-CN" altLang="en-US" sz="3200" dirty="0"/>
              <a:t>祈使句</a:t>
            </a:r>
            <a:r>
              <a:rPr lang="zh-CN" altLang="zh-CN" sz="3200" dirty="0"/>
              <a:t>: </a:t>
            </a:r>
            <a:r>
              <a:rPr lang="zh-CN" altLang="en-US" sz="3200" dirty="0"/>
              <a:t>表示请求</a:t>
            </a:r>
            <a:r>
              <a:rPr lang="zh-CN" altLang="zh-CN" sz="3200" dirty="0"/>
              <a:t>,</a:t>
            </a:r>
            <a:r>
              <a:rPr lang="zh-CN" altLang="en-US" sz="3200" dirty="0"/>
              <a:t>建议</a:t>
            </a:r>
            <a:r>
              <a:rPr lang="zh-CN" altLang="zh-CN" sz="3200" dirty="0"/>
              <a:t>,</a:t>
            </a:r>
            <a:r>
              <a:rPr lang="zh-CN" altLang="en-US" sz="3200" dirty="0"/>
              <a:t>命令</a:t>
            </a:r>
            <a:r>
              <a:rPr lang="zh-CN" altLang="zh-CN" sz="3200" dirty="0"/>
              <a:t>,</a:t>
            </a:r>
            <a:r>
              <a:rPr lang="zh-CN" altLang="en-US" sz="3200" dirty="0"/>
              <a:t>禁止等语气的句子</a:t>
            </a:r>
            <a:r>
              <a:rPr lang="zh-CN" altLang="zh-CN" sz="3200" dirty="0"/>
              <a:t>,</a:t>
            </a:r>
            <a:r>
              <a:rPr lang="zh-CN" altLang="en-US" sz="3200" dirty="0"/>
              <a:t>其结构为省去主语</a:t>
            </a:r>
            <a:r>
              <a:rPr lang="zh-CN" altLang="zh-CN" sz="3200" dirty="0"/>
              <a:t>you,</a:t>
            </a:r>
            <a:r>
              <a:rPr lang="zh-CN" altLang="en-US" sz="3200" dirty="0"/>
              <a:t>以动词原形开头。祈使句的否定形式是在动词前加上</a:t>
            </a:r>
            <a:r>
              <a:rPr lang="zh-CN" altLang="zh-CN" sz="3200" dirty="0"/>
              <a:t>don’t</a:t>
            </a:r>
            <a:r>
              <a:rPr lang="zh-CN" altLang="en-US" sz="3200" dirty="0"/>
              <a:t>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练习：</a:t>
            </a:r>
            <a:r>
              <a:rPr lang="zh-CN" altLang="zh-CN" sz="3200" dirty="0"/>
              <a:t>1)  </a:t>
            </a:r>
            <a:r>
              <a:rPr lang="zh-CN" altLang="zh-CN" sz="3200" u="sng" dirty="0"/>
              <a:t>            </a:t>
            </a:r>
            <a:r>
              <a:rPr lang="zh-CN" altLang="zh-CN" sz="3200" dirty="0"/>
              <a:t> (finish) your homework on time.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2)</a:t>
            </a:r>
            <a:r>
              <a:rPr lang="zh-CN" altLang="zh-CN" sz="3200" u="sng" dirty="0"/>
              <a:t>                         </a:t>
            </a:r>
            <a:r>
              <a:rPr lang="zh-CN" altLang="zh-CN" sz="3200" dirty="0"/>
              <a:t>(not listen) to music in class.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★ have to </a:t>
            </a:r>
            <a:r>
              <a:rPr lang="zh-CN" altLang="en-US" sz="3200" dirty="0"/>
              <a:t>作为情态动词，意思是</a:t>
            </a:r>
            <a:r>
              <a:rPr lang="zh-CN" altLang="zh-CN" sz="3200" dirty="0"/>
              <a:t>"</a:t>
            </a:r>
            <a:r>
              <a:rPr lang="zh-CN" altLang="en-US" sz="3200" dirty="0"/>
              <a:t>必须、不得不</a:t>
            </a:r>
            <a:r>
              <a:rPr lang="zh-CN" altLang="zh-CN" sz="3200" dirty="0"/>
              <a:t>"</a:t>
            </a:r>
            <a:r>
              <a:rPr lang="zh-CN" altLang="en-US" sz="3200" dirty="0"/>
              <a:t>，它侧重于客观上的必要和外界的权威。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1.</a:t>
            </a:r>
            <a:r>
              <a:rPr lang="zh-CN" altLang="en-US" sz="3200" dirty="0"/>
              <a:t>结构：主语＋</a:t>
            </a:r>
            <a:r>
              <a:rPr lang="zh-CN" altLang="zh-CN" sz="3200" dirty="0"/>
              <a:t>have to</a:t>
            </a:r>
            <a:r>
              <a:rPr lang="zh-CN" altLang="en-US" sz="3200" dirty="0"/>
              <a:t>＋动词原形（主语是第三人称单数时，用</a:t>
            </a:r>
            <a:r>
              <a:rPr lang="zh-CN" altLang="zh-CN" sz="3200" dirty="0"/>
              <a:t>has to</a:t>
            </a:r>
            <a:r>
              <a:rPr lang="zh-CN" altLang="en-US" sz="3200" dirty="0"/>
              <a:t>）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/>
              <a:t>3) You  have to ___________</a:t>
            </a:r>
            <a:r>
              <a:rPr lang="zh-CN" altLang="en-US" sz="3200" dirty="0"/>
              <a:t>（</a:t>
            </a:r>
            <a:r>
              <a:rPr lang="zh-CN" altLang="zh-CN" sz="3200" dirty="0"/>
              <a:t>wear</a:t>
            </a:r>
            <a:r>
              <a:rPr lang="zh-CN" altLang="en-US" sz="3200" dirty="0"/>
              <a:t>）</a:t>
            </a:r>
            <a:r>
              <a:rPr lang="zh-CN" altLang="zh-CN" sz="3200" dirty="0"/>
              <a:t>sports shoes for gym class. </a:t>
            </a:r>
          </a:p>
        </p:txBody>
      </p:sp>
      <p:sp>
        <p:nvSpPr>
          <p:cNvPr id="81924" name="TextBox 3"/>
          <p:cNvSpPr txBox="1">
            <a:spLocks noChangeArrowheads="1"/>
          </p:cNvSpPr>
          <p:nvPr/>
        </p:nvSpPr>
        <p:spPr bwMode="auto">
          <a:xfrm>
            <a:off x="1908175" y="2205038"/>
            <a:ext cx="31194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Finish</a:t>
            </a:r>
          </a:p>
        </p:txBody>
      </p:sp>
      <p:sp>
        <p:nvSpPr>
          <p:cNvPr id="81925" name="TextBox 6"/>
          <p:cNvSpPr txBox="1">
            <a:spLocks noChangeArrowheads="1"/>
          </p:cNvSpPr>
          <p:nvPr/>
        </p:nvSpPr>
        <p:spPr bwMode="auto">
          <a:xfrm>
            <a:off x="541338" y="2708275"/>
            <a:ext cx="3000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Don’t listen	</a:t>
            </a:r>
          </a:p>
        </p:txBody>
      </p:sp>
      <p:sp>
        <p:nvSpPr>
          <p:cNvPr id="81926" name="TextBox 6"/>
          <p:cNvSpPr txBox="1">
            <a:spLocks noChangeArrowheads="1"/>
          </p:cNvSpPr>
          <p:nvPr/>
        </p:nvSpPr>
        <p:spPr bwMode="auto">
          <a:xfrm>
            <a:off x="3132138" y="5084763"/>
            <a:ext cx="3000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wear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25" grpId="0"/>
      <p:bldP spid="819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矩形 1"/>
          <p:cNvSpPr>
            <a:spLocks noChangeArrowheads="1"/>
          </p:cNvSpPr>
          <p:nvPr/>
        </p:nvSpPr>
        <p:spPr bwMode="auto">
          <a:xfrm>
            <a:off x="0" y="0"/>
            <a:ext cx="9144000" cy="691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zh-CN" sz="3200" dirty="0">
                <a:sym typeface="Arial" panose="020B0604020202020204" pitchFamily="34" charset="0"/>
              </a:rPr>
              <a:t>4) Tony</a:t>
            </a:r>
            <a:r>
              <a:rPr lang="zh-CN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zh-CN" altLang="zh-CN" sz="3200" dirty="0">
                <a:sym typeface="Arial" panose="020B0604020202020204" pitchFamily="34" charset="0"/>
              </a:rPr>
              <a:t>_____________</a:t>
            </a:r>
            <a:r>
              <a:rPr lang="zh-CN" altLang="en-US" sz="3200" dirty="0">
                <a:sym typeface="Arial" panose="020B0604020202020204" pitchFamily="34" charset="0"/>
              </a:rPr>
              <a:t>（</a:t>
            </a:r>
            <a:r>
              <a:rPr lang="zh-CN" altLang="zh-CN" sz="3200" dirty="0">
                <a:sym typeface="Arial" panose="020B0604020202020204" pitchFamily="34" charset="0"/>
              </a:rPr>
              <a:t>have to</a:t>
            </a:r>
            <a:r>
              <a:rPr lang="zh-CN" altLang="en-US" sz="3200" dirty="0">
                <a:sym typeface="Arial" panose="020B0604020202020204" pitchFamily="34" charset="0"/>
              </a:rPr>
              <a:t>）</a:t>
            </a:r>
            <a:r>
              <a:rPr lang="zh-CN" altLang="zh-CN" sz="3200" dirty="0">
                <a:sym typeface="Arial" panose="020B0604020202020204" pitchFamily="34" charset="0"/>
              </a:rPr>
              <a:t>play the guitar</a:t>
            </a:r>
            <a:r>
              <a:rPr lang="zh-CN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zh-CN" altLang="zh-CN" sz="3200" dirty="0">
                <a:sym typeface="Arial" panose="020B0604020202020204" pitchFamily="34" charset="0"/>
              </a:rPr>
              <a:t>every</a:t>
            </a:r>
            <a:r>
              <a:rPr lang="zh-CN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r>
              <a:rPr lang="zh-CN" altLang="zh-CN" sz="3200" dirty="0">
                <a:sym typeface="Arial" panose="020B0604020202020204" pitchFamily="34" charset="0"/>
              </a:rPr>
              <a:t>afternoon.</a:t>
            </a:r>
            <a:r>
              <a:rPr lang="zh-CN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 </a:t>
            </a:r>
            <a:endParaRPr lang="zh-CN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2.</a:t>
            </a:r>
            <a:r>
              <a:rPr lang="zh-CN" altLang="en-US" sz="3200" dirty="0"/>
              <a:t>否定形式：主语＋</a:t>
            </a:r>
            <a:r>
              <a:rPr lang="en-US" altLang="zh-CN" sz="3200" dirty="0"/>
              <a:t>don't/doesn’t have to do </a:t>
            </a:r>
            <a:r>
              <a:rPr lang="en-US" altLang="zh-CN" sz="3200" dirty="0" err="1"/>
              <a:t>sth</a:t>
            </a:r>
            <a:r>
              <a:rPr lang="en-US" altLang="zh-CN" sz="3200" dirty="0"/>
              <a:t>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常翻译成“没必要做某事，不必</a:t>
            </a:r>
            <a:r>
              <a:rPr lang="en-US" altLang="zh-CN" sz="3200" dirty="0"/>
              <a:t>...”</a:t>
            </a:r>
            <a:r>
              <a:rPr lang="zh-CN" altLang="en-US" sz="3200" dirty="0"/>
              <a:t>。 如：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5) Nick _____ _____ ______ wear a uniform. 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尼克不必穿制服。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3.</a:t>
            </a:r>
            <a:r>
              <a:rPr lang="zh-CN" altLang="en-US" sz="3200" dirty="0"/>
              <a:t>一般疑问句：</a:t>
            </a:r>
            <a:r>
              <a:rPr lang="en-US" altLang="zh-CN" sz="3200" dirty="0"/>
              <a:t>Do </a:t>
            </a:r>
            <a:r>
              <a:rPr lang="zh-CN" altLang="en-US" sz="3200" dirty="0"/>
              <a:t>（</a:t>
            </a:r>
            <a:r>
              <a:rPr lang="en-US" altLang="zh-CN" sz="3200" dirty="0"/>
              <a:t>Does</a:t>
            </a:r>
            <a:r>
              <a:rPr lang="zh-CN" altLang="en-US" sz="3200" dirty="0"/>
              <a:t>）＋主语＋</a:t>
            </a:r>
            <a:r>
              <a:rPr lang="en-US" altLang="zh-CN" sz="3200" dirty="0"/>
              <a:t>have to </a:t>
            </a:r>
            <a:r>
              <a:rPr lang="zh-CN" altLang="en-US" sz="3200" dirty="0"/>
              <a:t>＋动词原形＋其他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6) __ you ____ ___ stay at home on weekends? 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周末你必须呆在家里吗？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★ 	</a:t>
            </a:r>
            <a:r>
              <a:rPr lang="en-US" altLang="zh-CN" sz="3200" dirty="0"/>
              <a:t>must </a:t>
            </a:r>
            <a:r>
              <a:rPr lang="zh-CN" altLang="en-US" sz="3200" dirty="0"/>
              <a:t>作为情态动词</a:t>
            </a:r>
            <a:r>
              <a:rPr lang="en-US" altLang="zh-CN" sz="3200" dirty="0"/>
              <a:t>, </a:t>
            </a:r>
            <a:r>
              <a:rPr lang="zh-CN" altLang="en-US" sz="3200" dirty="0"/>
              <a:t>则表示“必须” “务必”</a:t>
            </a:r>
            <a:r>
              <a:rPr lang="en-US" altLang="zh-CN" sz="3200" dirty="0"/>
              <a:t>,</a:t>
            </a:r>
            <a:r>
              <a:rPr lang="zh-CN" altLang="en-US" sz="3200" dirty="0"/>
              <a:t>它侧重于主观上的必要性。否定形式为</a:t>
            </a:r>
            <a:r>
              <a:rPr lang="en-US" altLang="zh-CN" sz="3200" dirty="0"/>
              <a:t>mustn’t, </a:t>
            </a:r>
            <a:r>
              <a:rPr lang="zh-CN" altLang="en-US" sz="3200" dirty="0"/>
              <a:t>意为“不准，不许”。如： </a:t>
            </a:r>
            <a:r>
              <a:rPr lang="en-US" altLang="zh-CN" sz="3200" dirty="0"/>
              <a:t>You must come tomorrow. </a:t>
            </a:r>
            <a:r>
              <a:rPr lang="zh-CN" altLang="en-US" sz="3200" dirty="0"/>
              <a:t>你明天必须来。</a:t>
            </a:r>
          </a:p>
        </p:txBody>
      </p:sp>
      <p:sp>
        <p:nvSpPr>
          <p:cNvPr id="83971" name="TextBox 2"/>
          <p:cNvSpPr txBox="1">
            <a:spLocks noChangeArrowheads="1"/>
          </p:cNvSpPr>
          <p:nvPr/>
        </p:nvSpPr>
        <p:spPr bwMode="auto">
          <a:xfrm>
            <a:off x="1474788" y="-26988"/>
            <a:ext cx="5075237" cy="57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has to</a:t>
            </a:r>
          </a:p>
        </p:txBody>
      </p:sp>
      <p:sp>
        <p:nvSpPr>
          <p:cNvPr id="83972" name="TextBox 2"/>
          <p:cNvSpPr txBox="1">
            <a:spLocks noChangeArrowheads="1"/>
          </p:cNvSpPr>
          <p:nvPr/>
        </p:nvSpPr>
        <p:spPr bwMode="auto">
          <a:xfrm>
            <a:off x="1331913" y="1917700"/>
            <a:ext cx="417353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doesn’t  has    to</a:t>
            </a:r>
          </a:p>
        </p:txBody>
      </p:sp>
      <p:sp>
        <p:nvSpPr>
          <p:cNvPr id="83973" name="TextBox 2"/>
          <p:cNvSpPr txBox="1">
            <a:spLocks noChangeArrowheads="1"/>
          </p:cNvSpPr>
          <p:nvPr/>
        </p:nvSpPr>
        <p:spPr bwMode="auto">
          <a:xfrm>
            <a:off x="1835150" y="3860800"/>
            <a:ext cx="29733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have  to</a:t>
            </a:r>
          </a:p>
        </p:txBody>
      </p:sp>
      <p:sp>
        <p:nvSpPr>
          <p:cNvPr id="83974" name="TextBox 2"/>
          <p:cNvSpPr txBox="1">
            <a:spLocks noChangeArrowheads="1"/>
          </p:cNvSpPr>
          <p:nvPr/>
        </p:nvSpPr>
        <p:spPr bwMode="auto">
          <a:xfrm>
            <a:off x="466725" y="3860800"/>
            <a:ext cx="1638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2" grpId="0"/>
      <p:bldP spid="83973" grpId="0"/>
      <p:bldP spid="839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矩形 1"/>
          <p:cNvSpPr>
            <a:spLocks noChangeArrowheads="1"/>
          </p:cNvSpPr>
          <p:nvPr/>
        </p:nvSpPr>
        <p:spPr bwMode="auto">
          <a:xfrm>
            <a:off x="0" y="960438"/>
            <a:ext cx="9144000" cy="399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★bring, take &amp; carry</a:t>
            </a:r>
            <a:r>
              <a:rPr lang="zh-CN" altLang="en-US" sz="3200" dirty="0"/>
              <a:t>的区别：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bring</a:t>
            </a:r>
            <a:r>
              <a:rPr lang="zh-CN" altLang="en-US" sz="3200" dirty="0"/>
              <a:t>的用法是</a:t>
            </a:r>
            <a:r>
              <a:rPr lang="en-US" altLang="zh-CN" sz="3200" dirty="0"/>
              <a:t>bring sb. </a:t>
            </a:r>
            <a:r>
              <a:rPr lang="en-US" altLang="zh-CN" sz="3200" dirty="0" err="1"/>
              <a:t>sth</a:t>
            </a:r>
            <a:r>
              <a:rPr lang="en-US" altLang="zh-CN" sz="3200" dirty="0"/>
              <a:t>.</a:t>
            </a:r>
            <a:r>
              <a:rPr lang="zh-CN" altLang="en-US" sz="3200" dirty="0"/>
              <a:t>或</a:t>
            </a:r>
            <a:r>
              <a:rPr lang="en-US" altLang="zh-CN" sz="3200" dirty="0"/>
              <a:t>bring </a:t>
            </a:r>
            <a:r>
              <a:rPr lang="en-US" altLang="zh-CN" sz="3200" dirty="0" err="1"/>
              <a:t>sth</a:t>
            </a:r>
            <a:r>
              <a:rPr lang="en-US" altLang="zh-CN" sz="3200" dirty="0"/>
              <a:t>. to sb.</a:t>
            </a:r>
            <a:r>
              <a:rPr lang="zh-CN" altLang="en-US" sz="3200" dirty="0"/>
              <a:t>意为“带来”；</a:t>
            </a:r>
            <a:r>
              <a:rPr lang="en-US" altLang="zh-CN" sz="3200" dirty="0"/>
              <a:t>take</a:t>
            </a:r>
            <a:r>
              <a:rPr lang="zh-CN" altLang="en-US" sz="3200" dirty="0"/>
              <a:t>意为“拿走”；</a:t>
            </a:r>
            <a:r>
              <a:rPr lang="en-US" altLang="zh-CN" sz="3200" dirty="0"/>
              <a:t>carry</a:t>
            </a:r>
            <a:r>
              <a:rPr lang="zh-CN" altLang="en-US" sz="3200" dirty="0"/>
              <a:t>并无方向性，意为“搬运”。辨析填空：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7) Please</a:t>
            </a:r>
            <a:r>
              <a:rPr lang="en-US" altLang="zh-CN" sz="3200" u="sng" dirty="0"/>
              <a:t>          </a:t>
            </a:r>
            <a:r>
              <a:rPr lang="en-US" altLang="zh-CN" sz="3200" dirty="0"/>
              <a:t>your homework here tomorrow.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8) You must</a:t>
            </a:r>
            <a:r>
              <a:rPr lang="en-US" altLang="zh-CN" sz="3200" u="sng" dirty="0"/>
              <a:t>          </a:t>
            </a:r>
            <a:r>
              <a:rPr lang="en-US" altLang="zh-CN" sz="3200" dirty="0"/>
              <a:t>this book to your sister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9) There are many apples in the basket. The little girl can’t </a:t>
            </a:r>
            <a:r>
              <a:rPr lang="en-US" altLang="zh-CN" sz="3200" u="sng" dirty="0"/>
              <a:t>          </a:t>
            </a:r>
            <a:r>
              <a:rPr lang="en-US" altLang="zh-CN" sz="3200" dirty="0"/>
              <a:t>it.</a:t>
            </a:r>
          </a:p>
        </p:txBody>
      </p:sp>
      <p:sp>
        <p:nvSpPr>
          <p:cNvPr id="84995" name="TextBox 2"/>
          <p:cNvSpPr txBox="1">
            <a:spLocks noChangeArrowheads="1"/>
          </p:cNvSpPr>
          <p:nvPr/>
        </p:nvSpPr>
        <p:spPr bwMode="auto">
          <a:xfrm>
            <a:off x="1676400" y="4318000"/>
            <a:ext cx="1857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carry</a:t>
            </a:r>
          </a:p>
        </p:txBody>
      </p:sp>
      <p:sp>
        <p:nvSpPr>
          <p:cNvPr id="84996" name="TextBox 2"/>
          <p:cNvSpPr txBox="1">
            <a:spLocks noChangeArrowheads="1"/>
          </p:cNvSpPr>
          <p:nvPr/>
        </p:nvSpPr>
        <p:spPr bwMode="auto">
          <a:xfrm>
            <a:off x="1763713" y="2878138"/>
            <a:ext cx="2698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bring</a:t>
            </a:r>
          </a:p>
        </p:txBody>
      </p:sp>
      <p:sp>
        <p:nvSpPr>
          <p:cNvPr id="84997" name="TextBox 2"/>
          <p:cNvSpPr txBox="1">
            <a:spLocks noChangeArrowheads="1"/>
          </p:cNvSpPr>
          <p:nvPr/>
        </p:nvSpPr>
        <p:spPr bwMode="auto">
          <a:xfrm>
            <a:off x="2339975" y="3381375"/>
            <a:ext cx="27003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take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  <p:bldP spid="849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/>
              <a:t>Period 1</a:t>
            </a:r>
            <a:r>
              <a:rPr lang="zh-CN" altLang="en-US" sz="3200" b="1"/>
              <a:t>训练案 </a:t>
            </a:r>
            <a:r>
              <a:rPr lang="en-US" altLang="zh-CN" sz="3200" b="1"/>
              <a:t>(</a:t>
            </a:r>
            <a:r>
              <a:rPr lang="zh-CN" altLang="en-US" sz="3200" b="1"/>
              <a:t>课本</a:t>
            </a:r>
            <a:r>
              <a:rPr lang="en-US" altLang="zh-CN" sz="3200" b="1"/>
              <a:t>P19-P20)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/>
              <a:t>成效追踪</a:t>
            </a:r>
            <a:endParaRPr lang="zh-CN" altLang="en-US" sz="3200"/>
          </a:p>
        </p:txBody>
      </p:sp>
      <p:sp>
        <p:nvSpPr>
          <p:cNvPr id="86019" name="矩形 2"/>
          <p:cNvSpPr>
            <a:spLocks noChangeArrowheads="1"/>
          </p:cNvSpPr>
          <p:nvPr/>
        </p:nvSpPr>
        <p:spPr bwMode="auto">
          <a:xfrm>
            <a:off x="0" y="1216025"/>
            <a:ext cx="9144000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1. --- _________ I __________(run)in the hallways?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--- No, you can’t.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2. --- _________ Anna __________(play) chess?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--- Yes, she can.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/>
              <a:t>结论：两者都是情态助动词，后接动词</a:t>
            </a:r>
            <a:r>
              <a:rPr lang="zh-CN" altLang="en-US" sz="3200" u="sng"/>
              <a:t>       </a:t>
            </a:r>
            <a:r>
              <a:rPr lang="en-US" altLang="zh-CN" sz="3200"/>
              <a:t>, </a:t>
            </a:r>
            <a:r>
              <a:rPr lang="zh-CN" altLang="en-US" sz="3200"/>
              <a:t>前者表示许可，意为“</a:t>
            </a:r>
            <a:r>
              <a:rPr lang="zh-CN" altLang="en-US" sz="3200" u="sng"/>
              <a:t>       </a:t>
            </a:r>
            <a:r>
              <a:rPr lang="zh-CN" altLang="en-US" sz="3200"/>
              <a:t>”；后者用来表示能力，意为“</a:t>
            </a:r>
            <a:r>
              <a:rPr lang="zh-CN" altLang="en-US" sz="3200" u="sng"/>
              <a:t>      </a:t>
            </a:r>
            <a:r>
              <a:rPr lang="zh-CN" altLang="en-US" sz="3200"/>
              <a:t> ”。</a:t>
            </a:r>
          </a:p>
        </p:txBody>
      </p:sp>
      <p:sp>
        <p:nvSpPr>
          <p:cNvPr id="86020" name="TextBox 9"/>
          <p:cNvSpPr txBox="1">
            <a:spLocks noChangeArrowheads="1"/>
          </p:cNvSpPr>
          <p:nvPr/>
        </p:nvSpPr>
        <p:spPr bwMode="auto">
          <a:xfrm>
            <a:off x="1116013" y="1125538"/>
            <a:ext cx="18049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Can</a:t>
            </a:r>
          </a:p>
        </p:txBody>
      </p:sp>
      <p:sp>
        <p:nvSpPr>
          <p:cNvPr id="86021" name="TextBox 11"/>
          <p:cNvSpPr txBox="1">
            <a:spLocks noChangeArrowheads="1"/>
          </p:cNvSpPr>
          <p:nvPr/>
        </p:nvSpPr>
        <p:spPr bwMode="auto">
          <a:xfrm>
            <a:off x="4140200" y="1125538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run</a:t>
            </a:r>
          </a:p>
        </p:txBody>
      </p:sp>
      <p:sp>
        <p:nvSpPr>
          <p:cNvPr id="86022" name="TextBox 11"/>
          <p:cNvSpPr txBox="1">
            <a:spLocks noChangeArrowheads="1"/>
          </p:cNvSpPr>
          <p:nvPr/>
        </p:nvSpPr>
        <p:spPr bwMode="auto">
          <a:xfrm>
            <a:off x="1114425" y="2563813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Can</a:t>
            </a:r>
          </a:p>
        </p:txBody>
      </p:sp>
      <p:sp>
        <p:nvSpPr>
          <p:cNvPr id="86023" name="TextBox 11"/>
          <p:cNvSpPr txBox="1">
            <a:spLocks noChangeArrowheads="1"/>
          </p:cNvSpPr>
          <p:nvPr/>
        </p:nvSpPr>
        <p:spPr bwMode="auto">
          <a:xfrm>
            <a:off x="4787900" y="2636838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play</a:t>
            </a:r>
          </a:p>
        </p:txBody>
      </p:sp>
      <p:sp>
        <p:nvSpPr>
          <p:cNvPr id="86024" name="TextBox 11"/>
          <p:cNvSpPr txBox="1">
            <a:spLocks noChangeArrowheads="1"/>
          </p:cNvSpPr>
          <p:nvPr/>
        </p:nvSpPr>
        <p:spPr bwMode="auto">
          <a:xfrm>
            <a:off x="6948488" y="3573463"/>
            <a:ext cx="12858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原型</a:t>
            </a:r>
          </a:p>
        </p:txBody>
      </p:sp>
      <p:sp>
        <p:nvSpPr>
          <p:cNvPr id="86025" name="TextBox 11"/>
          <p:cNvSpPr txBox="1">
            <a:spLocks noChangeArrowheads="1"/>
          </p:cNvSpPr>
          <p:nvPr/>
        </p:nvSpPr>
        <p:spPr bwMode="auto">
          <a:xfrm>
            <a:off x="2987675" y="4076700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可以</a:t>
            </a:r>
          </a:p>
        </p:txBody>
      </p:sp>
      <p:sp>
        <p:nvSpPr>
          <p:cNvPr id="86026" name="TextBox 11"/>
          <p:cNvSpPr txBox="1">
            <a:spLocks noChangeArrowheads="1"/>
          </p:cNvSpPr>
          <p:nvPr/>
        </p:nvSpPr>
        <p:spPr bwMode="auto">
          <a:xfrm>
            <a:off x="179388" y="4508500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能够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21" grpId="0"/>
      <p:bldP spid="86022" grpId="0"/>
      <p:bldP spid="86023" grpId="0"/>
      <p:bldP spid="86024" grpId="0"/>
      <p:bldP spid="86025" grpId="0"/>
      <p:bldP spid="86026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794</Words>
  <Application>Microsoft Office PowerPoint</Application>
  <PresentationFormat>全屏显示(4:3)</PresentationFormat>
  <Paragraphs>181</Paragraphs>
  <Slides>14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2023-01-16T23:36:02Z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3F5286DA25C94EFF9279575B33A06DE4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