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288" r:id="rId3"/>
    <p:sldId id="287" r:id="rId4"/>
    <p:sldId id="266" r:id="rId5"/>
    <p:sldId id="268" r:id="rId6"/>
    <p:sldId id="271" r:id="rId7"/>
    <p:sldId id="290" r:id="rId8"/>
    <p:sldId id="295" r:id="rId9"/>
    <p:sldId id="289" r:id="rId10"/>
    <p:sldId id="284" r:id="rId11"/>
    <p:sldId id="296" r:id="rId12"/>
    <p:sldId id="291" r:id="rId13"/>
    <p:sldId id="302" r:id="rId14"/>
    <p:sldId id="292" r:id="rId15"/>
    <p:sldId id="297" r:id="rId16"/>
    <p:sldId id="270" r:id="rId17"/>
    <p:sldId id="285" r:id="rId18"/>
    <p:sldId id="269" r:id="rId19"/>
    <p:sldId id="272" r:id="rId20"/>
    <p:sldId id="273" r:id="rId21"/>
    <p:sldId id="301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B1"/>
    <a:srgbClr val="FF66CC"/>
    <a:srgbClr val="CC0000"/>
    <a:srgbClr val="FFFFFF"/>
    <a:srgbClr val="3333FF"/>
    <a:srgbClr val="FFFFCC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2" autoAdjust="0"/>
    <p:restoredTop sz="9466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932CC-5A1A-4BA0-B89B-B74F1D72DCD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4E38-8C17-4243-A7B6-F18C83DDF6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E38-8C17-4243-A7B6-F18C83DDF6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BD8D-166C-4B81-A17A-0B65BC4EF2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0C7A-5930-407C-9653-FF963DC0A44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A4BB-25CB-4911-A0C5-DA63B1004FC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F5DE-18CE-4707-9E95-285657BD99A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FBD92-3ECE-46EE-B32E-A8008D4FFF3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9664-C260-4DA3-9DF7-3959C6889B5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CE58-40D3-4E45-B91B-A9E2E4F038D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07776-5210-4074-AC73-8748E6F4C6A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1374-24C2-4BC1-861F-5AF952A31EF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C256-B0C9-470C-8F9B-C06C294C837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6F41-D4BE-4551-9987-F25302623EF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diamond/>
    <p:sndAc>
      <p:stSnd>
        <p:snd r:embed="rId1" name="No New Messag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956021-789F-4098-B161-C17FF1A8328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  <p:sndAc>
      <p:stSnd>
        <p:snd r:embed="rId13" name="No New Messag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hyperlink" Target="&#38142;&#25509;&#36164;&#28304;/U3T3A-2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&#38142;&#25509;&#36164;&#28304;/P71_1_1a.swf" TargetMode="Externa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&#38142;&#25509;&#36164;&#28304;/U3T3A-1a%20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229600" cy="380236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  Topic 3 </a:t>
            </a:r>
          </a:p>
          <a:p>
            <a:pPr algn="ctr"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What were you doing at this </a:t>
            </a:r>
          </a:p>
          <a:p>
            <a:pPr algn="ctr">
              <a:buFontTx/>
              <a:buNone/>
            </a:pP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</a:rPr>
              <a:t>time yesterday?</a:t>
            </a:r>
          </a:p>
          <a:p>
            <a:pPr algn="ctr">
              <a:buFontTx/>
              <a:buNone/>
            </a:pPr>
            <a:endParaRPr lang="en-US" altLang="zh-CN" b="1" dirty="0" smtClean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Section A </a:t>
            </a:r>
          </a:p>
        </p:txBody>
      </p:sp>
      <p:sp>
        <p:nvSpPr>
          <p:cNvPr id="3" name="矩形 2"/>
          <p:cNvSpPr/>
          <p:nvPr/>
        </p:nvSpPr>
        <p:spPr>
          <a:xfrm>
            <a:off x="2923821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468313" y="1125538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/>
              <a:t>Look at the pictures and write the correct words or phrases. Then make up conversations with your partner.</a:t>
            </a:r>
            <a:endParaRPr lang="zh-CN" altLang="en-US" sz="2000" b="1" dirty="0"/>
          </a:p>
        </p:txBody>
      </p:sp>
      <p:sp>
        <p:nvSpPr>
          <p:cNvPr id="11267" name="WordArt 12"/>
          <p:cNvSpPr>
            <a:spLocks noChangeArrowheads="1" noChangeShapeType="1" noTextEdit="1"/>
          </p:cNvSpPr>
          <p:nvPr/>
        </p:nvSpPr>
        <p:spPr bwMode="auto">
          <a:xfrm>
            <a:off x="3132138" y="404813"/>
            <a:ext cx="18716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1268" name="Picture 14" descr="P69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2349500"/>
            <a:ext cx="31448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Img2780870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1296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4572000" y="2205038"/>
            <a:ext cx="4321175" cy="3771900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FF"/>
            </a:solidFill>
            <a:prstDash val="sysDot"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Example: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A: What were you doing at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     this time yesterday?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B: I was </a:t>
            </a:r>
            <a:r>
              <a:rPr lang="en-US" altLang="zh-CN" sz="2400" b="1" i="1" dirty="0">
                <a:solidFill>
                  <a:srgbClr val="FF00FF"/>
                </a:solidFill>
              </a:rPr>
              <a:t>washing some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FF"/>
                </a:solidFill>
              </a:rPr>
              <a:t>     clothes</a:t>
            </a:r>
            <a:r>
              <a:rPr lang="en-US" altLang="zh-CN" sz="2400" b="1" dirty="0"/>
              <a:t>. What about you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/>
              <a:t>A: I was </a:t>
            </a:r>
            <a:r>
              <a:rPr lang="en-US" altLang="zh-CN" sz="2400" b="1" i="1" dirty="0">
                <a:solidFill>
                  <a:srgbClr val="FF00FF"/>
                </a:solidFill>
              </a:rPr>
              <a:t>doing some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FF"/>
                </a:solidFill>
              </a:rPr>
              <a:t>    cleaning</a:t>
            </a:r>
            <a:r>
              <a:rPr lang="en-US" altLang="zh-CN" sz="2400" b="1" dirty="0"/>
              <a:t>.</a:t>
            </a: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539750" y="5876925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/>
              <a:t> </a:t>
            </a:r>
            <a:r>
              <a:rPr lang="en-US" altLang="zh-CN" sz="2400" b="1"/>
              <a:t>___________________ </a:t>
            </a:r>
          </a:p>
        </p:txBody>
      </p:sp>
      <p:sp>
        <p:nvSpPr>
          <p:cNvPr id="11272" name="Rectangle 15"/>
          <p:cNvSpPr>
            <a:spLocks noChangeArrowheads="1"/>
          </p:cNvSpPr>
          <p:nvPr/>
        </p:nvSpPr>
        <p:spPr bwMode="auto">
          <a:xfrm>
            <a:off x="971550" y="5734050"/>
            <a:ext cx="29019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wash some clothes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P69-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4221163"/>
            <a:ext cx="237648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8" descr="P69-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2133600"/>
            <a:ext cx="41767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7" descr="P69-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789363"/>
            <a:ext cx="24479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 descr="P69-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260350"/>
            <a:ext cx="20875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P69-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0"/>
            <a:ext cx="20891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50825" y="227647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___________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23850" y="2205038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read English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3851275" y="414972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______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50825" y="6237288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______________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4859338" y="5949950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________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6588125" y="2492375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____________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6618288" y="2420938"/>
            <a:ext cx="252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 play the piano 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179388" y="6092825"/>
            <a:ext cx="291465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3333FF"/>
                </a:solidFill>
                <a:latin typeface="Comic Sans MS" panose="030F0702030302020204" pitchFamily="66" charset="0"/>
              </a:rPr>
              <a:t> do some cleaning </a:t>
            </a:r>
            <a:endParaRPr lang="zh-CN" altLang="en-US" sz="2400" b="1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779838" y="4149725"/>
            <a:ext cx="1439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  sleep 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5148263" y="5805488"/>
            <a:ext cx="124301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 skate 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  <p:bldP spid="35855" grpId="0"/>
      <p:bldP spid="35857" grpId="0"/>
      <p:bldP spid="358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Were you doing some cleaning at this time yesterday?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195513" y="4508500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Lucida Sans" panose="020B0602030504020204" pitchFamily="34" charset="0"/>
              </a:rPr>
              <a:t>Yes, I was.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132138" y="4508500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Lucida Sans" panose="020B0602030504020204" pitchFamily="34" charset="0"/>
              </a:rPr>
              <a:t>No, I wasn’t.</a:t>
            </a:r>
          </a:p>
        </p:txBody>
      </p:sp>
      <p:pic>
        <p:nvPicPr>
          <p:cNvPr id="38931" name="Picture 19" descr="打扫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557338"/>
            <a:ext cx="2122487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 descr="写作业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1557338"/>
            <a:ext cx="21907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4213" y="5157788"/>
            <a:ext cx="8066087" cy="155257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ea typeface="华文中宋" panose="02010600040101010101" pitchFamily="2" charset="-122"/>
              </a:rPr>
              <a:t>过去进行时的一般疑问句及其肯定和否定回答：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ea typeface="华文中宋" panose="02010600040101010101" pitchFamily="2" charset="-122"/>
              </a:rPr>
              <a:t>Were/Was + S + </a:t>
            </a:r>
            <a:r>
              <a:rPr lang="en-US" altLang="zh-CN" sz="2400" b="1" i="1">
                <a:solidFill>
                  <a:srgbClr val="3333FF"/>
                </a:solidFill>
                <a:ea typeface="华文中宋" panose="02010600040101010101" pitchFamily="2" charset="-122"/>
              </a:rPr>
              <a:t>v</a:t>
            </a:r>
            <a:r>
              <a:rPr lang="en-US" altLang="zh-CN" sz="2400" b="1">
                <a:solidFill>
                  <a:srgbClr val="3333FF"/>
                </a:solidFill>
                <a:ea typeface="华文中宋" panose="02010600040101010101" pitchFamily="2" charset="-122"/>
              </a:rPr>
              <a:t>.ing + O + time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3333FF"/>
                </a:solidFill>
                <a:ea typeface="华文中宋" panose="02010600040101010101" pitchFamily="2" charset="-122"/>
              </a:rPr>
              <a:t>Yes , S was/were .       No , S wasn</a:t>
            </a:r>
            <a:r>
              <a:rPr lang="en-US" altLang="zh-CN" sz="2400" b="1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’</a:t>
            </a:r>
            <a:r>
              <a:rPr lang="en-US" altLang="zh-CN" sz="2400" b="1">
                <a:solidFill>
                  <a:srgbClr val="3333FF"/>
                </a:solidFill>
                <a:ea typeface="华文中宋" panose="02010600040101010101" pitchFamily="2" charset="-122"/>
              </a:rPr>
              <a:t>t/weren</a:t>
            </a:r>
            <a:r>
              <a:rPr lang="en-US" altLang="zh-CN" sz="2400" b="1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’</a:t>
            </a:r>
            <a:r>
              <a:rPr lang="en-US" altLang="zh-CN" sz="2400" b="1">
                <a:solidFill>
                  <a:srgbClr val="3333FF"/>
                </a:solidFill>
                <a:ea typeface="华文中宋" panose="02010600040101010101" pitchFamily="2" charset="-122"/>
              </a:rPr>
              <a:t>t.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61897277gw1e0pm8y2o0m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223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32861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listen and fill.</a:t>
            </a:r>
            <a:endParaRPr lang="zh-CN" altLang="en-US" sz="4000" b="1" kern="10" dirty="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7921625" cy="4879975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Jim and Yingying are back at school in Beijing. Jim is very excited. Beijing is one of his  ________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cities. From nine to eleven yesterday, Jim was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______ ______ ________and ______ ________ , and Yingying was ______ on a plane and _______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to pass the time. On the plane from New York, Jim ______ _________ computer games until they served the food.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659563" y="2420938"/>
            <a:ext cx="136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favorite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11188" y="36449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doing   some   packing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076825" y="36449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some   cleaning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348038" y="4221163"/>
            <a:ext cx="111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sitting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804025" y="4221163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reading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11188" y="537368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was    playing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20" name="Picture 12" descr="0013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525" y="333375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7" grpId="0"/>
      <p:bldP spid="37898" grpId="0"/>
      <p:bldP spid="37899" grpId="0"/>
      <p:bldP spid="37900" grpId="0"/>
      <p:bldP spid="379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27088" y="3357563"/>
            <a:ext cx="6588125" cy="3333750"/>
          </a:xfrm>
          <a:prstGeom prst="rect">
            <a:avLst/>
          </a:prstGeom>
          <a:solidFill>
            <a:schemeClr val="bg1"/>
          </a:solidFill>
          <a:ln w="76200">
            <a:pattFill prst="plaid">
              <a:fgClr>
                <a:schemeClr val="tx1"/>
              </a:fgClr>
              <a:bgClr>
                <a:srgbClr val="FFFFFF"/>
              </a:bgClr>
            </a:patt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Lucida Sans" panose="020B0602030504020204" pitchFamily="34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Lucida Sans" panose="020B0602030504020204" pitchFamily="34" charset="0"/>
              </a:rPr>
              <a:t>A: What were you doing </a:t>
            </a:r>
            <a:r>
              <a:rPr lang="en-US" altLang="zh-CN" sz="24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from seven to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    nine</a:t>
            </a:r>
            <a:r>
              <a:rPr lang="en-US" altLang="zh-CN" sz="2400" b="1" dirty="0">
                <a:latin typeface="Lucida Sans" panose="020B0602030504020204" pitchFamily="34" charset="0"/>
              </a:rPr>
              <a:t> yesterday 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Lucida Sans" panose="020B0602030504020204" pitchFamily="34" charset="0"/>
              </a:rPr>
              <a:t>B: I was </a:t>
            </a:r>
            <a:r>
              <a:rPr lang="en-US" altLang="zh-CN" sz="24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learning English</a:t>
            </a:r>
            <a:r>
              <a:rPr lang="en-US" altLang="zh-CN" sz="2400" b="1" dirty="0">
                <a:latin typeface="Lucida Sans" panose="020B0602030504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Lucida Sans" panose="020B0602030504020204" pitchFamily="34" charset="0"/>
              </a:rPr>
              <a:t>    Were you </a:t>
            </a:r>
            <a:r>
              <a:rPr lang="en-US" altLang="zh-CN" sz="2400" b="1" i="1" dirty="0">
                <a:solidFill>
                  <a:srgbClr val="FF0000"/>
                </a:solidFill>
                <a:latin typeface="Lucida Sans" panose="020B0602030504020204" pitchFamily="34" charset="0"/>
              </a:rPr>
              <a:t>playing computer games</a:t>
            </a:r>
            <a:r>
              <a:rPr lang="en-US" altLang="zh-CN" sz="2400" b="1" dirty="0">
                <a:latin typeface="Lucida Sans" panose="020B0602030504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Lucida Sans" panose="020B0602030504020204" pitchFamily="34" charset="0"/>
              </a:rPr>
              <a:t>A: Yes, I was. / No, I wasn’t.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4500563" y="260350"/>
            <a:ext cx="33845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sz="3600" b="1" kern="1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4340" name="Picture 6" descr="Img2780870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188913"/>
            <a:ext cx="1296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611188" y="333375"/>
            <a:ext cx="1223962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5545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 Black" panose="020B0A04020102020204" pitchFamily="34" charset="0"/>
              </a:rPr>
              <a:t>Look at the pictures and make up conversations with your partner.</a:t>
            </a:r>
          </a:p>
        </p:txBody>
      </p:sp>
      <p:sp>
        <p:nvSpPr>
          <p:cNvPr id="14343" name="AutoShape 12"/>
          <p:cNvSpPr/>
          <p:nvPr/>
        </p:nvSpPr>
        <p:spPr bwMode="auto">
          <a:xfrm>
            <a:off x="2286000" y="2306638"/>
            <a:ext cx="2430463" cy="762000"/>
          </a:xfrm>
          <a:prstGeom prst="borderCallout1">
            <a:avLst>
              <a:gd name="adj1" fmla="val 15000"/>
              <a:gd name="adj2" fmla="val 103134"/>
              <a:gd name="adj3" fmla="val -26667"/>
              <a:gd name="adj4" fmla="val 171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000" b="1">
                <a:solidFill>
                  <a:srgbClr val="3333FF"/>
                </a:solidFill>
              </a:rPr>
              <a:t>7:00-9:00 a.m. </a:t>
            </a:r>
          </a:p>
          <a:p>
            <a:r>
              <a:rPr lang="en-US" altLang="zh-CN" sz="2000" b="1">
                <a:solidFill>
                  <a:srgbClr val="3333FF"/>
                </a:solidFill>
              </a:rPr>
              <a:t>chat with friends</a:t>
            </a:r>
            <a:endParaRPr lang="zh-CN" altLang="en-US" sz="2000" b="1">
              <a:solidFill>
                <a:srgbClr val="3333FF"/>
              </a:solidFill>
            </a:endParaRPr>
          </a:p>
        </p:txBody>
      </p:sp>
      <p:pic>
        <p:nvPicPr>
          <p:cNvPr id="14344" name="Picture 13" descr="3-3-1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341438"/>
            <a:ext cx="2189162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-3-1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2565400"/>
            <a:ext cx="24018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8-p70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789363"/>
            <a:ext cx="20891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8-3-3-5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8400" y="404813"/>
            <a:ext cx="23050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8-3-3-4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4005263"/>
            <a:ext cx="2459038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p70-2a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404813"/>
            <a:ext cx="2120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250825" y="2349500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7:00 – 7:30 a.m. listen to the news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3779838" y="2349500"/>
            <a:ext cx="2374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9:00 – 12:00 a.m. plant trees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372225" y="4437063"/>
            <a:ext cx="2305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</a:rPr>
              <a:t>2:00 – 4:00 p.m.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3333FF"/>
                </a:solidFill>
              </a:rPr>
              <a:t>visit a museum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95288" y="5805488"/>
            <a:ext cx="2305050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4:30 – 6:00 p.m.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practice English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419475" y="5805488"/>
            <a:ext cx="3384550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6:30 – 7:00 p.m.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/>
              <a:t>eat Beijing roast duck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0384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Group work</a:t>
            </a:r>
            <a:endParaRPr lang="zh-CN" altLang="en-US" sz="44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pic>
        <p:nvPicPr>
          <p:cNvPr id="16387" name="Picture 8" descr="20120325175034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33825"/>
            <a:ext cx="359886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9" descr="羊皮纸"/>
          <p:cNvSpPr>
            <a:spLocks noChangeArrowheads="1"/>
          </p:cNvSpPr>
          <p:nvPr/>
        </p:nvSpPr>
        <p:spPr bwMode="auto">
          <a:xfrm>
            <a:off x="2124075" y="1412875"/>
            <a:ext cx="6264275" cy="2376488"/>
          </a:xfrm>
          <a:prstGeom prst="wedgeRoundRectCallout">
            <a:avLst>
              <a:gd name="adj1" fmla="val -55347"/>
              <a:gd name="adj2" fmla="val 91014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Work in groups and talk about what you were doing at this time last weekend. Use the dialog in 1a to help you. </a:t>
            </a:r>
          </a:p>
          <a:p>
            <a:pPr algn="ctr"/>
            <a:endParaRPr lang="zh-CN" altLang="en-US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132138" y="549275"/>
            <a:ext cx="2952750" cy="1093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ln w="9525">
                  <a:solidFill>
                    <a:srgbClr val="CC00CC"/>
                  </a:solidFill>
                  <a:rou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phrases</a:t>
            </a:r>
            <a:endParaRPr lang="zh-CN" altLang="en-US" sz="2800" b="1" kern="10" dirty="0">
              <a:ln w="9525">
                <a:solidFill>
                  <a:srgbClr val="CC00CC"/>
                </a:solidFill>
                <a:round/>
              </a:ln>
              <a:solidFill>
                <a:srgbClr val="CC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95288" y="1989138"/>
            <a:ext cx="3925887" cy="4362450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at this time yesterday </a:t>
            </a:r>
          </a:p>
          <a:p>
            <a:pPr eaLnBrk="1" hangingPunct="1"/>
            <a:endParaRPr lang="en-US" altLang="zh-CN" sz="2800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call sb. to do </a:t>
            </a:r>
            <a:r>
              <a:rPr lang="en-US" altLang="zh-CN" sz="2800" b="1" dirty="0" err="1">
                <a:solidFill>
                  <a:srgbClr val="3333FF"/>
                </a:solidFill>
              </a:rPr>
              <a:t>sth</a:t>
            </a:r>
            <a:r>
              <a:rPr lang="en-US" altLang="zh-CN" sz="2800" b="1" dirty="0">
                <a:solidFill>
                  <a:srgbClr val="3333FF"/>
                </a:solidFill>
              </a:rPr>
              <a:t>.</a:t>
            </a:r>
          </a:p>
          <a:p>
            <a:pPr eaLnBrk="1" hangingPunct="1"/>
            <a:endParaRPr lang="en-US" altLang="zh-CN" sz="2800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take a shower</a:t>
            </a:r>
          </a:p>
          <a:p>
            <a:pPr eaLnBrk="1" hangingPunct="1"/>
            <a:endParaRPr lang="en-US" altLang="zh-CN" sz="2800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do some washing</a:t>
            </a:r>
          </a:p>
          <a:p>
            <a:pPr eaLnBrk="1" hangingPunct="1"/>
            <a:endParaRPr lang="en-US" altLang="zh-CN" sz="2800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</a:rPr>
              <a:t>do some cleaning</a:t>
            </a:r>
          </a:p>
          <a:p>
            <a:pPr eaLnBrk="1" hangingPunct="1"/>
            <a:endParaRPr lang="en-US" altLang="zh-CN" sz="2800" b="1" dirty="0">
              <a:solidFill>
                <a:srgbClr val="3333FF"/>
              </a:solidFill>
            </a:endParaRPr>
          </a:p>
        </p:txBody>
      </p:sp>
      <p:sp>
        <p:nvSpPr>
          <p:cNvPr id="17412" name="Text Box 7" descr="羊皮纸"/>
          <p:cNvSpPr txBox="1">
            <a:spLocks noChangeArrowheads="1"/>
          </p:cNvSpPr>
          <p:nvPr/>
        </p:nvSpPr>
        <p:spPr bwMode="auto">
          <a:xfrm>
            <a:off x="4030663" y="2565400"/>
            <a:ext cx="5113337" cy="39354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from seven to nine yesterday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play on the computer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listen to the radio 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visit a museum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dig a hole </a:t>
            </a:r>
          </a:p>
        </p:txBody>
      </p:sp>
      <p:pic>
        <p:nvPicPr>
          <p:cNvPr id="17414" name="Picture 9" descr="习惯用语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620713"/>
            <a:ext cx="16208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4524375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telephone languages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76375" y="2349500"/>
            <a:ext cx="3927475" cy="3081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This is … speaking.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May I speak to …?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Hold the line, please.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Answer the phone.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35988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normalizeH="1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3600" b="1" kern="10" normalizeH="1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23850" y="1893888"/>
            <a:ext cx="43068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   I master the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 Past Continuous Tense.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3730625" cy="1373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I know some 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telephone languages.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076825" y="1844675"/>
            <a:ext cx="36242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I know some</a:t>
            </a:r>
          </a:p>
          <a:p>
            <a:pPr eaLnBrk="1" hangingPunct="1"/>
            <a:endParaRPr lang="en-US" altLang="zh-CN" sz="28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800" b="1" dirty="0">
                <a:latin typeface="Comic Sans MS" panose="030F0702030302020204" pitchFamily="66" charset="0"/>
              </a:rPr>
              <a:t> useful expressions.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4427538" y="4292600"/>
            <a:ext cx="4716462" cy="180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I can write</a:t>
            </a:r>
          </a:p>
          <a:p>
            <a:endParaRPr lang="en-US" altLang="zh-CN" sz="2800" b="1" dirty="0"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a passage with the past continuous tense.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Cloud"/>
          <p:cNvSpPr>
            <a:spLocks noChangeAspect="1" noEditPoints="1" noChangeArrowheads="1"/>
          </p:cNvSpPr>
          <p:nvPr/>
        </p:nvSpPr>
        <p:spPr bwMode="auto">
          <a:xfrm>
            <a:off x="971550" y="765175"/>
            <a:ext cx="4897438" cy="1584325"/>
          </a:xfrm>
          <a:custGeom>
            <a:avLst/>
            <a:gdLst>
              <a:gd name="T0" fmla="*/ 15191 w 21600"/>
              <a:gd name="T1" fmla="*/ 792163 h 21600"/>
              <a:gd name="T2" fmla="*/ 2448719 w 21600"/>
              <a:gd name="T3" fmla="*/ 1582638 h 21600"/>
              <a:gd name="T4" fmla="*/ 4893357 w 21600"/>
              <a:gd name="T5" fmla="*/ 792163 h 21600"/>
              <a:gd name="T6" fmla="*/ 2448719 w 21600"/>
              <a:gd name="T7" fmla="*/ 905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28575">
            <a:solidFill>
              <a:srgbClr val="FF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3075" name="Picture 6" descr="116165998911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437063"/>
            <a:ext cx="1997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loud"/>
          <p:cNvSpPr>
            <a:spLocks noChangeAspect="1" noEditPoints="1" noChangeArrowheads="1"/>
          </p:cNvSpPr>
          <p:nvPr/>
        </p:nvSpPr>
        <p:spPr bwMode="auto">
          <a:xfrm>
            <a:off x="4211638" y="3141663"/>
            <a:ext cx="4608512" cy="1584325"/>
          </a:xfrm>
          <a:custGeom>
            <a:avLst/>
            <a:gdLst>
              <a:gd name="T0" fmla="*/ 14295 w 21600"/>
              <a:gd name="T1" fmla="*/ 468313 h 21600"/>
              <a:gd name="T2" fmla="*/ 2304256 w 21600"/>
              <a:gd name="T3" fmla="*/ 935628 h 21600"/>
              <a:gd name="T4" fmla="*/ 4604672 w 21600"/>
              <a:gd name="T5" fmla="*/ 468313 h 21600"/>
              <a:gd name="T6" fmla="*/ 2304256 w 21600"/>
              <a:gd name="T7" fmla="*/ 535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00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476375" y="1268413"/>
            <a:ext cx="3794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Comic Sans MS" panose="030F0702030302020204" pitchFamily="66" charset="0"/>
              </a:rPr>
              <a:t>What are you doing?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500563" y="3644900"/>
            <a:ext cx="417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We are having classes.</a:t>
            </a:r>
          </a:p>
        </p:txBody>
      </p:sp>
      <p:pic>
        <p:nvPicPr>
          <p:cNvPr id="2" name="Picture 11" descr="8f3340d9a8d1786010df9b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2349500"/>
            <a:ext cx="226218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87450" y="3429000"/>
            <a:ext cx="6621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Make a telephone dialog according to</a:t>
            </a: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en-US" altLang="zh-CN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the telephone languages</a:t>
            </a:r>
            <a:r>
              <a:rPr lang="en-US" altLang="zh-CN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. </a:t>
            </a:r>
            <a:endParaRPr lang="en-US" altLang="zh-CN" sz="2800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1691680" y="1196975"/>
            <a:ext cx="3240087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8575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Homework</a:t>
            </a:r>
            <a:endParaRPr lang="zh-CN" altLang="en-US" sz="3600" b="1" kern="10" dirty="0">
              <a:ln w="28575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41987" name="Picture 4" descr="j0222814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5" descr="SO01589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loud"/>
          <p:cNvSpPr>
            <a:spLocks noChangeAspect="1" noEditPoints="1" noChangeArrowheads="1"/>
          </p:cNvSpPr>
          <p:nvPr/>
        </p:nvSpPr>
        <p:spPr bwMode="auto">
          <a:xfrm>
            <a:off x="395288" y="404813"/>
            <a:ext cx="6119812" cy="1838325"/>
          </a:xfrm>
          <a:custGeom>
            <a:avLst/>
            <a:gdLst>
              <a:gd name="T0" fmla="*/ 18983 w 21600"/>
              <a:gd name="T1" fmla="*/ 919163 h 21600"/>
              <a:gd name="T2" fmla="*/ 3059906 w 21600"/>
              <a:gd name="T3" fmla="*/ 1836368 h 21600"/>
              <a:gd name="T4" fmla="*/ 6114712 w 21600"/>
              <a:gd name="T5" fmla="*/ 919163 h 21600"/>
              <a:gd name="T6" fmla="*/ 3059906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00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4099" name="Picture 6" descr="116165998911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437063"/>
            <a:ext cx="1997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Cloud"/>
          <p:cNvSpPr>
            <a:spLocks noChangeAspect="1" noEditPoints="1" noChangeArrowheads="1"/>
          </p:cNvSpPr>
          <p:nvPr/>
        </p:nvSpPr>
        <p:spPr bwMode="auto">
          <a:xfrm>
            <a:off x="4211638" y="2997200"/>
            <a:ext cx="3960812" cy="1944688"/>
          </a:xfrm>
          <a:custGeom>
            <a:avLst/>
            <a:gdLst>
              <a:gd name="T0" fmla="*/ 10498 w 21600"/>
              <a:gd name="T1" fmla="*/ 756444 h 21600"/>
              <a:gd name="T2" fmla="*/ 1692275 w 21600"/>
              <a:gd name="T3" fmla="*/ 1511277 h 21600"/>
              <a:gd name="T4" fmla="*/ 3381730 w 21600"/>
              <a:gd name="T5" fmla="*/ 756444 h 21600"/>
              <a:gd name="T6" fmla="*/ 1692275 w 21600"/>
              <a:gd name="T7" fmla="*/ 865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28575">
            <a:solidFill>
              <a:srgbClr val="FF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116013" y="836613"/>
            <a:ext cx="50403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Comic Sans MS" panose="030F0702030302020204" pitchFamily="66" charset="0"/>
              </a:rPr>
              <a:t>What were you doing at this time yesterday?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984750" y="3829050"/>
            <a:ext cx="57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    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5651500" y="3429000"/>
            <a:ext cx="1031875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104" name="Picture 12" descr="8f3340d9a8d1786010df9b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349500"/>
            <a:ext cx="22621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  <p:bldP spid="348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23850" y="1052513"/>
            <a:ext cx="697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方正舒体" panose="02010601030101010101" pitchFamily="2" charset="-122"/>
              </a:rPr>
              <a:t>Watch  the flash of 1a, and fill in the blanks. 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3935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 1. The telephone rings while Jane is   </a:t>
            </a:r>
          </a:p>
          <a:p>
            <a:pPr eaLnBrk="1" hangingPunct="1"/>
            <a:r>
              <a:rPr lang="en-US" altLang="zh-CN" sz="2800" b="1" dirty="0"/>
              <a:t>      _________  the violin.</a:t>
            </a:r>
          </a:p>
          <a:p>
            <a:pPr eaLnBrk="1" hangingPunct="1">
              <a:buFontTx/>
              <a:buChar char="•"/>
            </a:pP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 2. This is Maria  ________.</a:t>
            </a:r>
          </a:p>
          <a:p>
            <a:pPr eaLnBrk="1" hangingPunct="1">
              <a:buFontTx/>
              <a:buChar char="•"/>
            </a:pP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 3. What  _____ you doing at this time yesterday?</a:t>
            </a:r>
          </a:p>
          <a:p>
            <a:pPr eaLnBrk="1" hangingPunct="1">
              <a:buFontTx/>
              <a:buChar char="•"/>
            </a:pP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 4. I called you to go to the English corner but  </a:t>
            </a:r>
          </a:p>
          <a:p>
            <a:pPr eaLnBrk="1" hangingPunct="1"/>
            <a:r>
              <a:rPr lang="en-US" altLang="zh-CN" sz="2800" b="1" dirty="0"/>
              <a:t>     nobody  _________.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27088" y="2636838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practicing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32138" y="3500438"/>
            <a:ext cx="1609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speaking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35150" y="4437063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339975" y="5734050"/>
            <a:ext cx="176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answered</a:t>
            </a: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auto">
          <a:xfrm>
            <a:off x="395288" y="188913"/>
            <a:ext cx="936625" cy="5032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 Black" panose="020B0A04020102020204" pitchFamily="34" charset="0"/>
              </a:rPr>
              <a:t>1a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1692275" y="260350"/>
            <a:ext cx="5256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 Black" panose="020B0A04020102020204" pitchFamily="34" charset="0"/>
              </a:rPr>
              <a:t>Listen, look and say.</a:t>
            </a:r>
          </a:p>
        </p:txBody>
      </p:sp>
      <p:pic>
        <p:nvPicPr>
          <p:cNvPr id="5132" name="Picture 12" descr="视频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765175"/>
            <a:ext cx="94138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  <p:sndAc>
      <p:stSnd>
        <p:snd r:embed="rId3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2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loud"/>
          <p:cNvSpPr>
            <a:spLocks noChangeAspect="1" noEditPoints="1" noChangeArrowheads="1"/>
          </p:cNvSpPr>
          <p:nvPr/>
        </p:nvSpPr>
        <p:spPr bwMode="auto">
          <a:xfrm>
            <a:off x="1116013" y="765175"/>
            <a:ext cx="6119812" cy="1439863"/>
          </a:xfrm>
          <a:custGeom>
            <a:avLst/>
            <a:gdLst>
              <a:gd name="T0" fmla="*/ 18983 w 21600"/>
              <a:gd name="T1" fmla="*/ 919163 h 21600"/>
              <a:gd name="T2" fmla="*/ 3059906 w 21600"/>
              <a:gd name="T3" fmla="*/ 1836368 h 21600"/>
              <a:gd name="T4" fmla="*/ 6114712 w 21600"/>
              <a:gd name="T5" fmla="*/ 919163 h 21600"/>
              <a:gd name="T6" fmla="*/ 3059906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38100">
            <a:solidFill>
              <a:srgbClr val="3333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sz="2400" b="1" dirty="0">
                <a:latin typeface="Comic Sans MS" panose="030F0702030302020204" pitchFamily="66" charset="0"/>
                <a:ea typeface="宋体" panose="02010600030101010101" pitchFamily="2" charset="-122"/>
              </a:rPr>
              <a:t>What was Jane doing at that time yesterday?</a:t>
            </a:r>
          </a:p>
          <a:p>
            <a:pPr>
              <a:defRPr/>
            </a:pPr>
            <a:endParaRPr lang="zh-CN" altLang="zh-CN" sz="24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5" name="Cloud"/>
          <p:cNvSpPr>
            <a:spLocks noChangeAspect="1" noEditPoints="1" noChangeArrowheads="1"/>
          </p:cNvSpPr>
          <p:nvPr/>
        </p:nvSpPr>
        <p:spPr bwMode="auto">
          <a:xfrm>
            <a:off x="5005388" y="3644900"/>
            <a:ext cx="3671887" cy="1368425"/>
          </a:xfrm>
          <a:custGeom>
            <a:avLst/>
            <a:gdLst>
              <a:gd name="T0" fmla="*/ 10498 w 21600"/>
              <a:gd name="T1" fmla="*/ 468313 h 21600"/>
              <a:gd name="T2" fmla="*/ 1692275 w 21600"/>
              <a:gd name="T3" fmla="*/ 935628 h 21600"/>
              <a:gd name="T4" fmla="*/ 3381730 w 21600"/>
              <a:gd name="T5" fmla="*/ 468313 h 21600"/>
              <a:gd name="T6" fmla="*/ 1692275 w 21600"/>
              <a:gd name="T7" fmla="*/ 535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38100">
            <a:solidFill>
              <a:srgbClr val="3333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 was taking a shower.</a:t>
            </a:r>
          </a:p>
          <a:p>
            <a:pPr>
              <a:defRPr/>
            </a:pPr>
            <a:endParaRPr lang="zh-CN" altLang="zh-CN" sz="24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10" descr="116165998911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797425"/>
            <a:ext cx="1997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200901161600006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2276475"/>
            <a:ext cx="1720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6835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1b </a:t>
            </a:r>
            <a:endParaRPr lang="zh-CN" altLang="en-US" sz="54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/>
          <p:cNvSpPr>
            <a:spLocks noChangeArrowheads="1" noChangeShapeType="1" noTextEdit="1"/>
          </p:cNvSpPr>
          <p:nvPr/>
        </p:nvSpPr>
        <p:spPr bwMode="auto">
          <a:xfrm>
            <a:off x="539750" y="2133600"/>
            <a:ext cx="3095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take a shower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Picture 10" descr="3_12723831121WdD_eps_thumb_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1196975"/>
            <a:ext cx="4370388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3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557338"/>
            <a:ext cx="53292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p74-2b-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035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258888" y="333375"/>
            <a:ext cx="741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Listen and read the conversation of 1a, and find out the sentences with “</a:t>
            </a:r>
            <a:r>
              <a:rPr lang="en-US" altLang="zh-CN" sz="2400" b="1" i="1" dirty="0">
                <a:latin typeface="Comic Sans MS" panose="030F0702030302020204" pitchFamily="66" charset="0"/>
              </a:rPr>
              <a:t>v.</a:t>
            </a:r>
            <a:r>
              <a:rPr lang="en-US" altLang="zh-CN" sz="2400" b="1" dirty="0">
                <a:latin typeface="Comic Sans MS" panose="030F0702030302020204" pitchFamily="66" charset="0"/>
              </a:rPr>
              <a:t>+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ing</a:t>
            </a:r>
            <a:r>
              <a:rPr lang="en-US" altLang="zh-CN" sz="2400" b="1" dirty="0">
                <a:latin typeface="Comic Sans MS" panose="030F0702030302020204" pitchFamily="66" charset="0"/>
              </a:rPr>
              <a:t>”.</a:t>
            </a:r>
          </a:p>
        </p:txBody>
      </p:sp>
      <p:pic>
        <p:nvPicPr>
          <p:cNvPr id="8199" name="Picture 7" descr="0013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90805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8281987" cy="5008563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b="1" dirty="0"/>
              <a:t>The telephone rings while Jane </a:t>
            </a:r>
            <a:r>
              <a:rPr lang="en-US" altLang="zh-CN" sz="2800" b="1" dirty="0">
                <a:solidFill>
                  <a:srgbClr val="3333FF"/>
                </a:solidFill>
              </a:rPr>
              <a:t>is practicing</a:t>
            </a:r>
            <a:r>
              <a:rPr lang="en-US" altLang="zh-CN" sz="2800" b="1" dirty="0"/>
              <a:t>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    the violin.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2. What </a:t>
            </a:r>
            <a:r>
              <a:rPr lang="en-US" altLang="zh-CN" sz="2800" b="1" dirty="0">
                <a:solidFill>
                  <a:srgbClr val="3333FF"/>
                </a:solidFill>
              </a:rPr>
              <a:t>are</a:t>
            </a:r>
            <a:r>
              <a:rPr lang="en-US" altLang="zh-CN" sz="2800" b="1" dirty="0"/>
              <a:t> you </a:t>
            </a:r>
            <a:r>
              <a:rPr lang="en-US" altLang="zh-CN" sz="2800" b="1" dirty="0">
                <a:solidFill>
                  <a:srgbClr val="3333FF"/>
                </a:solidFill>
              </a:rPr>
              <a:t>doing</a:t>
            </a:r>
            <a:r>
              <a:rPr lang="en-US" altLang="zh-CN" sz="2800" b="1" dirty="0"/>
              <a:t>, Jane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    I’</a:t>
            </a:r>
            <a:r>
              <a:rPr lang="en-US" altLang="zh-CN" sz="2800" b="1" dirty="0">
                <a:solidFill>
                  <a:srgbClr val="3333FF"/>
                </a:solidFill>
              </a:rPr>
              <a:t>m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3333FF"/>
                </a:solidFill>
              </a:rPr>
              <a:t>practicing</a:t>
            </a:r>
            <a:r>
              <a:rPr lang="en-US" altLang="zh-CN" sz="2800" b="1" dirty="0"/>
              <a:t> the violin.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/>
          </a:p>
          <a:p>
            <a:pPr eaLnBrk="1" hangingPunct="1">
              <a:spcBef>
                <a:spcPct val="50000"/>
              </a:spcBef>
            </a:pPr>
            <a:endParaRPr lang="en-US" altLang="zh-CN" sz="2800" b="1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3. What </a:t>
            </a:r>
            <a:r>
              <a:rPr lang="en-US" altLang="zh-CN" sz="2800" b="1" dirty="0">
                <a:solidFill>
                  <a:srgbClr val="3333FF"/>
                </a:solidFill>
              </a:rPr>
              <a:t>were</a:t>
            </a:r>
            <a:r>
              <a:rPr lang="en-US" altLang="zh-CN" sz="2800" b="1" dirty="0"/>
              <a:t> you </a:t>
            </a:r>
            <a:r>
              <a:rPr lang="en-US" altLang="zh-CN" sz="2800" b="1" dirty="0">
                <a:solidFill>
                  <a:srgbClr val="3333FF"/>
                </a:solidFill>
              </a:rPr>
              <a:t>doing</a:t>
            </a:r>
            <a:r>
              <a:rPr lang="en-US" altLang="zh-CN" sz="2800" b="1" dirty="0"/>
              <a:t> at this time yesterday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   Oh, I </a:t>
            </a:r>
            <a:r>
              <a:rPr lang="en-US" altLang="zh-CN" sz="2800" b="1" dirty="0">
                <a:solidFill>
                  <a:srgbClr val="3333FF"/>
                </a:solidFill>
              </a:rPr>
              <a:t>was taking</a:t>
            </a:r>
            <a:r>
              <a:rPr lang="en-US" altLang="zh-CN" sz="2800" b="1" dirty="0"/>
              <a:t> a shower.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187450" y="3213100"/>
            <a:ext cx="6192838" cy="6492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FF"/>
            </a:solidFill>
            <a:miter lim="800000"/>
          </a:ln>
        </p:spPr>
        <p:txBody>
          <a:bodyPr wrap="none" anchor="ctr"/>
          <a:lstStyle/>
          <a:p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am/is/are +</a:t>
            </a:r>
            <a:r>
              <a:rPr lang="en-US" altLang="zh-CN" sz="2800" b="1" i="1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.ing</a:t>
            </a:r>
            <a:endParaRPr lang="zh-CN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219700" y="3284538"/>
            <a:ext cx="1970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Comic Sans MS" panose="030F0702030302020204" pitchFamily="66" charset="0"/>
              </a:rPr>
              <a:t>现在进行时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971550" y="5661025"/>
            <a:ext cx="6553200" cy="71913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FF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was/were + </a:t>
            </a:r>
            <a:r>
              <a:rPr lang="en-US" altLang="zh-CN" sz="2800" b="1" i="1">
                <a:solidFill>
                  <a:srgbClr val="FF0000"/>
                </a:solidFill>
                <a:latin typeface="Comic Sans MS" panose="030F0702030302020204" pitchFamily="66" charset="0"/>
              </a:rPr>
              <a:t>v.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endParaRPr lang="zh-CN" altLang="en-US" sz="2800" b="1">
              <a:latin typeface="Comic Sans MS" panose="030F0702030302020204" pitchFamily="66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292725" y="5734050"/>
            <a:ext cx="196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过去进行时</a:t>
            </a: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/>
      <p:bldP spid="33799" grpId="0" animBg="1"/>
      <p:bldP spid="338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68538" y="188913"/>
            <a:ext cx="4873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The Past Continuous Tense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8497888" cy="527685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/>
              <a:t>           </a:t>
            </a:r>
            <a:r>
              <a:rPr lang="zh-CN" altLang="en-US" sz="2400" b="1" dirty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过去进行时由</a:t>
            </a:r>
            <a:r>
              <a:rPr lang="en-US" altLang="zh-CN" sz="2400" b="1" dirty="0">
                <a:solidFill>
                  <a:srgbClr val="FF00FF"/>
                </a:solidFill>
                <a:latin typeface="仿宋_GB2312" pitchFamily="49" charset="-122"/>
                <a:ea typeface="仿宋_GB2312" pitchFamily="49" charset="-122"/>
              </a:rPr>
              <a:t>be</a:t>
            </a:r>
            <a:r>
              <a:rPr lang="zh-CN" altLang="en-US" sz="2400" b="1" dirty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动词的过去式</a:t>
            </a:r>
            <a:r>
              <a:rPr lang="en-US" altLang="zh-CN" sz="2400" b="1" dirty="0">
                <a:solidFill>
                  <a:srgbClr val="FF00FF"/>
                </a:solidFill>
                <a:latin typeface="仿宋_GB2312" pitchFamily="49" charset="-122"/>
                <a:ea typeface="仿宋_GB2312" pitchFamily="49" charset="-122"/>
              </a:rPr>
              <a:t>was/were</a:t>
            </a:r>
            <a:r>
              <a:rPr lang="zh-CN" altLang="en-US" sz="2400" b="1" dirty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加动词现在分词构成。过去进行时主要表示过去某个时刻或过去一段时间正在进行的动作。过去进行时常与表示过去的时间状语如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then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at that time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at this time yesterday</a:t>
            </a:r>
            <a:r>
              <a:rPr lang="zh-CN" altLang="en-US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a moment ago</a:t>
            </a:r>
            <a:r>
              <a:rPr lang="zh-CN" altLang="en-US" sz="2400" b="1" dirty="0">
                <a:solidFill>
                  <a:srgbClr val="3333FF"/>
                </a:solidFill>
                <a:latin typeface="仿宋_GB2312" pitchFamily="49" charset="-122"/>
                <a:ea typeface="仿宋_GB2312" pitchFamily="49" charset="-122"/>
              </a:rPr>
              <a:t>等连用，或者用另一动作来表示过去的时间。</a:t>
            </a: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如：</a:t>
            </a:r>
          </a:p>
          <a:p>
            <a:pPr eaLnBrk="1" hangingPunct="1"/>
            <a:r>
              <a:rPr lang="en-US" altLang="zh-CN" sz="2400" b="1" dirty="0">
                <a:latin typeface="Comic Sans MS" panose="030F0702030302020204" pitchFamily="66" charset="0"/>
              </a:rPr>
              <a:t>   It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was raining</a:t>
            </a:r>
            <a:r>
              <a:rPr lang="en-US" altLang="zh-CN" sz="2400" b="1" dirty="0">
                <a:latin typeface="Comic Sans MS" panose="030F0702030302020204" pitchFamily="66" charset="0"/>
              </a:rPr>
              <a:t> all day yesterday.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   昨天下了一整天雨。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   They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were playing</a:t>
            </a:r>
            <a:r>
              <a:rPr lang="en-US" altLang="zh-CN" sz="2400" b="1" dirty="0">
                <a:latin typeface="Comic Sans MS" panose="030F0702030302020204" pitchFamily="66" charset="0"/>
              </a:rPr>
              <a:t> basketball at four o’clock     yesterday afternoon.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   昨天下午</a:t>
            </a:r>
            <a:r>
              <a:rPr lang="en-US" altLang="zh-CN" sz="2400" b="1" dirty="0">
                <a:latin typeface="Comic Sans MS" panose="030F0702030302020204" pitchFamily="66" charset="0"/>
              </a:rPr>
              <a:t>4</a:t>
            </a:r>
            <a:r>
              <a:rPr lang="zh-CN" altLang="en-US" sz="2400" b="1" dirty="0">
                <a:latin typeface="Comic Sans MS" panose="030F0702030302020204" pitchFamily="66" charset="0"/>
              </a:rPr>
              <a:t>点他们在打篮球。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Comic Sans MS" panose="030F0702030302020204" pitchFamily="66" charset="0"/>
              </a:rPr>
              <a:t>   We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were working</a:t>
            </a:r>
            <a:r>
              <a:rPr lang="en-US" altLang="zh-CN" sz="2400" b="1" dirty="0">
                <a:latin typeface="Comic Sans MS" panose="030F0702030302020204" pitchFamily="66" charset="0"/>
              </a:rPr>
              <a:t> from seven to eleven last night.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Comic Sans MS" panose="030F0702030302020204" pitchFamily="66" charset="0"/>
              </a:rPr>
              <a:t>   我们昨晚从七点工作到九点。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No New Messag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800</Words>
  <Application>Microsoft Office PowerPoint</Application>
  <PresentationFormat>全屏显示(4:3)</PresentationFormat>
  <Paragraphs>156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方正舒体</vt:lpstr>
      <vt:lpstr>仿宋_GB2312</vt:lpstr>
      <vt:lpstr>华文新魏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Lucida Sans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2009-04-01T13:18:00Z</dcterms:created>
  <dcterms:modified xsi:type="dcterms:W3CDTF">2023-01-16T23:36:07Z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3434458D64354870978E1531DFDB3CDD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