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C49E43F-1F2B-4FD0-B74C-3FA9E7074A7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9E43F-1F2B-4FD0-B74C-3FA9E7074A7E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6015378-8726-48AF-96B7-D639395DD7BE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39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397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397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A581BA63-4778-41C3-9E6C-EC3A4B7AB886}" type="slidenum">
              <a:rPr lang="en-US" altLang="zh-CN" sz="1200">
                <a:latin typeface="Times New Roman" panose="02020603050405020304" pitchFamily="18" charset="0"/>
              </a:rPr>
              <a:t>10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0C206-767B-4722-B02F-54714A7AC2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DBA1-9984-4495-BEB4-8B52AA9828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AA6AB-53B8-420C-8BA1-DD0C26AFB8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F4733-B6BD-467E-B6F3-94FA6A628F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89CD8-15AE-4B46-84F5-F041126CE0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45764-642F-4C4D-99FA-91D7396C24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76FC8-5D2A-468A-9470-85459495F1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B0A84-6D40-4349-8E26-F84A5007E0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0D5ED-B587-4E6A-8605-C9850008A1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DD20B-4B0A-4AFA-B2FD-A20AEC9487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2D2E9-4631-4FC1-B13D-F0AE6AED06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E2340FF-1B59-4F18-A6B1-840E407133F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04800" y="876856"/>
            <a:ext cx="85344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ts val="600"/>
              </a:spcBef>
            </a:pPr>
            <a:r>
              <a:rPr lang="en-US" altLang="zh-CN" sz="6000" b="1" dirty="0">
                <a:solidFill>
                  <a:srgbClr val="0000CC"/>
                </a:solidFill>
              </a:rPr>
              <a:t>Unit 4</a:t>
            </a:r>
          </a:p>
          <a:p>
            <a:pPr>
              <a:spcBef>
                <a:spcPts val="600"/>
              </a:spcBef>
            </a:pPr>
            <a:r>
              <a:rPr lang="en-US" altLang="zh-CN" sz="5400" b="1" dirty="0">
                <a:solidFill>
                  <a:srgbClr val="0000CC"/>
                </a:solidFill>
                <a:latin typeface="Aharoni" pitchFamily="2" charset="-79"/>
                <a:cs typeface="Aharoni" pitchFamily="2" charset="-79"/>
              </a:rPr>
              <a:t>I used to be afraid of the dark.</a:t>
            </a:r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2438400" y="3886200"/>
            <a:ext cx="3932238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Section A 2a-2d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5870" y="5562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4"/>
          <p:cNvSpPr>
            <a:spLocks noChangeArrowheads="1" noChangeShapeType="1" noTextEdit="1"/>
          </p:cNvSpPr>
          <p:nvPr/>
        </p:nvSpPr>
        <p:spPr bwMode="auto">
          <a:xfrm>
            <a:off x="3132138" y="476250"/>
            <a:ext cx="2665412" cy="98107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en-US" altLang="zh-CN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9900FF"/>
                </a:solidFill>
                <a:latin typeface="Arial" panose="020B0604020202020204"/>
                <a:cs typeface="Arial" panose="020B0604020202020204"/>
              </a:rPr>
              <a:t>Pair work</a:t>
            </a:r>
            <a:endParaRPr lang="zh-CN" altLang="en-US" sz="4000" b="1" kern="10">
              <a:ln w="9525">
                <a:solidFill>
                  <a:srgbClr val="000000"/>
                </a:solidFill>
                <a:round/>
              </a:ln>
              <a:solidFill>
                <a:srgbClr val="99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81923" name="圆角矩形标注 6"/>
          <p:cNvSpPr>
            <a:spLocks noChangeArrowheads="1"/>
          </p:cNvSpPr>
          <p:nvPr/>
        </p:nvSpPr>
        <p:spPr bwMode="auto">
          <a:xfrm>
            <a:off x="914400" y="2514600"/>
            <a:ext cx="3635375" cy="1512888"/>
          </a:xfrm>
          <a:prstGeom prst="wedgeRoundRectCallout">
            <a:avLst>
              <a:gd name="adj1" fmla="val -2926"/>
              <a:gd name="adj2" fmla="val 7381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Paula used to be really quiet. </a:t>
            </a:r>
          </a:p>
        </p:txBody>
      </p:sp>
      <p:sp>
        <p:nvSpPr>
          <p:cNvPr id="81924" name="圆角矩形标注 9"/>
          <p:cNvSpPr>
            <a:spLocks noChangeArrowheads="1"/>
          </p:cNvSpPr>
          <p:nvPr/>
        </p:nvSpPr>
        <p:spPr bwMode="auto">
          <a:xfrm>
            <a:off x="4876800" y="1752600"/>
            <a:ext cx="3671888" cy="1944688"/>
          </a:xfrm>
          <a:prstGeom prst="wedgeRoundRectCallout">
            <a:avLst>
              <a:gd name="adj1" fmla="val -45852"/>
              <a:gd name="adj2" fmla="val 9963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know. She was always silent in class. </a:t>
            </a:r>
          </a:p>
        </p:txBody>
      </p:sp>
      <p:pic>
        <p:nvPicPr>
          <p:cNvPr id="81925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43200" y="4572000"/>
            <a:ext cx="1114425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26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4797425"/>
            <a:ext cx="71755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圆角矩形标注 10"/>
          <p:cNvSpPr>
            <a:spLocks noChangeArrowheads="1"/>
          </p:cNvSpPr>
          <p:nvPr/>
        </p:nvSpPr>
        <p:spPr bwMode="auto">
          <a:xfrm>
            <a:off x="533400" y="762000"/>
            <a:ext cx="3429000" cy="3095625"/>
          </a:xfrm>
          <a:prstGeom prst="wedgeRoundRectCallout">
            <a:avLst>
              <a:gd name="adj1" fmla="val -8935"/>
              <a:gd name="adj2" fmla="val 7625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She wasn’t very outgoing. She was never brave enough to ask questions. </a:t>
            </a:r>
          </a:p>
        </p:txBody>
      </p:sp>
      <p:sp>
        <p:nvSpPr>
          <p:cNvPr id="84995" name="圆角矩形标注 13"/>
          <p:cNvSpPr>
            <a:spLocks noChangeArrowheads="1"/>
          </p:cNvSpPr>
          <p:nvPr/>
        </p:nvSpPr>
        <p:spPr bwMode="auto">
          <a:xfrm>
            <a:off x="4495800" y="457200"/>
            <a:ext cx="4170363" cy="4164013"/>
          </a:xfrm>
          <a:prstGeom prst="wedgeRoundRectCallout">
            <a:avLst>
              <a:gd name="adj1" fmla="val -42463"/>
              <a:gd name="adj2" fmla="val 5469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But she was always friendly. She got good grades in exams. And she was really good in music class, too. </a:t>
            </a:r>
            <a:r>
              <a:rPr lang="en-US" altLang="zh-CN" sz="3200" b="1">
                <a:latin typeface="Times New Roman" panose="02020603050405020304" pitchFamily="18" charset="0"/>
              </a:rPr>
              <a:t>She used to play the piano.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4800600"/>
            <a:ext cx="98742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38600" y="4724400"/>
            <a:ext cx="735013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4438" y="4652963"/>
            <a:ext cx="1157287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4437063"/>
            <a:ext cx="830263" cy="21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020" name="圆角矩形标注 10"/>
          <p:cNvSpPr>
            <a:spLocks noChangeArrowheads="1"/>
          </p:cNvSpPr>
          <p:nvPr/>
        </p:nvSpPr>
        <p:spPr bwMode="auto">
          <a:xfrm>
            <a:off x="533400" y="838200"/>
            <a:ext cx="4324350" cy="3457575"/>
          </a:xfrm>
          <a:prstGeom prst="wedgeRoundRectCallout">
            <a:avLst>
              <a:gd name="adj1" fmla="val -9727"/>
              <a:gd name="adj2" fmla="val 5789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But now she is more interest in sports. She plays soccer almost every day. </a:t>
            </a:r>
            <a:r>
              <a:rPr lang="en-US" altLang="zh-CN" sz="3200" b="1">
                <a:latin typeface="Times New Roman" panose="02020603050405020304" pitchFamily="18" charset="0"/>
              </a:rPr>
              <a:t>She still plays the piano from time to time.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6021" name="圆角矩形标注 13"/>
          <p:cNvSpPr>
            <a:spLocks noChangeArrowheads="1"/>
          </p:cNvSpPr>
          <p:nvPr/>
        </p:nvSpPr>
        <p:spPr bwMode="auto">
          <a:xfrm>
            <a:off x="5715000" y="1981200"/>
            <a:ext cx="2808288" cy="1800225"/>
          </a:xfrm>
          <a:prstGeom prst="wedgeRoundRectCallout">
            <a:avLst>
              <a:gd name="adj1" fmla="val -38185"/>
              <a:gd name="adj2" fmla="val 8642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 know, She’s so active now.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/>
        </p:nvGraphicFramePr>
        <p:xfrm>
          <a:off x="611188" y="2058988"/>
          <a:ext cx="7670800" cy="4033838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8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A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Past 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45999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Now 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45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Hair 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A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45999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45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Height 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A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45999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45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Build 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A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45999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45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personality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A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45999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45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Hobby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FA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45999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34480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69405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98933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2827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1739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197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265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111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>
                        <a:alpha val="45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7072" name="Rectangle 32"/>
          <p:cNvSpPr>
            <a:spLocks noChangeArrowheads="1"/>
          </p:cNvSpPr>
          <p:nvPr/>
        </p:nvSpPr>
        <p:spPr bwMode="auto">
          <a:xfrm>
            <a:off x="1403350" y="1196975"/>
            <a:ext cx="625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3399"/>
                </a:solidFill>
                <a:latin typeface="Arial Black" panose="020B0A04020102020204" pitchFamily="34" charset="0"/>
              </a:rPr>
              <a:t>Who has changed most?</a:t>
            </a:r>
          </a:p>
        </p:txBody>
      </p:sp>
      <p:sp>
        <p:nvSpPr>
          <p:cNvPr id="87073" name="WordArt 33"/>
          <p:cNvSpPr>
            <a:spLocks noChangeArrowheads="1" noChangeShapeType="1"/>
          </p:cNvSpPr>
          <p:nvPr/>
        </p:nvSpPr>
        <p:spPr bwMode="auto">
          <a:xfrm>
            <a:off x="914400" y="304800"/>
            <a:ext cx="2120900" cy="731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54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汉仪柏青体简"/>
              </a:rPr>
              <a:t>Survey</a:t>
            </a:r>
            <a:endParaRPr lang="zh-CN" altLang="en-US" sz="54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汉仪柏青体简"/>
            </a:endParaRPr>
          </a:p>
        </p:txBody>
      </p:sp>
      <p:pic>
        <p:nvPicPr>
          <p:cNvPr id="87074" name="Picture 34" descr="huus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61300" y="3897313"/>
            <a:ext cx="1282700" cy="296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ChangeArrowheads="1"/>
          </p:cNvSpPr>
          <p:nvPr/>
        </p:nvSpPr>
        <p:spPr bwMode="auto">
          <a:xfrm>
            <a:off x="457200" y="1219200"/>
            <a:ext cx="84582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0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Alfred: This party is such a great idea!</a:t>
            </a:r>
          </a:p>
          <a:p>
            <a:pPr algn="l" eaLnBrk="0" hangingPunct="0">
              <a:lnSpc>
                <a:spcPct val="120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Gina:  I agree. It’s been three years since we      </a:t>
            </a:r>
          </a:p>
          <a:p>
            <a:pPr algn="l" eaLnBrk="0" hangingPunct="0">
              <a:lnSpc>
                <a:spcPct val="120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         last saw our primary school classmates.</a:t>
            </a:r>
          </a:p>
          <a:p>
            <a:pPr algn="l" eaLnBrk="0" hangingPunct="0">
              <a:lnSpc>
                <a:spcPct val="120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Alfred: It’s interesting to see how people have </a:t>
            </a:r>
          </a:p>
          <a:p>
            <a:pPr algn="l" eaLnBrk="0" hangingPunct="0">
              <a:lnSpc>
                <a:spcPct val="120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         changed.</a:t>
            </a:r>
          </a:p>
          <a:p>
            <a:pPr algn="l" eaLnBrk="0" hangingPunct="0">
              <a:lnSpc>
                <a:spcPct val="120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Gina:   Billy has changed so much! He 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</a:rPr>
              <a:t>used to</a:t>
            </a:r>
            <a:r>
              <a:rPr lang="en-US" altLang="zh-CN" sz="3200" b="1">
                <a:latin typeface="Times New Roman" panose="02020603050405020304" pitchFamily="18" charset="0"/>
              </a:rPr>
              <a:t>      </a:t>
            </a:r>
          </a:p>
          <a:p>
            <a:pPr algn="l" eaLnBrk="0" hangingPunct="0">
              <a:lnSpc>
                <a:spcPct val="120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         be so shy and quiet.</a:t>
            </a:r>
          </a:p>
          <a:p>
            <a:pPr algn="l" eaLnBrk="0" hangingPunct="0">
              <a:lnSpc>
                <a:spcPct val="120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Alfred: Yeah, his face always turned red when     </a:t>
            </a:r>
          </a:p>
          <a:p>
            <a:pPr algn="l" eaLnBrk="0" hangingPunct="0">
              <a:lnSpc>
                <a:spcPct val="120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          he talked to girls!</a:t>
            </a: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533400" y="304800"/>
            <a:ext cx="61023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Role-play the conversation.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ChangeArrowheads="1"/>
          </p:cNvSpPr>
          <p:nvPr/>
        </p:nvSpPr>
        <p:spPr bwMode="auto">
          <a:xfrm>
            <a:off x="457200" y="533400"/>
            <a:ext cx="853440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Gina: I used to see him reading in the library       </a:t>
            </a:r>
          </a:p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every day.</a:t>
            </a:r>
          </a:p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Alfred: That’s because he was a really good   </a:t>
            </a:r>
          </a:p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student. He studied hard and got </a:t>
            </a:r>
          </a:p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good scores on his exams.</a:t>
            </a:r>
          </a:p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Gina:    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he use to wear glasses?</a:t>
            </a:r>
          </a:p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Alfred: Yes, and he used to be thin, too. But      </a:t>
            </a:r>
          </a:p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look how big and strong he is now!</a:t>
            </a:r>
          </a:p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Gina:    He’s so popular now. Look at all the   </a:t>
            </a:r>
          </a:p>
          <a:p>
            <a:pPr algn="l" eaLnBrk="0" hangingPunct="0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girls around him!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WordArt 2"/>
          <p:cNvSpPr>
            <a:spLocks noChangeArrowheads="1" noChangeShapeType="1" noTextEdit="1"/>
          </p:cNvSpPr>
          <p:nvPr/>
        </p:nvSpPr>
        <p:spPr bwMode="auto">
          <a:xfrm>
            <a:off x="1752600" y="1371600"/>
            <a:ext cx="5976938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000"/>
                    </a:srgbClr>
                  </a:outerShdw>
                </a:effectLst>
                <a:latin typeface="Arial Black" panose="020B0A04020102020204"/>
              </a:rPr>
              <a:t>Watch and read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000"/>
                  </a:srgbClr>
                </a:outerShdw>
              </a:effectLst>
              <a:latin typeface="Arial Black" panose="020B0A04020102020204"/>
            </a:endParaRPr>
          </a:p>
        </p:txBody>
      </p:sp>
      <p:pic>
        <p:nvPicPr>
          <p:cNvPr id="90116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276600"/>
            <a:ext cx="23622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762000" y="1828800"/>
            <a:ext cx="8077200" cy="401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She was always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silent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in class. 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在课堂上她总是很沉默。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silent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，意为“不说话的；沉默的”，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其名词形式为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silence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（沉默；寂静）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was silent when her mother asked 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her questions. 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她妈妈问她问题时她沉默不语。</a:t>
            </a:r>
          </a:p>
        </p:txBody>
      </p:sp>
      <p:sp>
        <p:nvSpPr>
          <p:cNvPr id="91139" name="WordArt 4"/>
          <p:cNvSpPr>
            <a:spLocks noChangeArrowheads="1" noChangeShapeType="1" noTextEdit="1"/>
          </p:cNvSpPr>
          <p:nvPr/>
        </p:nvSpPr>
        <p:spPr bwMode="auto">
          <a:xfrm>
            <a:off x="1905000" y="685800"/>
            <a:ext cx="5545138" cy="7207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CC00"/>
                </a:solidFill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FFCC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ChangeArrowheads="1"/>
          </p:cNvSpPr>
          <p:nvPr/>
        </p:nvSpPr>
        <p:spPr bwMode="auto">
          <a:xfrm>
            <a:off x="685800" y="1143000"/>
            <a:ext cx="79248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AutoNum type="arabicParenR"/>
            </a:pP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Silent 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的副词形式是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silently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默默的；静静的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He went in to the classroom and sat down 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silently.  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他走进教室静静地坐下来。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keep silent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意为“保持安静”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Please keep silent in public places.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在公共场合下请保持安静。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457200" y="533399"/>
            <a:ext cx="86106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She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still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play the piano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from time to time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她仍然时常弹钢琴。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 still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副词，意为“仍然”，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用来说明某人或某物没有变化。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still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在句中通常放在实义动词前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助动词、情态动词、连系动词后面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woman still lives in shanghai.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He is still in the classroom.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 From time to time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意为“时常；有时”相当于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sometimes /at times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She goes to the movies from time to time.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4"/>
          <p:cNvSpPr>
            <a:spLocks noChangeArrowheads="1" noChangeShapeType="1" noTextEdit="1"/>
          </p:cNvSpPr>
          <p:nvPr/>
        </p:nvSpPr>
        <p:spPr bwMode="auto">
          <a:xfrm>
            <a:off x="1981200" y="533400"/>
            <a:ext cx="4967288" cy="1052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Presentation</a:t>
            </a:r>
            <a:endParaRPr lang="zh-CN" altLang="en-US" sz="40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73731" name="Picture 7" descr="http://imgt3.bdstatic.com/it/u=658699250,1439887507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1844675"/>
            <a:ext cx="46085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2" name="Text Box 12"/>
          <p:cNvSpPr txBox="1">
            <a:spLocks noChangeArrowheads="1"/>
          </p:cNvSpPr>
          <p:nvPr/>
        </p:nvSpPr>
        <p:spPr bwMode="auto">
          <a:xfrm>
            <a:off x="914400" y="4953000"/>
            <a:ext cx="777716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Jiang Wen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wear glasses, but now he doesn’t wear glasses.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Box 1"/>
          <p:cNvSpPr txBox="1">
            <a:spLocks noChangeArrowheads="1"/>
          </p:cNvSpPr>
          <p:nvPr/>
        </p:nvSpPr>
        <p:spPr bwMode="auto">
          <a:xfrm>
            <a:off x="838200" y="3733800"/>
            <a:ext cx="78486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，意为“这（那）样的；主要</a:t>
            </a: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修饰名词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副词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，意为“这（那）么；如此地”，主要</a:t>
            </a: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修饰形容词、副词和分词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3200" b="1">
              <a:solidFill>
                <a:srgbClr val="CC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4211" name="Rectangle 4"/>
          <p:cNvSpPr>
            <a:spLocks noChangeArrowheads="1"/>
          </p:cNvSpPr>
          <p:nvPr/>
        </p:nvSpPr>
        <p:spPr bwMode="auto">
          <a:xfrm>
            <a:off x="790575" y="685800"/>
            <a:ext cx="7777163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3. This party is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a great idea!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这个派对真是个好主意！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He used to be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shy and quiet.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他过去非常害羞安静。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  <a:r>
              <a:rPr lang="zh-CN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Box 3"/>
          <p:cNvSpPr txBox="1">
            <a:spLocks noChangeArrowheads="1"/>
          </p:cNvSpPr>
          <p:nvPr/>
        </p:nvSpPr>
        <p:spPr bwMode="auto">
          <a:xfrm>
            <a:off x="914400" y="1295400"/>
            <a:ext cx="7991475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e.g. Do you like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weather?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你喜欢这样的天气吗？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I’m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glad to see you.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很高兴见到你。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He can draw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well.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他画得那么好。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5"/>
          <p:cNvSpPr txBox="1">
            <a:spLocks noChangeArrowheads="1"/>
          </p:cNvSpPr>
          <p:nvPr/>
        </p:nvSpPr>
        <p:spPr bwMode="auto">
          <a:xfrm>
            <a:off x="719138" y="766763"/>
            <a:ext cx="78914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 marL="1181100"/>
            <a:lvl3pPr marL="1589405"/>
            <a:lvl4pPr marL="1997075"/>
            <a:lvl5pPr marL="2405380"/>
            <a:lvl6pPr marL="2862580"/>
            <a:lvl7pPr marL="3319780"/>
            <a:lvl8pPr marL="3776980"/>
            <a:lvl9pPr marL="4234180"/>
          </a:lstStyle>
          <a:p>
            <a:pPr algn="l"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当名词前有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many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much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few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little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等词修饰时，要用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而不用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96259" name="TextBox 1"/>
          <p:cNvSpPr txBox="1">
            <a:spLocks noChangeArrowheads="1"/>
          </p:cNvSpPr>
          <p:nvPr/>
        </p:nvSpPr>
        <p:spPr bwMode="auto">
          <a:xfrm>
            <a:off x="838200" y="2133600"/>
            <a:ext cx="7704138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 marL="1273175"/>
            <a:lvl3pPr marL="1681480"/>
            <a:lvl4pPr marL="2089150"/>
            <a:lvl5pPr marL="2497455"/>
            <a:lvl6pPr marL="2954655"/>
            <a:lvl7pPr marL="3411855"/>
            <a:lvl8pPr marL="3869055"/>
            <a:lvl9pPr marL="4326255"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e.g. There are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 many / few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people in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the hall.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大厅有这么多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这么少的人。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You have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 much / little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homework today.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你今天有这么多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这么少的作业。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917575" y="1222375"/>
            <a:ext cx="70866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 + a / an 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可数名词单数 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形式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”相当于“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 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+a / an 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数名词单数形式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”，表示“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如此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一个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97283" name="TextBox 7"/>
          <p:cNvSpPr txBox="1">
            <a:spLocks noChangeArrowheads="1"/>
          </p:cNvSpPr>
          <p:nvPr/>
        </p:nvSpPr>
        <p:spPr bwMode="auto">
          <a:xfrm>
            <a:off x="990600" y="3886200"/>
            <a:ext cx="662463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 marL="1273175"/>
            <a:lvl3pPr marL="1681480"/>
            <a:lvl4pPr marL="2089150"/>
            <a:lvl5pPr marL="2497455"/>
            <a:lvl6pPr marL="2954655"/>
            <a:lvl7pPr marL="3411855"/>
            <a:lvl8pPr marL="3869055"/>
            <a:lvl9pPr marL="4326255"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e.g. She is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lovely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girl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. =  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She is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 lovely a girl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她是这个如此可爱的女孩。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Box 6"/>
          <p:cNvSpPr txBox="1">
            <a:spLocks noChangeArrowheads="1"/>
          </p:cNvSpPr>
          <p:nvPr/>
        </p:nvSpPr>
        <p:spPr bwMode="auto">
          <a:xfrm>
            <a:off x="609600" y="3200400"/>
            <a:ext cx="828198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14375" algn="l"/>
              </a:tabLst>
            </a:lvl1pPr>
            <a:lvl2pPr>
              <a:tabLst>
                <a:tab pos="714375" algn="l"/>
              </a:tabLst>
            </a:lvl2pPr>
            <a:lvl3pPr>
              <a:tabLst>
                <a:tab pos="714375" algn="l"/>
              </a:tabLst>
            </a:lvl3pPr>
            <a:lvl4pPr>
              <a:tabLst>
                <a:tab pos="714375" algn="l"/>
              </a:tabLst>
            </a:lvl4pPr>
            <a:lvl5pPr>
              <a:tabLst>
                <a:tab pos="714375" algn="l"/>
              </a:tabLst>
            </a:lvl5pPr>
            <a:lvl6pPr>
              <a:tabLst>
                <a:tab pos="714375" algn="l"/>
              </a:tabLst>
            </a:lvl6pPr>
            <a:lvl7pPr>
              <a:tabLst>
                <a:tab pos="714375" algn="l"/>
              </a:tabLst>
            </a:lvl7pPr>
            <a:lvl8pPr>
              <a:tabLst>
                <a:tab pos="714375" algn="l"/>
              </a:tabLst>
            </a:lvl8pPr>
            <a:lvl9pPr>
              <a:tabLst>
                <a:tab pos="714375" algn="l"/>
              </a:tabLst>
            </a:lvl9pPr>
          </a:lstStyle>
          <a:p>
            <a:pPr algn="l">
              <a:lnSpc>
                <a:spcPct val="120000"/>
              </a:lnSpc>
            </a:pPr>
            <a:r>
              <a:rPr kumimoji="1"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e.g.</a:t>
            </a:r>
            <a:r>
              <a:rPr kumimoji="1"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He got high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scores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in the examination.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考试中他得了高分。 </a:t>
            </a:r>
          </a:p>
        </p:txBody>
      </p:sp>
      <p:sp>
        <p:nvSpPr>
          <p:cNvPr id="98307" name="TextBox 7"/>
          <p:cNvSpPr txBox="1">
            <a:spLocks noChangeArrowheads="1"/>
          </p:cNvSpPr>
          <p:nvPr/>
        </p:nvSpPr>
        <p:spPr bwMode="auto">
          <a:xfrm>
            <a:off x="573088" y="1066800"/>
            <a:ext cx="835342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/>
            <a:lvl2pPr marL="998855"/>
            <a:lvl3pPr marL="1406525"/>
            <a:lvl4pPr marL="1814830"/>
            <a:lvl5pPr marL="2222500"/>
            <a:lvl6pPr marL="2679700"/>
            <a:lvl7pPr marL="3136900"/>
            <a:lvl8pPr marL="3594100"/>
            <a:lvl9pPr marL="4051300"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4. He studied hard and got good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scores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on his exams.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他努力学习，考试取得了好成绩。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score  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得分；进球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WordArt 4"/>
          <p:cNvSpPr>
            <a:spLocks noChangeArrowheads="1" noChangeShapeType="1" noTextEdit="1"/>
          </p:cNvSpPr>
          <p:nvPr/>
        </p:nvSpPr>
        <p:spPr bwMode="auto">
          <a:xfrm>
            <a:off x="2984500" y="506413"/>
            <a:ext cx="3168650" cy="6699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1537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99CC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Exercises</a:t>
            </a:r>
            <a:endParaRPr lang="zh-CN" altLang="en-US" sz="4000" b="1" kern="10" dirty="0">
              <a:ln w="9525">
                <a:solidFill>
                  <a:srgbClr val="99CC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9331" name="Text Box 5"/>
          <p:cNvSpPr txBox="1">
            <a:spLocks noChangeArrowheads="1"/>
          </p:cNvSpPr>
          <p:nvPr/>
        </p:nvSpPr>
        <p:spPr bwMode="auto">
          <a:xfrm>
            <a:off x="536575" y="1339850"/>
            <a:ext cx="74898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根据汉语提示填空，完成句子。</a:t>
            </a:r>
          </a:p>
        </p:txBody>
      </p:sp>
      <p:sp>
        <p:nvSpPr>
          <p:cNvPr id="99332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8135938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4224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211705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000375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378968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24688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470408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16128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561848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He has plenty of _________ 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幽默的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stories to tell us.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You’d better keep _______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沉默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about  what happened.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The lazy cat isn’t very ________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有用的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 in catching mice.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Tom got the highest ______(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得分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 in the exam. </a:t>
            </a:r>
          </a:p>
        </p:txBody>
      </p:sp>
      <p:sp>
        <p:nvSpPr>
          <p:cNvPr id="99333" name="Text Box 4"/>
          <p:cNvSpPr txBox="1">
            <a:spLocks noChangeArrowheads="1"/>
          </p:cNvSpPr>
          <p:nvPr/>
        </p:nvSpPr>
        <p:spPr bwMode="auto">
          <a:xfrm>
            <a:off x="4038600" y="1981200"/>
            <a:ext cx="2233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humorous</a:t>
            </a:r>
          </a:p>
        </p:txBody>
      </p:sp>
      <p:sp>
        <p:nvSpPr>
          <p:cNvPr id="99334" name="Text Box 5"/>
          <p:cNvSpPr txBox="1">
            <a:spLocks noChangeArrowheads="1"/>
          </p:cNvSpPr>
          <p:nvPr/>
        </p:nvSpPr>
        <p:spPr bwMode="auto">
          <a:xfrm>
            <a:off x="4419600" y="3124200"/>
            <a:ext cx="165576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silent</a:t>
            </a:r>
          </a:p>
        </p:txBody>
      </p:sp>
      <p:sp>
        <p:nvSpPr>
          <p:cNvPr id="99335" name="Text Box 6"/>
          <p:cNvSpPr txBox="1">
            <a:spLocks noChangeArrowheads="1"/>
          </p:cNvSpPr>
          <p:nvPr/>
        </p:nvSpPr>
        <p:spPr bwMode="auto">
          <a:xfrm>
            <a:off x="5105400" y="4114800"/>
            <a:ext cx="187166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helpful</a:t>
            </a:r>
          </a:p>
        </p:txBody>
      </p:sp>
      <p:sp>
        <p:nvSpPr>
          <p:cNvPr id="99336" name="Text Box 5"/>
          <p:cNvSpPr txBox="1">
            <a:spLocks noChangeArrowheads="1"/>
          </p:cNvSpPr>
          <p:nvPr/>
        </p:nvSpPr>
        <p:spPr bwMode="auto">
          <a:xfrm>
            <a:off x="4648200" y="5257800"/>
            <a:ext cx="13684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score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4" grpId="0"/>
      <p:bldP spid="99335" grpId="0"/>
      <p:bldP spid="993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ChangeArrowheads="1"/>
          </p:cNvSpPr>
          <p:nvPr/>
        </p:nvSpPr>
        <p:spPr bwMode="auto">
          <a:xfrm>
            <a:off x="685800" y="1219200"/>
            <a:ext cx="8208963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1325" indent="-441325" algn="l">
              <a:lnSpc>
                <a:spcPct val="120000"/>
              </a:lnSpc>
            </a:pPr>
            <a:r>
              <a:rPr lang="zh-CN" altLang="en-US" sz="3200" b="1" dirty="0">
                <a:solidFill>
                  <a:srgbClr val="CC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选用</a:t>
            </a:r>
            <a:r>
              <a:rPr lang="en-US" altLang="zh-CN" sz="3200" b="1" dirty="0">
                <a:solidFill>
                  <a:srgbClr val="CC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  <a:r>
              <a:rPr lang="zh-CN" altLang="en-US" sz="3200" b="1" dirty="0">
                <a:solidFill>
                  <a:srgbClr val="CC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3200" b="1" dirty="0">
                <a:solidFill>
                  <a:srgbClr val="CC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</a:t>
            </a:r>
            <a:r>
              <a:rPr lang="zh-CN" altLang="en-US" sz="3200" b="1" dirty="0">
                <a:solidFill>
                  <a:srgbClr val="CC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填空。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The man told us ____ funny a story.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She has _____ a beautiful dress.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How can you get ____ much money to buy the car?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Don’t go out in ______ cold weather.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Don’t eat _____ quickly.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4191000" y="19050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 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2590800" y="2514600"/>
            <a:ext cx="974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191000" y="30480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 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4267200"/>
            <a:ext cx="974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such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3124200" y="4800600"/>
            <a:ext cx="54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6" grpId="0"/>
      <p:bldP spid="100357" grpId="0"/>
      <p:bldP spid="100358" grpId="0"/>
      <p:bldP spid="10035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ChangeArrowheads="1"/>
          </p:cNvSpPr>
          <p:nvPr/>
        </p:nvSpPr>
        <p:spPr bwMode="auto">
          <a:xfrm>
            <a:off x="762000" y="914400"/>
            <a:ext cx="7848600" cy="127419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609600" indent="-609600"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Translate the sentences into </a:t>
            </a:r>
          </a:p>
          <a:p>
            <a:pPr marL="609600" indent="-609600"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English.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501650" y="2438400"/>
            <a:ext cx="79565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5305" indent="-535305"/>
            <a:lvl2pPr marL="1183005"/>
            <a:lvl3pPr marL="1590675"/>
            <a:lvl4pPr marL="1998980"/>
            <a:lvl5pPr marL="2406650"/>
            <a:lvl6pPr marL="2863850"/>
            <a:lvl7pPr marL="3321050"/>
            <a:lvl8pPr marL="3778250"/>
            <a:lvl9pPr marL="4235450"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马里奥过去很矮，他戴着眼镜。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他现在长什么样子？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 </a:t>
            </a:r>
          </a:p>
        </p:txBody>
      </p:sp>
      <p:sp>
        <p:nvSpPr>
          <p:cNvPr id="101380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7620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Mario used to be short and wear glasses.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5111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What’s he like now?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380" grpId="0"/>
      <p:bldP spid="10138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547688" y="1185863"/>
            <a:ext cx="8424862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保拉以前很安静，她在班上总是很沉默。</a:t>
            </a:r>
            <a:endParaRPr lang="zh-CN" altLang="en-US" sz="32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441325" indent="-441325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________________________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她总是不够勇敢去问问题。                                   </a:t>
            </a:r>
          </a:p>
          <a:p>
            <a:pPr marL="441325" indent="-441325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   </a:t>
            </a:r>
          </a:p>
          <a:p>
            <a:pPr marL="441325" indent="-441325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_________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5596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Paula used to be really quiet. She was always silent in class. 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066800" y="3505200"/>
            <a:ext cx="73437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She was never brave enough to ask 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questions.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  <p:bldP spid="10240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5"/>
          <p:cNvSpPr txBox="1">
            <a:spLocks noChangeArrowheads="1"/>
          </p:cNvSpPr>
          <p:nvPr/>
        </p:nvSpPr>
        <p:spPr bwMode="auto">
          <a:xfrm>
            <a:off x="1403350" y="3200400"/>
            <a:ext cx="65166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Recite the conversation in 2d.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Preview the next part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7" name="WordArt 4"/>
          <p:cNvSpPr>
            <a:spLocks noChangeArrowheads="1" noChangeShapeType="1" noTextEdit="1"/>
          </p:cNvSpPr>
          <p:nvPr/>
        </p:nvSpPr>
        <p:spPr bwMode="auto">
          <a:xfrm>
            <a:off x="2393156" y="1447800"/>
            <a:ext cx="4537075" cy="11398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1537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99CC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4000" b="1" kern="10" dirty="0">
              <a:ln w="9525">
                <a:solidFill>
                  <a:srgbClr val="99CC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2"/>
          <p:cNvSpPr txBox="1">
            <a:spLocks noChangeArrowheads="1"/>
          </p:cNvSpPr>
          <p:nvPr/>
        </p:nvSpPr>
        <p:spPr bwMode="auto">
          <a:xfrm>
            <a:off x="914400" y="4724400"/>
            <a:ext cx="777716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Zhang 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yishan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be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short, but he is tall now.</a:t>
            </a:r>
          </a:p>
        </p:txBody>
      </p:sp>
      <p:pic>
        <p:nvPicPr>
          <p:cNvPr id="74755" name="Picture 3" descr="003018a0152611572f77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7213" y="914400"/>
            <a:ext cx="2411412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19600" y="914400"/>
            <a:ext cx="2633663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4" descr="77fe29905795b6d6acc68dbe7da0c243_500x400_cut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914400"/>
            <a:ext cx="4762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ext Box 12"/>
          <p:cNvSpPr txBox="1">
            <a:spLocks noChangeArrowheads="1"/>
          </p:cNvSpPr>
          <p:nvPr/>
        </p:nvSpPr>
        <p:spPr bwMode="auto">
          <a:xfrm>
            <a:off x="914400" y="4724400"/>
            <a:ext cx="777716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be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serious, but he is outgoing now.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2"/>
          <p:cNvSpPr txBox="1">
            <a:spLocks noChangeArrowheads="1"/>
          </p:cNvSpPr>
          <p:nvPr/>
        </p:nvSpPr>
        <p:spPr bwMode="auto">
          <a:xfrm>
            <a:off x="914400" y="4953000"/>
            <a:ext cx="777716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Yilin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be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fat, but she is thin now.</a:t>
            </a:r>
          </a:p>
        </p:txBody>
      </p:sp>
      <p:pic>
        <p:nvPicPr>
          <p:cNvPr id="76803" name="Picture 5" descr="2e9769ec54e736d1bf92fe1398504fc2d46269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838200"/>
            <a:ext cx="489585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590800"/>
            <a:ext cx="2413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5"/>
          <p:cNvSpPr>
            <a:spLocks noChangeArrowheads="1"/>
          </p:cNvSpPr>
          <p:nvPr/>
        </p:nvSpPr>
        <p:spPr bwMode="auto">
          <a:xfrm>
            <a:off x="609600" y="2362200"/>
            <a:ext cx="6172200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</a:t>
            </a:r>
            <a:r>
              <a:rPr lang="en-US" altLang="zh-CN" sz="3200" b="1" dirty="0">
                <a:latin typeface="Times New Roman" panose="02020603050405020304" pitchFamily="18" charset="0"/>
              </a:rPr>
              <a:t>friendly   _____outgoing   _____serious    ____humorous   _____ silent      _____active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_____brave      ______quiet   _____ helpful</a:t>
            </a:r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685800" y="762000"/>
            <a:ext cx="78486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 Listen and check (✔) the words you hear.</a:t>
            </a:r>
          </a:p>
        </p:txBody>
      </p:sp>
      <p:sp>
        <p:nvSpPr>
          <p:cNvPr id="77829" name="Rectangle 6"/>
          <p:cNvSpPr>
            <a:spLocks noChangeArrowheads="1"/>
          </p:cNvSpPr>
          <p:nvPr/>
        </p:nvSpPr>
        <p:spPr bwMode="auto">
          <a:xfrm>
            <a:off x="3657600" y="464820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✔</a:t>
            </a:r>
          </a:p>
        </p:txBody>
      </p:sp>
      <p:sp>
        <p:nvSpPr>
          <p:cNvPr id="77830" name="Rectangle 7"/>
          <p:cNvSpPr>
            <a:spLocks noChangeArrowheads="1"/>
          </p:cNvSpPr>
          <p:nvPr/>
        </p:nvSpPr>
        <p:spPr bwMode="auto">
          <a:xfrm>
            <a:off x="914400" y="388620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✔</a:t>
            </a:r>
          </a:p>
        </p:txBody>
      </p:sp>
      <p:sp>
        <p:nvSpPr>
          <p:cNvPr id="77831" name="Rectangle 8"/>
          <p:cNvSpPr>
            <a:spLocks noChangeArrowheads="1"/>
          </p:cNvSpPr>
          <p:nvPr/>
        </p:nvSpPr>
        <p:spPr bwMode="auto">
          <a:xfrm>
            <a:off x="3429000" y="243840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✔</a:t>
            </a:r>
          </a:p>
        </p:txBody>
      </p:sp>
      <p:sp>
        <p:nvSpPr>
          <p:cNvPr id="77832" name="Rectangle 9"/>
          <p:cNvSpPr>
            <a:spLocks noChangeArrowheads="1"/>
          </p:cNvSpPr>
          <p:nvPr/>
        </p:nvSpPr>
        <p:spPr bwMode="auto">
          <a:xfrm>
            <a:off x="914400" y="464820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✔</a:t>
            </a:r>
          </a:p>
        </p:txBody>
      </p:sp>
      <p:sp>
        <p:nvSpPr>
          <p:cNvPr id="77833" name="Rectangle 10"/>
          <p:cNvSpPr>
            <a:spLocks noChangeArrowheads="1"/>
          </p:cNvSpPr>
          <p:nvPr/>
        </p:nvSpPr>
        <p:spPr bwMode="auto">
          <a:xfrm>
            <a:off x="914400" y="243840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✔</a:t>
            </a:r>
          </a:p>
        </p:txBody>
      </p:sp>
      <p:sp>
        <p:nvSpPr>
          <p:cNvPr id="77834" name="Rectangle 11"/>
          <p:cNvSpPr>
            <a:spLocks noChangeArrowheads="1"/>
          </p:cNvSpPr>
          <p:nvPr/>
        </p:nvSpPr>
        <p:spPr bwMode="auto">
          <a:xfrm>
            <a:off x="3657600" y="388620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✔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utoUpdateAnimBg="0"/>
      <p:bldP spid="77830" grpId="0" autoUpdateAnimBg="0"/>
      <p:bldP spid="77831" grpId="0" autoUpdateAnimBg="0"/>
      <p:bldP spid="77832" grpId="0" autoUpdateAnimBg="0"/>
      <p:bldP spid="77833" grpId="0" autoUpdateAnimBg="0"/>
      <p:bldP spid="778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ChangeArrowheads="1"/>
          </p:cNvSpPr>
          <p:nvPr/>
        </p:nvSpPr>
        <p:spPr bwMode="auto">
          <a:xfrm>
            <a:off x="457200" y="228600"/>
            <a:ext cx="78930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 Listen again and complete the chart </a:t>
            </a:r>
          </a:p>
          <a:p>
            <a:pPr algn="l">
              <a:lnSpc>
                <a:spcPct val="125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how Paula has changed.</a:t>
            </a:r>
          </a:p>
        </p:txBody>
      </p:sp>
      <p:graphicFrame>
        <p:nvGraphicFramePr>
          <p:cNvPr id="30743" name="Group 23"/>
          <p:cNvGraphicFramePr>
            <a:graphicFrameLocks noGrp="1"/>
          </p:cNvGraphicFramePr>
          <p:nvPr/>
        </p:nvGraphicFramePr>
        <p:xfrm>
          <a:off x="609600" y="1981200"/>
          <a:ext cx="7315200" cy="4024380"/>
        </p:xfrm>
        <a:graphic>
          <a:graphicData uri="http://schemas.openxmlformats.org/drawingml/2006/table">
            <a:tbl>
              <a:tblPr/>
              <a:tblGrid>
                <a:gridCol w="317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4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 the past </a:t>
                      </a:r>
                    </a:p>
                  </a:txBody>
                  <a:tcPr marL="91435" marR="9143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66">
                            <a:alpha val="71999"/>
                          </a:srgbClr>
                        </a:gs>
                        <a:gs pos="100000">
                          <a:srgbClr val="FFFF66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Now </a:t>
                      </a:r>
                    </a:p>
                  </a:txBody>
                  <a:tcPr marL="91435" marR="9143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folHlink">
                            <a:alpha val="71999"/>
                          </a:schemeClr>
                        </a:gs>
                        <a:gs pos="100000">
                          <a:schemeClr val="folHlink">
                            <a:gamma/>
                            <a:shade val="7568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62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Paula used to be really______. She was always silent in class. She wasn’t very________.  She was never brave enough to ask questions. </a:t>
                      </a:r>
                    </a:p>
                  </a:txBody>
                  <a:tcPr marL="91435" marR="91435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66">
                            <a:alpha val="71999"/>
                          </a:srgbClr>
                        </a:gs>
                        <a:gs pos="100000">
                          <a:srgbClr val="FFFF66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914400" indent="-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95400" indent="-3810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714500" indent="-3429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171700" indent="-3429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Now she’s more interested in_________. She plays ______ almost every day. She’s also on a ________ team.</a:t>
                      </a:r>
                    </a:p>
                  </a:txBody>
                  <a:tcPr marL="91435" marR="9143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folHlink">
                            <a:alpha val="71999"/>
                          </a:schemeClr>
                        </a:gs>
                        <a:gs pos="100000">
                          <a:schemeClr val="folHlink">
                            <a:gamma/>
                            <a:shade val="7568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8862" name="Rectangle 15"/>
          <p:cNvSpPr>
            <a:spLocks noChangeArrowheads="1"/>
          </p:cNvSpPr>
          <p:nvPr/>
        </p:nvSpPr>
        <p:spPr bwMode="auto">
          <a:xfrm>
            <a:off x="1600200" y="2895600"/>
            <a:ext cx="955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quiet</a:t>
            </a:r>
          </a:p>
        </p:txBody>
      </p:sp>
      <p:sp>
        <p:nvSpPr>
          <p:cNvPr id="78863" name="Rectangle 16"/>
          <p:cNvSpPr>
            <a:spLocks noChangeArrowheads="1"/>
          </p:cNvSpPr>
          <p:nvPr/>
        </p:nvSpPr>
        <p:spPr bwMode="auto">
          <a:xfrm>
            <a:off x="1371600" y="4191000"/>
            <a:ext cx="1509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outgoing</a:t>
            </a:r>
          </a:p>
        </p:txBody>
      </p:sp>
      <p:sp>
        <p:nvSpPr>
          <p:cNvPr id="78864" name="Rectangle 17"/>
          <p:cNvSpPr>
            <a:spLocks noChangeArrowheads="1"/>
          </p:cNvSpPr>
          <p:nvPr/>
        </p:nvSpPr>
        <p:spPr bwMode="auto">
          <a:xfrm>
            <a:off x="4800600" y="3352800"/>
            <a:ext cx="1112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sports</a:t>
            </a:r>
          </a:p>
        </p:txBody>
      </p:sp>
      <p:sp>
        <p:nvSpPr>
          <p:cNvPr id="78865" name="Rectangle 18"/>
          <p:cNvSpPr>
            <a:spLocks noChangeArrowheads="1"/>
          </p:cNvSpPr>
          <p:nvPr/>
        </p:nvSpPr>
        <p:spPr bwMode="auto">
          <a:xfrm>
            <a:off x="5257800" y="3810000"/>
            <a:ext cx="1128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soccer</a:t>
            </a:r>
          </a:p>
        </p:txBody>
      </p:sp>
      <p:sp>
        <p:nvSpPr>
          <p:cNvPr id="78866" name="Rectangle 19"/>
          <p:cNvSpPr>
            <a:spLocks noChangeArrowheads="1"/>
          </p:cNvSpPr>
          <p:nvPr/>
        </p:nvSpPr>
        <p:spPr bwMode="auto">
          <a:xfrm>
            <a:off x="5181600" y="4648200"/>
            <a:ext cx="974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swim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2" grpId="0" autoUpdateAnimBg="0"/>
      <p:bldP spid="78863" grpId="0" autoUpdateAnimBg="0"/>
      <p:bldP spid="78864" grpId="0" autoUpdateAnimBg="0"/>
      <p:bldP spid="78865" grpId="0" autoUpdateAnimBg="0"/>
      <p:bldP spid="788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61" name="Group 17"/>
          <p:cNvGraphicFramePr>
            <a:graphicFrameLocks noGrp="1"/>
          </p:cNvGraphicFramePr>
          <p:nvPr/>
        </p:nvGraphicFramePr>
        <p:xfrm>
          <a:off x="914400" y="1066800"/>
          <a:ext cx="7162800" cy="4251325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5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 the past 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66">
                            <a:alpha val="71999"/>
                          </a:srgbClr>
                        </a:gs>
                        <a:gs pos="100000">
                          <a:srgbClr val="FFFF66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Now 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folHlink">
                            <a:alpha val="71999"/>
                          </a:schemeClr>
                        </a:gs>
                        <a:gs pos="100000">
                          <a:schemeClr val="folHlink">
                            <a:gamma/>
                            <a:shade val="7568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1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She got good grades in 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was also good in______________. She used to play the ______.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66">
                            <a:alpha val="71999"/>
                          </a:srgbClr>
                        </a:gs>
                        <a:gs pos="100000">
                          <a:srgbClr val="FFFF66">
                            <a:gamma/>
                            <a:shade val="85882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914400" indent="-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95400" indent="-3810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714500" indent="-3429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171700" indent="-3429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533400" marR="0" lvl="0" indent="-5334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She still plays the ________ from time to time.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folHlink">
                            <a:alpha val="71999"/>
                          </a:schemeClr>
                        </a:gs>
                        <a:gs pos="100000">
                          <a:schemeClr val="folHlink">
                            <a:gamma/>
                            <a:shade val="7568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2514600" y="2514600"/>
            <a:ext cx="1247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science</a:t>
            </a:r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1371600" y="3657600"/>
            <a:ext cx="1871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music class</a:t>
            </a: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1676400" y="4724400"/>
            <a:ext cx="103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piano</a:t>
            </a: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4876800" y="2514600"/>
            <a:ext cx="103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piano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5" grpId="0" autoUpdateAnimBg="0"/>
      <p:bldP spid="79886" grpId="0" autoUpdateAnimBg="0"/>
      <p:bldP spid="79887" grpId="0" autoUpdateAnimBg="0"/>
      <p:bldP spid="7988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AutoShape 6"/>
          <p:cNvGrpSpPr/>
          <p:nvPr/>
        </p:nvGrpSpPr>
        <p:grpSpPr bwMode="auto">
          <a:xfrm>
            <a:off x="457200" y="2743200"/>
            <a:ext cx="7772400" cy="2743200"/>
            <a:chOff x="0" y="0"/>
            <a:chExt cx="5012" cy="2370"/>
          </a:xfrm>
        </p:grpSpPr>
        <p:pic>
          <p:nvPicPr>
            <p:cNvPr id="80899" name="AutoShap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012" cy="2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00" name="Text Box 4"/>
            <p:cNvSpPr txBox="1">
              <a:spLocks noChangeArrowheads="1"/>
            </p:cNvSpPr>
            <p:nvPr/>
          </p:nvSpPr>
          <p:spPr bwMode="auto">
            <a:xfrm>
              <a:off x="189" y="187"/>
              <a:ext cx="4720" cy="1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lnSpc>
                  <a:spcPct val="150000"/>
                </a:lnSpc>
              </a:pPr>
              <a:endParaRPr lang="zh-CN" altLang="zh-CN" sz="2400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80901" name="Rectangle 8"/>
          <p:cNvSpPr>
            <a:spLocks noChangeArrowheads="1"/>
          </p:cNvSpPr>
          <p:nvPr/>
        </p:nvSpPr>
        <p:spPr bwMode="auto">
          <a:xfrm>
            <a:off x="381000" y="762000"/>
            <a:ext cx="8458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 Make conversations about Paula using the information in 2b.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838200" y="3429000"/>
            <a:ext cx="7253288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A: Paula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used to</a:t>
            </a:r>
            <a:r>
              <a:rPr lang="en-US" altLang="zh-CN" sz="3200" b="1">
                <a:latin typeface="Times New Roman" panose="02020603050405020304" pitchFamily="18" charset="0"/>
              </a:rPr>
              <a:t> be really quiet.</a:t>
            </a:r>
          </a:p>
          <a:p>
            <a:pPr algn="l"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B: I know. She was always silent in class.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1322</Words>
  <Application>Microsoft Office PowerPoint</Application>
  <PresentationFormat>全屏显示(4:3)</PresentationFormat>
  <Paragraphs>176</Paragraphs>
  <Slides>29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Aharoni</vt:lpstr>
      <vt:lpstr>汉仪柏青体简</vt:lpstr>
      <vt:lpstr>黑体</vt:lpstr>
      <vt:lpstr>楷体_GB2312</vt:lpstr>
      <vt:lpstr>宋体</vt:lpstr>
      <vt:lpstr>微软雅黑</vt:lpstr>
      <vt:lpstr>Arial</vt:lpstr>
      <vt:lpstr>Arial Black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24C9FEA3FE3C41D394922EC8B0523BF7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