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65" r:id="rId3"/>
    <p:sldId id="266" r:id="rId4"/>
    <p:sldId id="267" r:id="rId5"/>
    <p:sldId id="259" r:id="rId6"/>
    <p:sldId id="275" r:id="rId7"/>
    <p:sldId id="260" r:id="rId8"/>
    <p:sldId id="261" r:id="rId9"/>
    <p:sldId id="263" r:id="rId10"/>
    <p:sldId id="277" r:id="rId11"/>
    <p:sldId id="264" r:id="rId12"/>
    <p:sldId id="276" r:id="rId13"/>
    <p:sldId id="270" r:id="rId14"/>
    <p:sldId id="273" r:id="rId15"/>
    <p:sldId id="269" r:id="rId16"/>
    <p:sldId id="278" r:id="rId17"/>
    <p:sldId id="27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94646"/>
  </p:normalViewPr>
  <p:slideViewPr>
    <p:cSldViewPr showGuides="1">
      <p:cViewPr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6B3BD6-F229-4712-8EC3-E621A6A4D8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B982E7-C0F1-4587-8FC9-F5CFB32A84B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5EB185-59E7-4F18-9C3E-889BD1800406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B4265C-433C-434E-8290-5B6101BF046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F4EF9B-6F94-4C20-BD3F-FFEB61DAD04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7B8E-8A72-4EFF-A934-D958F85F8C7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AE4646-2C0C-45BC-9461-5D2DEB7FD45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19D073-52D6-4E33-A4E7-2368472A4B2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96D25C-BB06-4511-BE7F-4E4693CD177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5C01D-6CA5-4F89-B017-674CAAB9426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C7ACB0-BE16-45F3-AC72-73D4BE8B6DC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9F6B14-63D2-46EF-8A0E-3A9AAF467D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0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38.wmf"/><Relationship Id="rId5" Type="http://schemas.openxmlformats.org/officeDocument/2006/relationships/control" Target="../activeX/activeX4.xml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4" Type="http://schemas.openxmlformats.org/officeDocument/2006/relationships/control" Target="../activeX/activeX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7" Type="http://schemas.openxmlformats.org/officeDocument/2006/relationships/image" Target="../media/image44.wmf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X:\&#37329;&#23665;&#24555;&#20889;\&#32479;&#35745;\DSCF0407.wmv" TargetMode="External"/><Relationship Id="rId1" Type="http://schemas.microsoft.com/office/2007/relationships/media" Target="file:///X:\&#37329;&#23665;&#24555;&#20889;\&#32479;&#35745;\DSCF0407.wmv" TargetMode="Externa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2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614363" y="1700213"/>
            <a:ext cx="7772400" cy="1470025"/>
          </a:xfrm>
          <a:ln/>
        </p:spPr>
        <p:txBody>
          <a:bodyPr vert="horz" wrap="square" lIns="91440" tIns="45720" rIns="91440" bIns="45720" anchor="ctr" anchorCtr="0"/>
          <a:lstStyle/>
          <a:p>
            <a:pPr>
              <a:buClrTx/>
              <a:buSzTx/>
              <a:buFontTx/>
            </a:pPr>
            <a:r>
              <a:rPr lang="zh-CN" altLang="en-US" sz="11500" b="1" dirty="0">
                <a:solidFill>
                  <a:srgbClr val="FF0000"/>
                </a:solidFill>
              </a:rPr>
              <a:t>七、统计 </a:t>
            </a:r>
          </a:p>
        </p:txBody>
      </p:sp>
      <p:sp>
        <p:nvSpPr>
          <p:cNvPr id="16387" name="TextBox 4"/>
          <p:cNvSpPr txBox="1"/>
          <p:nvPr/>
        </p:nvSpPr>
        <p:spPr>
          <a:xfrm>
            <a:off x="1403350" y="549275"/>
            <a:ext cx="6194425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</a:rPr>
              <a:t>西师版小学数学二年级下册</a:t>
            </a:r>
          </a:p>
          <a:p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1286" y="61658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0"/>
            <a:ext cx="3097212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2349500"/>
            <a:ext cx="3097212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 Box 7"/>
          <p:cNvSpPr txBox="1"/>
          <p:nvPr/>
        </p:nvSpPr>
        <p:spPr>
          <a:xfrm>
            <a:off x="0" y="620713"/>
            <a:ext cx="8699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第一种</a:t>
            </a:r>
          </a:p>
        </p:txBody>
      </p:sp>
      <p:sp>
        <p:nvSpPr>
          <p:cNvPr id="33800" name="Text Box 8"/>
          <p:cNvSpPr txBox="1"/>
          <p:nvPr/>
        </p:nvSpPr>
        <p:spPr>
          <a:xfrm>
            <a:off x="0" y="2997200"/>
            <a:ext cx="869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第二种</a:t>
            </a:r>
          </a:p>
        </p:txBody>
      </p:sp>
      <p:sp>
        <p:nvSpPr>
          <p:cNvPr id="33801" name="Text Box 9"/>
          <p:cNvSpPr txBox="1"/>
          <p:nvPr/>
        </p:nvSpPr>
        <p:spPr>
          <a:xfrm>
            <a:off x="4356100" y="620713"/>
            <a:ext cx="8699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第三种</a:t>
            </a:r>
          </a:p>
        </p:txBody>
      </p:sp>
      <p:sp>
        <p:nvSpPr>
          <p:cNvPr id="33802" name="AutoShape 10"/>
          <p:cNvSpPr/>
          <p:nvPr/>
        </p:nvSpPr>
        <p:spPr>
          <a:xfrm>
            <a:off x="5508625" y="249238"/>
            <a:ext cx="576263" cy="404812"/>
          </a:xfrm>
          <a:prstGeom prst="flowChartExtra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6073775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4" name="Text Box 12"/>
          <p:cNvSpPr txBox="1"/>
          <p:nvPr/>
        </p:nvSpPr>
        <p:spPr>
          <a:xfrm>
            <a:off x="6551613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5" name="Text Box 13"/>
          <p:cNvSpPr txBox="1"/>
          <p:nvPr/>
        </p:nvSpPr>
        <p:spPr>
          <a:xfrm>
            <a:off x="7027863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6" name="Text Box 14"/>
          <p:cNvSpPr txBox="1"/>
          <p:nvPr/>
        </p:nvSpPr>
        <p:spPr>
          <a:xfrm>
            <a:off x="7983538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7" name="Text Box 15"/>
          <p:cNvSpPr txBox="1"/>
          <p:nvPr/>
        </p:nvSpPr>
        <p:spPr>
          <a:xfrm>
            <a:off x="8459788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8" name="Text Box 16"/>
          <p:cNvSpPr txBox="1"/>
          <p:nvPr/>
        </p:nvSpPr>
        <p:spPr>
          <a:xfrm>
            <a:off x="7505700" y="2238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09" name="Rectangle 17"/>
          <p:cNvSpPr/>
          <p:nvPr/>
        </p:nvSpPr>
        <p:spPr>
          <a:xfrm>
            <a:off x="5580063" y="765175"/>
            <a:ext cx="431800" cy="431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10" name="Text Box 18"/>
          <p:cNvSpPr txBox="1"/>
          <p:nvPr/>
        </p:nvSpPr>
        <p:spPr>
          <a:xfrm>
            <a:off x="6110288" y="765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1" name="Text Box 19"/>
          <p:cNvSpPr txBox="1"/>
          <p:nvPr/>
        </p:nvSpPr>
        <p:spPr>
          <a:xfrm>
            <a:off x="6588125" y="765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2" name="Text Box 20"/>
          <p:cNvSpPr txBox="1"/>
          <p:nvPr/>
        </p:nvSpPr>
        <p:spPr>
          <a:xfrm>
            <a:off x="7064375" y="765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3" name="Oval 21"/>
          <p:cNvSpPr/>
          <p:nvPr/>
        </p:nvSpPr>
        <p:spPr>
          <a:xfrm>
            <a:off x="5580063" y="1341438"/>
            <a:ext cx="433387" cy="4333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14" name="Text Box 22"/>
          <p:cNvSpPr txBox="1"/>
          <p:nvPr/>
        </p:nvSpPr>
        <p:spPr>
          <a:xfrm>
            <a:off x="6134100" y="12684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5" name="Text Box 23"/>
          <p:cNvSpPr txBox="1"/>
          <p:nvPr/>
        </p:nvSpPr>
        <p:spPr>
          <a:xfrm>
            <a:off x="6611938" y="12684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6" name="Text Box 24"/>
          <p:cNvSpPr txBox="1"/>
          <p:nvPr/>
        </p:nvSpPr>
        <p:spPr>
          <a:xfrm>
            <a:off x="7088188" y="12684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7" name="Text Box 25"/>
          <p:cNvSpPr txBox="1"/>
          <p:nvPr/>
        </p:nvSpPr>
        <p:spPr>
          <a:xfrm>
            <a:off x="8043863" y="12684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33818" name="Text Box 26"/>
          <p:cNvSpPr txBox="1"/>
          <p:nvPr/>
        </p:nvSpPr>
        <p:spPr>
          <a:xfrm>
            <a:off x="7566025" y="12684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5" name="Text Box 7"/>
          <p:cNvSpPr txBox="1"/>
          <p:nvPr/>
        </p:nvSpPr>
        <p:spPr>
          <a:xfrm>
            <a:off x="4140200" y="3194050"/>
            <a:ext cx="1085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第</a:t>
            </a:r>
            <a:r>
              <a:rPr lang="en-US" altLang="zh-CN" dirty="0">
                <a:latin typeface="Arial" panose="020B0604020202020204" pitchFamily="34" charset="0"/>
              </a:rPr>
              <a:t>l</a:t>
            </a:r>
            <a:r>
              <a:rPr lang="zh-CN" altLang="en-US" dirty="0">
                <a:latin typeface="Arial" panose="020B0604020202020204" pitchFamily="34" charset="0"/>
              </a:rPr>
              <a:t>四种</a:t>
            </a:r>
          </a:p>
        </p:txBody>
      </p:sp>
      <p:sp>
        <p:nvSpPr>
          <p:cNvPr id="26" name="AutoShape 10"/>
          <p:cNvSpPr/>
          <p:nvPr/>
        </p:nvSpPr>
        <p:spPr>
          <a:xfrm>
            <a:off x="5219700" y="2428875"/>
            <a:ext cx="576263" cy="404813"/>
          </a:xfrm>
          <a:prstGeom prst="flowChartExtra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17"/>
          <p:cNvSpPr/>
          <p:nvPr/>
        </p:nvSpPr>
        <p:spPr>
          <a:xfrm>
            <a:off x="5291138" y="2944813"/>
            <a:ext cx="431800" cy="431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" name="Oval 21"/>
          <p:cNvSpPr/>
          <p:nvPr/>
        </p:nvSpPr>
        <p:spPr>
          <a:xfrm>
            <a:off x="5291138" y="3521075"/>
            <a:ext cx="433387" cy="43338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34100" y="2428875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342063" y="2428875"/>
            <a:ext cx="0" cy="404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54763" y="2632075"/>
            <a:ext cx="196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227763" y="2632075"/>
            <a:ext cx="0" cy="201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156325" y="2852738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948488" y="2420938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56325" y="2997200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364288" y="2997200"/>
            <a:ext cx="0" cy="404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376988" y="3200400"/>
            <a:ext cx="196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156325" y="3509963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64288" y="3509963"/>
            <a:ext cx="0" cy="404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76988" y="3713163"/>
            <a:ext cx="196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249988" y="3713163"/>
            <a:ext cx="0" cy="201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178550" y="3933825"/>
            <a:ext cx="417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2" grpId="0" animBg="1"/>
      <p:bldP spid="33803" grpId="0"/>
      <p:bldP spid="33804" grpId="0"/>
      <p:bldP spid="33805" grpId="0"/>
      <p:bldP spid="33806" grpId="0"/>
      <p:bldP spid="33807" grpId="0"/>
      <p:bldP spid="33808" grpId="0"/>
      <p:bldP spid="33809" grpId="0" animBg="1"/>
      <p:bldP spid="33810" grpId="0"/>
      <p:bldP spid="33811" grpId="0"/>
      <p:bldP spid="33812" grpId="0"/>
      <p:bldP spid="33813" grpId="0" animBg="1"/>
      <p:bldP spid="33814" grpId="0"/>
      <p:bldP spid="33815" grpId="0"/>
      <p:bldP spid="33816" grpId="0"/>
      <p:bldP spid="33817" grpId="0"/>
      <p:bldP spid="33818" grpId="0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5888"/>
            <a:ext cx="3762375" cy="217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2422525"/>
            <a:ext cx="3659187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25" y="219075"/>
            <a:ext cx="3608388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25" y="2359025"/>
            <a:ext cx="3824288" cy="235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Box 3"/>
          <p:cNvSpPr txBox="1"/>
          <p:nvPr/>
        </p:nvSpPr>
        <p:spPr>
          <a:xfrm>
            <a:off x="1044575" y="4868863"/>
            <a:ext cx="68405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整理前比较（</a:t>
            </a:r>
            <a:r>
              <a:rPr lang="en-US" altLang="zh-CN" sz="2400" dirty="0">
                <a:latin typeface="Arial" panose="020B0604020202020204" pitchFamily="34" charset="0"/>
              </a:rPr>
              <a:t>		</a:t>
            </a:r>
            <a:r>
              <a:rPr lang="zh-CN" altLang="en-US" sz="2400" dirty="0">
                <a:latin typeface="Arial" panose="020B0604020202020204" pitchFamily="34" charset="0"/>
              </a:rPr>
              <a:t>）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整理后排列（</a:t>
            </a:r>
            <a:r>
              <a:rPr lang="en-US" altLang="zh-CN" sz="2400" dirty="0">
                <a:latin typeface="Arial" panose="020B0604020202020204" pitchFamily="34" charset="0"/>
              </a:rPr>
              <a:t>		</a:t>
            </a:r>
            <a:r>
              <a:rPr lang="zh-CN" altLang="en-US" sz="2400" dirty="0">
                <a:latin typeface="Arial" panose="020B0604020202020204" pitchFamily="34" charset="0"/>
              </a:rPr>
              <a:t>），数量（</a:t>
            </a:r>
            <a:r>
              <a:rPr lang="en-US" altLang="zh-CN" sz="2400" dirty="0">
                <a:latin typeface="Arial" panose="020B0604020202020204" pitchFamily="34" charset="0"/>
              </a:rPr>
              <a:t>		</a:t>
            </a:r>
            <a:r>
              <a:rPr lang="zh-CN" altLang="en-US" sz="2400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2075" y="5997575"/>
            <a:ext cx="89693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025" y="5997575"/>
            <a:ext cx="14097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整齐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0588" y="5980113"/>
            <a:ext cx="1549400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清楚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151 -0.18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34184 -0.12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6164 -0.12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/>
          <p:nvPr/>
        </p:nvSpPr>
        <p:spPr>
          <a:xfrm>
            <a:off x="611188" y="1158875"/>
            <a:ext cx="17287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体育</a:t>
            </a:r>
          </a:p>
        </p:txBody>
      </p:sp>
      <p:sp>
        <p:nvSpPr>
          <p:cNvPr id="28675" name="Text Box 9"/>
          <p:cNvSpPr txBox="1"/>
          <p:nvPr/>
        </p:nvSpPr>
        <p:spPr>
          <a:xfrm>
            <a:off x="3490913" y="1128713"/>
            <a:ext cx="17287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音乐</a:t>
            </a:r>
          </a:p>
        </p:txBody>
      </p:sp>
      <p:sp>
        <p:nvSpPr>
          <p:cNvPr id="28676" name="Text Box 10"/>
          <p:cNvSpPr txBox="1"/>
          <p:nvPr/>
        </p:nvSpPr>
        <p:spPr>
          <a:xfrm>
            <a:off x="6227763" y="1123950"/>
            <a:ext cx="17287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美术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"/>
          <p:cNvSpPr txBox="1"/>
          <p:nvPr/>
        </p:nvSpPr>
        <p:spPr>
          <a:xfrm>
            <a:off x="250825" y="1341438"/>
            <a:ext cx="8893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二    </a:t>
            </a:r>
            <a:r>
              <a:rPr lang="en-US" altLang="zh-CN" sz="2800" b="1" dirty="0">
                <a:latin typeface="Arial" panose="020B0604020202020204" pitchFamily="34" charset="0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</a:rPr>
              <a:t>班             位同学参加各项体育活动人数统计表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5288" y="2205038"/>
          <a:ext cx="8353425" cy="2519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9681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项目</a:t>
                      </a:r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跳绳</a:t>
                      </a:r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踢毽子</a:t>
                      </a:r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打乒乓球</a:t>
                      </a:r>
                      <a:endParaRPr lang="zh-CN" altLang="en-US" sz="3200" dirty="0"/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681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人数（人）</a:t>
                      </a:r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750" y="5373688"/>
            <a:ext cx="5675313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参加                      人数最多，</a:t>
            </a:r>
            <a:endParaRPr lang="en-US" altLang="zh-CN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参加                      人数最少。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9" name="TextBox1" r:id="rId2" imgW="1800360" imgH="1009800"/>
        </mc:Choice>
        <mc:Fallback>
          <p:control name="TextBox1" r:id="rId2" imgW="1800360" imgH="1009800">
            <p:pic>
              <p:nvPicPr>
                <p:cNvPr id="2" name="TextBox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1413" y="3573463"/>
                  <a:ext cx="1800225" cy="10080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name="TextBox2" r:id="rId3" imgW="1800360" imgH="1152360"/>
        </mc:Choice>
        <mc:Fallback>
          <p:control name="TextBox2" r:id="rId3" imgW="1800360" imgH="1152360">
            <p:pic>
              <p:nvPicPr>
                <p:cNvPr id="4" name="TextBox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56100" y="3573463"/>
                  <a:ext cx="1800225" cy="11509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TextBox3" r:id="rId4" imgW="2371680" imgH="1152360"/>
        </mc:Choice>
        <mc:Fallback>
          <p:control name="TextBox3" r:id="rId4" imgW="2371680" imgH="1152360">
            <p:pic>
              <p:nvPicPr>
                <p:cNvPr id="6" name="TextBox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00788" y="3573463"/>
                  <a:ext cx="2374900" cy="11509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name="TextBox4" r:id="rId5" imgW="428760" imgH="790560"/>
        </mc:Choice>
        <mc:Fallback>
          <p:control name="TextBox4" r:id="rId5" imgW="428760" imgH="790560">
            <p:pic>
              <p:nvPicPr>
                <p:cNvPr id="7" name="TextBox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7088" y="1341438"/>
                  <a:ext cx="431800" cy="7921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name="TextBox5" r:id="rId6" imgW="933480" imgH="790560"/>
        </mc:Choice>
        <mc:Fallback>
          <p:control name="TextBox5" r:id="rId6" imgW="933480" imgH="790560">
            <p:pic>
              <p:nvPicPr>
                <p:cNvPr id="8" name="TextBox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92275" y="1341438"/>
                  <a:ext cx="935038" cy="7921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name="TextBox6" r:id="rId7" imgW="2228760" imgH="504720"/>
        </mc:Choice>
        <mc:Fallback>
          <p:control name="TextBox6" r:id="rId7" imgW="2228760" imgH="504720">
            <p:pic>
              <p:nvPicPr>
                <p:cNvPr id="9" name="TextBox6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76375" y="5445125"/>
                  <a:ext cx="2232025" cy="5048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7" r:id="rId8" imgW="2228760" imgH="504720"/>
        </mc:Choice>
        <mc:Fallback>
          <p:control name="TextBox7" r:id="rId8" imgW="2228760" imgH="504720">
            <p:pic>
              <p:nvPicPr>
                <p:cNvPr id="10" name="TextBox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76375" y="6021388"/>
                  <a:ext cx="2232025" cy="5048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9750" y="2532063"/>
          <a:ext cx="8135938" cy="2232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6013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solidFill>
                            <a:srgbClr val="FF0000"/>
                          </a:solidFill>
                          <a:effectLst/>
                        </a:rPr>
                        <a:t>项目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solidFill>
                            <a:srgbClr val="FF0000"/>
                          </a:solidFill>
                          <a:effectLst/>
                        </a:rPr>
                        <a:t>体育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solidFill>
                            <a:srgbClr val="FF0000"/>
                          </a:solidFill>
                          <a:effectLst/>
                        </a:rPr>
                        <a:t>音乐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solidFill>
                            <a:srgbClr val="FF0000"/>
                          </a:solidFill>
                          <a:effectLst/>
                        </a:rPr>
                        <a:t>美术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solidFill>
                            <a:srgbClr val="FF0000"/>
                          </a:solidFill>
                          <a:effectLst/>
                        </a:rPr>
                        <a:t>人数（人）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4400" kern="1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4400" kern="10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CN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61" name="TextBox1" r:id="rId2" imgW="1657440" imgH="1009800"/>
        </mc:Choice>
        <mc:Fallback>
          <p:control name="TextBox1" r:id="rId2" imgW="1657440" imgH="1009800">
            <p:pic>
              <p:nvPicPr>
                <p:cNvPr id="3" name="TextBox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2500" y="3644900"/>
                  <a:ext cx="1655763" cy="100806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2" name="TextBox2" r:id="rId3" imgW="1438200" imgH="1009800"/>
        </mc:Choice>
        <mc:Fallback>
          <p:control name="TextBox2" r:id="rId3" imgW="1438200" imgH="1009800">
            <p:pic>
              <p:nvPicPr>
                <p:cNvPr id="4" name="TextBox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92725" y="3644900"/>
                  <a:ext cx="1439863" cy="100806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3" name="TextBox3" r:id="rId4" imgW="1438200" imgH="1009800"/>
        </mc:Choice>
        <mc:Fallback>
          <p:control name="TextBox3" r:id="rId4" imgW="1438200" imgH="1009800">
            <p:pic>
              <p:nvPicPr>
                <p:cNvPr id="5" name="TextBox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48488" y="3644900"/>
                  <a:ext cx="1439862" cy="1008063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CF0407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313" y="260350"/>
            <a:ext cx="8496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通过本节课学习，我知道了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6512" y="1052513"/>
            <a:ext cx="84963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画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）比（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         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）更简便。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663" y="1062038"/>
            <a:ext cx="20177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符号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638" y="1042988"/>
            <a:ext cx="20161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摆实物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2205038"/>
            <a:ext cx="9418638" cy="2030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marR="0" indent="-5715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整理前比较乱，整理后排列（</a:t>
            </a:r>
            <a:r>
              <a:rPr kumimoji="0" lang="en-US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），</a:t>
            </a:r>
            <a:endParaRPr kumimoji="0" lang="en-US" altLang="zh-CN" sz="3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数量（</a:t>
            </a:r>
            <a:r>
              <a:rPr kumimoji="0" lang="en-US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）。</a:t>
            </a:r>
            <a:endParaRPr kumimoji="0" lang="en-US" altLang="zh-CN" sz="3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zh-CN" sz="3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463" y="2205038"/>
            <a:ext cx="20177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整齐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813" y="2708275"/>
            <a:ext cx="20161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清楚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7950" y="3933825"/>
            <a:ext cx="87122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marR="0" indent="-5715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整理物品时，记录数据的方法有画“</a:t>
            </a:r>
            <a:r>
              <a:rPr kumimoji="0" lang="en-US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”和画“</a:t>
            </a:r>
            <a:r>
              <a:rPr kumimoji="0" lang="en-US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zh-CN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”字等方法。</a:t>
            </a:r>
            <a:endParaRPr kumimoji="0" lang="en-US" altLang="zh-CN" sz="3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7988" y="4076700"/>
            <a:ext cx="720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713" y="4510088"/>
            <a:ext cx="7207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6512" y="5437188"/>
            <a:ext cx="87122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marR="0" indent="-5715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整理物品非常重要，我要学会整理自己的生活学习用品。</a:t>
            </a:r>
            <a:endParaRPr kumimoji="0" lang="en-US" altLang="zh-CN" sz="3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2114142"/>
            <a:ext cx="6912768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谢谢指导！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44488"/>
            <a:ext cx="11176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549275"/>
            <a:ext cx="1244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549275"/>
            <a:ext cx="1244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2244725"/>
            <a:ext cx="1244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716338"/>
            <a:ext cx="1244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911350"/>
            <a:ext cx="1122362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63" y="425450"/>
            <a:ext cx="11858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425450"/>
            <a:ext cx="11858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3443288"/>
            <a:ext cx="11858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946275"/>
            <a:ext cx="13843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2157413"/>
            <a:ext cx="13843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25" y="3724275"/>
            <a:ext cx="13843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363" y="3049588"/>
            <a:ext cx="1541462" cy="185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88" y="3414713"/>
            <a:ext cx="1539875" cy="1858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5386388" y="4392613"/>
            <a:ext cx="108108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www.1ppt.com/jiaoan/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5" y="284163"/>
            <a:ext cx="7112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80963"/>
            <a:ext cx="792163" cy="81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513" y="111125"/>
            <a:ext cx="792162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1017588"/>
            <a:ext cx="792163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101850"/>
            <a:ext cx="792163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75" y="1155700"/>
            <a:ext cx="71437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075" y="179388"/>
            <a:ext cx="75565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775" y="11113"/>
            <a:ext cx="754063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763" y="1885950"/>
            <a:ext cx="754062" cy="94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275" y="1104900"/>
            <a:ext cx="881063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513" y="1958975"/>
            <a:ext cx="881062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900" y="1766888"/>
            <a:ext cx="97948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00" y="1885950"/>
            <a:ext cx="981075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575" y="1104900"/>
            <a:ext cx="881063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香蕉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413" y="4319588"/>
            <a:ext cx="4826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5" descr="香蕉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5040313"/>
            <a:ext cx="42227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6" descr="梨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938" y="5040313"/>
            <a:ext cx="4587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7" descr="梨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9388" y="4392613"/>
            <a:ext cx="4587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8" descr="桃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000" y="5113338"/>
            <a:ext cx="425450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9" descr="桃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000" y="4465638"/>
            <a:ext cx="425450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0" descr="桃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000" y="3816350"/>
            <a:ext cx="425450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1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5040313"/>
            <a:ext cx="552450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2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4392613"/>
            <a:ext cx="552450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3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3744913"/>
            <a:ext cx="552450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4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3097213"/>
            <a:ext cx="552450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5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2447925"/>
            <a:ext cx="552450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6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2138" y="1871663"/>
            <a:ext cx="55245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62" name="Text Box 17"/>
          <p:cNvSpPr txBox="1"/>
          <p:nvPr/>
        </p:nvSpPr>
        <p:spPr>
          <a:xfrm>
            <a:off x="612775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香蕉</a:t>
            </a:r>
          </a:p>
        </p:txBody>
      </p:sp>
      <p:sp>
        <p:nvSpPr>
          <p:cNvPr id="18463" name="Text Box 18"/>
          <p:cNvSpPr txBox="1"/>
          <p:nvPr/>
        </p:nvSpPr>
        <p:spPr>
          <a:xfrm>
            <a:off x="14049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梨</a:t>
            </a:r>
          </a:p>
        </p:txBody>
      </p:sp>
      <p:sp>
        <p:nvSpPr>
          <p:cNvPr id="18464" name="Text Box 19"/>
          <p:cNvSpPr txBox="1"/>
          <p:nvPr/>
        </p:nvSpPr>
        <p:spPr>
          <a:xfrm>
            <a:off x="24844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桃</a:t>
            </a:r>
          </a:p>
        </p:txBody>
      </p:sp>
      <p:sp>
        <p:nvSpPr>
          <p:cNvPr id="18465" name="Text Box 20"/>
          <p:cNvSpPr txBox="1"/>
          <p:nvPr/>
        </p:nvSpPr>
        <p:spPr>
          <a:xfrm>
            <a:off x="3132138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18466" name="Line 21"/>
          <p:cNvSpPr/>
          <p:nvPr/>
        </p:nvSpPr>
        <p:spPr>
          <a:xfrm>
            <a:off x="-107950" y="5688013"/>
            <a:ext cx="46085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67" name="Text Box 22"/>
          <p:cNvSpPr txBox="1"/>
          <p:nvPr/>
        </p:nvSpPr>
        <p:spPr>
          <a:xfrm>
            <a:off x="423863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8468" name="Text Box 23"/>
          <p:cNvSpPr txBox="1"/>
          <p:nvPr/>
        </p:nvSpPr>
        <p:spPr>
          <a:xfrm>
            <a:off x="1189038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8469" name="Text Box 24"/>
          <p:cNvSpPr txBox="1"/>
          <p:nvPr/>
        </p:nvSpPr>
        <p:spPr>
          <a:xfrm>
            <a:off x="2124075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8470" name="Text Box 25"/>
          <p:cNvSpPr txBox="1"/>
          <p:nvPr/>
        </p:nvSpPr>
        <p:spPr>
          <a:xfrm>
            <a:off x="3060700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pic>
        <p:nvPicPr>
          <p:cNvPr id="41" name="Picture 7" descr="梨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9388" y="3667125"/>
            <a:ext cx="458787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AutoShape 27"/>
          <p:cNvSpPr/>
          <p:nvPr/>
        </p:nvSpPr>
        <p:spPr>
          <a:xfrm>
            <a:off x="5075238" y="1268413"/>
            <a:ext cx="3384550" cy="23542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</a:rPr>
              <a:t>我用实物摆一摆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5" y="284163"/>
            <a:ext cx="7112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80963"/>
            <a:ext cx="792163" cy="81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513" y="111125"/>
            <a:ext cx="792162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1017588"/>
            <a:ext cx="792163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101850"/>
            <a:ext cx="792163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75" y="1155700"/>
            <a:ext cx="71437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075" y="179388"/>
            <a:ext cx="75565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775" y="11113"/>
            <a:ext cx="754063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763" y="1885950"/>
            <a:ext cx="754062" cy="94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275" y="1104900"/>
            <a:ext cx="881063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513" y="1958975"/>
            <a:ext cx="881062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900" y="1766888"/>
            <a:ext cx="97948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00" y="1885950"/>
            <a:ext cx="981075" cy="118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575" y="1104900"/>
            <a:ext cx="881063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525" y="4437063"/>
            <a:ext cx="460375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738" y="5040313"/>
            <a:ext cx="4032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9388" y="5040313"/>
            <a:ext cx="4587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9388" y="4438650"/>
            <a:ext cx="458787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538" y="5057775"/>
            <a:ext cx="423862" cy="53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538" y="4437063"/>
            <a:ext cx="419100" cy="52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8538" y="3767138"/>
            <a:ext cx="476250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5040313"/>
            <a:ext cx="454025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4443413"/>
            <a:ext cx="454025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3795713"/>
            <a:ext cx="454025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3097213"/>
            <a:ext cx="454025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2447925"/>
            <a:ext cx="454025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1350" y="1871663"/>
            <a:ext cx="454025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5" name="Text Box 17"/>
          <p:cNvSpPr txBox="1"/>
          <p:nvPr/>
        </p:nvSpPr>
        <p:spPr>
          <a:xfrm>
            <a:off x="612775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香蕉</a:t>
            </a:r>
          </a:p>
        </p:txBody>
      </p:sp>
      <p:sp>
        <p:nvSpPr>
          <p:cNvPr id="19486" name="Text Box 18"/>
          <p:cNvSpPr txBox="1"/>
          <p:nvPr/>
        </p:nvSpPr>
        <p:spPr>
          <a:xfrm>
            <a:off x="14049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梨</a:t>
            </a:r>
          </a:p>
        </p:txBody>
      </p:sp>
      <p:sp>
        <p:nvSpPr>
          <p:cNvPr id="19487" name="Text Box 19"/>
          <p:cNvSpPr txBox="1"/>
          <p:nvPr/>
        </p:nvSpPr>
        <p:spPr>
          <a:xfrm>
            <a:off x="24844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桃</a:t>
            </a:r>
          </a:p>
        </p:txBody>
      </p:sp>
      <p:sp>
        <p:nvSpPr>
          <p:cNvPr id="19488" name="Text Box 20"/>
          <p:cNvSpPr txBox="1"/>
          <p:nvPr/>
        </p:nvSpPr>
        <p:spPr>
          <a:xfrm>
            <a:off x="3132138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19489" name="Line 21"/>
          <p:cNvSpPr/>
          <p:nvPr/>
        </p:nvSpPr>
        <p:spPr>
          <a:xfrm>
            <a:off x="-107950" y="5688013"/>
            <a:ext cx="46085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90" name="Text Box 22"/>
          <p:cNvSpPr txBox="1"/>
          <p:nvPr/>
        </p:nvSpPr>
        <p:spPr>
          <a:xfrm>
            <a:off x="423863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9491" name="Text Box 23"/>
          <p:cNvSpPr txBox="1"/>
          <p:nvPr/>
        </p:nvSpPr>
        <p:spPr>
          <a:xfrm>
            <a:off x="1189038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9492" name="Text Box 24"/>
          <p:cNvSpPr txBox="1"/>
          <p:nvPr/>
        </p:nvSpPr>
        <p:spPr>
          <a:xfrm>
            <a:off x="2124075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19493" name="Text Box 25"/>
          <p:cNvSpPr txBox="1"/>
          <p:nvPr/>
        </p:nvSpPr>
        <p:spPr>
          <a:xfrm>
            <a:off x="3060700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9388" y="3789363"/>
            <a:ext cx="458787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AutoShape 27"/>
          <p:cNvSpPr/>
          <p:nvPr/>
        </p:nvSpPr>
        <p:spPr>
          <a:xfrm>
            <a:off x="5075238" y="1268413"/>
            <a:ext cx="3384550" cy="23542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</a:rPr>
              <a:t>我用符号画一画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88913"/>
            <a:ext cx="3287713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04813"/>
            <a:ext cx="3671888" cy="3633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6"/>
          <p:cNvSpPr txBox="1"/>
          <p:nvPr/>
        </p:nvSpPr>
        <p:spPr>
          <a:xfrm>
            <a:off x="1311275" y="4787900"/>
            <a:ext cx="62325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画（              ）比摆实物更方便。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6988" y="4778375"/>
            <a:ext cx="170656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符号</a:t>
            </a:r>
          </a:p>
        </p:txBody>
      </p:sp>
      <p:pic>
        <p:nvPicPr>
          <p:cNvPr id="20486" name="Picture 7" descr="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63" y="1700213"/>
            <a:ext cx="342900" cy="433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7"/>
          <p:cNvSpPr txBox="1"/>
          <p:nvPr/>
        </p:nvSpPr>
        <p:spPr>
          <a:xfrm>
            <a:off x="612775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香蕉</a:t>
            </a:r>
          </a:p>
        </p:txBody>
      </p:sp>
      <p:sp>
        <p:nvSpPr>
          <p:cNvPr id="22531" name="Text Box 18"/>
          <p:cNvSpPr txBox="1"/>
          <p:nvPr/>
        </p:nvSpPr>
        <p:spPr>
          <a:xfrm>
            <a:off x="14049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梨</a:t>
            </a:r>
          </a:p>
        </p:txBody>
      </p:sp>
      <p:sp>
        <p:nvSpPr>
          <p:cNvPr id="22532" name="Text Box 19"/>
          <p:cNvSpPr txBox="1"/>
          <p:nvPr/>
        </p:nvSpPr>
        <p:spPr>
          <a:xfrm>
            <a:off x="2484438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桃</a:t>
            </a:r>
          </a:p>
        </p:txBody>
      </p:sp>
      <p:sp>
        <p:nvSpPr>
          <p:cNvPr id="22533" name="Text Box 20"/>
          <p:cNvSpPr txBox="1"/>
          <p:nvPr/>
        </p:nvSpPr>
        <p:spPr>
          <a:xfrm>
            <a:off x="3132138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22534" name="Text Box 22"/>
          <p:cNvSpPr txBox="1"/>
          <p:nvPr/>
        </p:nvSpPr>
        <p:spPr>
          <a:xfrm>
            <a:off x="423863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35" name="Text Box 23"/>
          <p:cNvSpPr txBox="1"/>
          <p:nvPr/>
        </p:nvSpPr>
        <p:spPr>
          <a:xfrm>
            <a:off x="1189038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36" name="Text Box 24"/>
          <p:cNvSpPr txBox="1"/>
          <p:nvPr/>
        </p:nvSpPr>
        <p:spPr>
          <a:xfrm>
            <a:off x="2124075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37" name="Line 21"/>
          <p:cNvSpPr/>
          <p:nvPr/>
        </p:nvSpPr>
        <p:spPr>
          <a:xfrm>
            <a:off x="-107950" y="5688013"/>
            <a:ext cx="46085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Text Box 20"/>
          <p:cNvSpPr txBox="1"/>
          <p:nvPr/>
        </p:nvSpPr>
        <p:spPr>
          <a:xfrm>
            <a:off x="3132138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22539" name="Text Box 25"/>
          <p:cNvSpPr txBox="1"/>
          <p:nvPr/>
        </p:nvSpPr>
        <p:spPr>
          <a:xfrm>
            <a:off x="3060700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</a:t>
            </a:r>
            <a:r>
              <a:rPr lang="en-US" altLang="zh-CN" sz="1600" dirty="0">
                <a:latin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</a:rPr>
              <a:t>）个</a:t>
            </a:r>
          </a:p>
        </p:txBody>
      </p:sp>
      <p:sp>
        <p:nvSpPr>
          <p:cNvPr id="22540" name="Text Box 29"/>
          <p:cNvSpPr txBox="1"/>
          <p:nvPr/>
        </p:nvSpPr>
        <p:spPr>
          <a:xfrm>
            <a:off x="684213" y="515778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1" name="Text Box 30"/>
          <p:cNvSpPr txBox="1"/>
          <p:nvPr/>
        </p:nvSpPr>
        <p:spPr>
          <a:xfrm>
            <a:off x="684213" y="45085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2" name="Text Box 31"/>
          <p:cNvSpPr txBox="1"/>
          <p:nvPr/>
        </p:nvSpPr>
        <p:spPr>
          <a:xfrm>
            <a:off x="1403350" y="515778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3" name="Text Box 32"/>
          <p:cNvSpPr txBox="1"/>
          <p:nvPr/>
        </p:nvSpPr>
        <p:spPr>
          <a:xfrm>
            <a:off x="1403350" y="45085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4" name="Text Box 33"/>
          <p:cNvSpPr txBox="1"/>
          <p:nvPr/>
        </p:nvSpPr>
        <p:spPr>
          <a:xfrm>
            <a:off x="1403350" y="378936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5" name="Text Box 34"/>
          <p:cNvSpPr txBox="1"/>
          <p:nvPr/>
        </p:nvSpPr>
        <p:spPr>
          <a:xfrm>
            <a:off x="2411413" y="515778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6" name="Text Box 35"/>
          <p:cNvSpPr txBox="1"/>
          <p:nvPr/>
        </p:nvSpPr>
        <p:spPr>
          <a:xfrm>
            <a:off x="2411413" y="45085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7" name="Text Box 36"/>
          <p:cNvSpPr txBox="1"/>
          <p:nvPr/>
        </p:nvSpPr>
        <p:spPr>
          <a:xfrm>
            <a:off x="2411413" y="378936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8" name="Text Box 37"/>
          <p:cNvSpPr txBox="1"/>
          <p:nvPr/>
        </p:nvSpPr>
        <p:spPr>
          <a:xfrm>
            <a:off x="3203575" y="515778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49" name="Text Box 38"/>
          <p:cNvSpPr txBox="1"/>
          <p:nvPr/>
        </p:nvSpPr>
        <p:spPr>
          <a:xfrm>
            <a:off x="3203575" y="450850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50" name="Text Box 39"/>
          <p:cNvSpPr txBox="1"/>
          <p:nvPr/>
        </p:nvSpPr>
        <p:spPr>
          <a:xfrm>
            <a:off x="3203575" y="378936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51" name="Text Box 40"/>
          <p:cNvSpPr txBox="1"/>
          <p:nvPr/>
        </p:nvSpPr>
        <p:spPr>
          <a:xfrm>
            <a:off x="3203575" y="306863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52" name="Text Box 41"/>
          <p:cNvSpPr txBox="1"/>
          <p:nvPr/>
        </p:nvSpPr>
        <p:spPr>
          <a:xfrm>
            <a:off x="3203575" y="24193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53" name="Text Box 42"/>
          <p:cNvSpPr txBox="1"/>
          <p:nvPr/>
        </p:nvSpPr>
        <p:spPr>
          <a:xfrm>
            <a:off x="3203575" y="1700213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2554" name="Text Box 17"/>
          <p:cNvSpPr txBox="1"/>
          <p:nvPr/>
        </p:nvSpPr>
        <p:spPr>
          <a:xfrm>
            <a:off x="5294313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香蕉</a:t>
            </a:r>
          </a:p>
        </p:txBody>
      </p:sp>
      <p:sp>
        <p:nvSpPr>
          <p:cNvPr id="22555" name="Text Box 18"/>
          <p:cNvSpPr txBox="1"/>
          <p:nvPr/>
        </p:nvSpPr>
        <p:spPr>
          <a:xfrm>
            <a:off x="6086475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梨</a:t>
            </a:r>
          </a:p>
        </p:txBody>
      </p:sp>
      <p:sp>
        <p:nvSpPr>
          <p:cNvPr id="22556" name="Text Box 19"/>
          <p:cNvSpPr txBox="1"/>
          <p:nvPr/>
        </p:nvSpPr>
        <p:spPr>
          <a:xfrm>
            <a:off x="7165975" y="5761038"/>
            <a:ext cx="3873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桃</a:t>
            </a:r>
          </a:p>
        </p:txBody>
      </p:sp>
      <p:sp>
        <p:nvSpPr>
          <p:cNvPr id="22557" name="Text Box 20"/>
          <p:cNvSpPr txBox="1"/>
          <p:nvPr/>
        </p:nvSpPr>
        <p:spPr>
          <a:xfrm>
            <a:off x="7813675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22558" name="Text Box 22"/>
          <p:cNvSpPr txBox="1"/>
          <p:nvPr/>
        </p:nvSpPr>
        <p:spPr>
          <a:xfrm>
            <a:off x="5105400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59" name="Text Box 23"/>
          <p:cNvSpPr txBox="1"/>
          <p:nvPr/>
        </p:nvSpPr>
        <p:spPr>
          <a:xfrm>
            <a:off x="5870575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60" name="Text Box 24"/>
          <p:cNvSpPr txBox="1"/>
          <p:nvPr/>
        </p:nvSpPr>
        <p:spPr>
          <a:xfrm>
            <a:off x="6805613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 ）个</a:t>
            </a:r>
          </a:p>
        </p:txBody>
      </p:sp>
      <p:sp>
        <p:nvSpPr>
          <p:cNvPr id="22561" name="Line 21"/>
          <p:cNvSpPr/>
          <p:nvPr/>
        </p:nvSpPr>
        <p:spPr>
          <a:xfrm>
            <a:off x="4573588" y="5688013"/>
            <a:ext cx="460851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62" name="Text Box 20"/>
          <p:cNvSpPr txBox="1"/>
          <p:nvPr/>
        </p:nvSpPr>
        <p:spPr>
          <a:xfrm>
            <a:off x="7813675" y="5761038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苹果</a:t>
            </a:r>
          </a:p>
        </p:txBody>
      </p:sp>
      <p:sp>
        <p:nvSpPr>
          <p:cNvPr id="22563" name="Text Box 25"/>
          <p:cNvSpPr txBox="1"/>
          <p:nvPr/>
        </p:nvSpPr>
        <p:spPr>
          <a:xfrm>
            <a:off x="7742238" y="6119813"/>
            <a:ext cx="908050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（ </a:t>
            </a:r>
            <a:r>
              <a:rPr lang="en-US" altLang="zh-CN" sz="1600" dirty="0">
                <a:latin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</a:rPr>
              <a:t>）个</a:t>
            </a:r>
          </a:p>
        </p:txBody>
      </p:sp>
      <p:sp>
        <p:nvSpPr>
          <p:cNvPr id="22564" name="AutoShape 67"/>
          <p:cNvSpPr/>
          <p:nvPr/>
        </p:nvSpPr>
        <p:spPr>
          <a:xfrm>
            <a:off x="5435600" y="515778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65" name="AutoShape 68"/>
          <p:cNvSpPr/>
          <p:nvPr/>
        </p:nvSpPr>
        <p:spPr>
          <a:xfrm>
            <a:off x="5435600" y="4508500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66" name="AutoShape 69"/>
          <p:cNvSpPr/>
          <p:nvPr/>
        </p:nvSpPr>
        <p:spPr>
          <a:xfrm>
            <a:off x="6084888" y="515778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67" name="AutoShape 70"/>
          <p:cNvSpPr/>
          <p:nvPr/>
        </p:nvSpPr>
        <p:spPr>
          <a:xfrm>
            <a:off x="6084888" y="4508500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68" name="AutoShape 71"/>
          <p:cNvSpPr/>
          <p:nvPr/>
        </p:nvSpPr>
        <p:spPr>
          <a:xfrm>
            <a:off x="6084888" y="3860800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69" name="AutoShape 72"/>
          <p:cNvSpPr/>
          <p:nvPr/>
        </p:nvSpPr>
        <p:spPr>
          <a:xfrm>
            <a:off x="7019925" y="5229225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0" name="AutoShape 73"/>
          <p:cNvSpPr/>
          <p:nvPr/>
        </p:nvSpPr>
        <p:spPr>
          <a:xfrm>
            <a:off x="7019925" y="457993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1" name="AutoShape 74"/>
          <p:cNvSpPr/>
          <p:nvPr/>
        </p:nvSpPr>
        <p:spPr>
          <a:xfrm>
            <a:off x="7019925" y="393223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2" name="AutoShape 75"/>
          <p:cNvSpPr/>
          <p:nvPr/>
        </p:nvSpPr>
        <p:spPr>
          <a:xfrm>
            <a:off x="7956550" y="5229225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3" name="AutoShape 76"/>
          <p:cNvSpPr/>
          <p:nvPr/>
        </p:nvSpPr>
        <p:spPr>
          <a:xfrm>
            <a:off x="7956550" y="457993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4" name="AutoShape 77"/>
          <p:cNvSpPr/>
          <p:nvPr/>
        </p:nvSpPr>
        <p:spPr>
          <a:xfrm>
            <a:off x="7956550" y="3932238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5" name="AutoShape 78"/>
          <p:cNvSpPr/>
          <p:nvPr/>
        </p:nvSpPr>
        <p:spPr>
          <a:xfrm>
            <a:off x="7956550" y="3213100"/>
            <a:ext cx="288925" cy="287338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6" name="AutoShape 79"/>
          <p:cNvSpPr/>
          <p:nvPr/>
        </p:nvSpPr>
        <p:spPr>
          <a:xfrm>
            <a:off x="7956550" y="2563813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7" name="AutoShape 80"/>
          <p:cNvSpPr/>
          <p:nvPr/>
        </p:nvSpPr>
        <p:spPr>
          <a:xfrm>
            <a:off x="7956550" y="1916113"/>
            <a:ext cx="288925" cy="287337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直角三角形 4"/>
          <p:cNvSpPr/>
          <p:nvPr/>
        </p:nvSpPr>
        <p:spPr>
          <a:xfrm>
            <a:off x="5867400" y="58738"/>
            <a:ext cx="1728788" cy="1439862"/>
          </a:xfrm>
          <a:prstGeom prst="rtTriangle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矩形 5"/>
          <p:cNvSpPr/>
          <p:nvPr/>
        </p:nvSpPr>
        <p:spPr>
          <a:xfrm>
            <a:off x="107950" y="2344738"/>
            <a:ext cx="1439863" cy="1439862"/>
          </a:xfrm>
          <a:prstGeom prst="rect">
            <a:avLst/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椭圆 6"/>
          <p:cNvSpPr/>
          <p:nvPr/>
        </p:nvSpPr>
        <p:spPr>
          <a:xfrm>
            <a:off x="5208588" y="2103438"/>
            <a:ext cx="1871662" cy="1871662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椭圆 7"/>
          <p:cNvSpPr/>
          <p:nvPr/>
        </p:nvSpPr>
        <p:spPr>
          <a:xfrm>
            <a:off x="828675" y="4706938"/>
            <a:ext cx="1871663" cy="1871662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等腰三角形 8"/>
          <p:cNvSpPr/>
          <p:nvPr/>
        </p:nvSpPr>
        <p:spPr>
          <a:xfrm>
            <a:off x="4221163" y="0"/>
            <a:ext cx="2159000" cy="1862138"/>
          </a:xfrm>
          <a:prstGeom prst="triangle">
            <a:avLst>
              <a:gd name="adj" fmla="val 50000"/>
            </a:avLst>
          </a:prstGeom>
          <a:solidFill>
            <a:srgbClr val="19194D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等腰三角形 9"/>
          <p:cNvSpPr/>
          <p:nvPr/>
        </p:nvSpPr>
        <p:spPr>
          <a:xfrm>
            <a:off x="2266950" y="2065338"/>
            <a:ext cx="2160588" cy="18621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矩形 10"/>
          <p:cNvSpPr/>
          <p:nvPr/>
        </p:nvSpPr>
        <p:spPr>
          <a:xfrm>
            <a:off x="7343775" y="1600200"/>
            <a:ext cx="1439863" cy="1439863"/>
          </a:xfrm>
          <a:prstGeom prst="rect">
            <a:avLst/>
          </a:prstGeom>
          <a:solidFill>
            <a:srgbClr val="0D0D0D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矩形 11"/>
          <p:cNvSpPr/>
          <p:nvPr/>
        </p:nvSpPr>
        <p:spPr>
          <a:xfrm>
            <a:off x="5454650" y="4508500"/>
            <a:ext cx="1439863" cy="1439863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等腰三角形 14"/>
          <p:cNvSpPr/>
          <p:nvPr/>
        </p:nvSpPr>
        <p:spPr>
          <a:xfrm>
            <a:off x="6983413" y="-382587"/>
            <a:ext cx="2160587" cy="18637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3" name="椭圆 15"/>
          <p:cNvSpPr/>
          <p:nvPr/>
        </p:nvSpPr>
        <p:spPr>
          <a:xfrm>
            <a:off x="6380163" y="3109913"/>
            <a:ext cx="1873250" cy="1871662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矩形 16"/>
          <p:cNvSpPr/>
          <p:nvPr/>
        </p:nvSpPr>
        <p:spPr>
          <a:xfrm>
            <a:off x="2843213" y="4706938"/>
            <a:ext cx="1871662" cy="1871662"/>
          </a:xfrm>
          <a:prstGeom prst="rect">
            <a:avLst/>
          </a:prstGeom>
          <a:gradFill rotWithShape="1">
            <a:gsLst>
              <a:gs pos="0">
                <a:srgbClr val="006A96">
                  <a:alpha val="100000"/>
                </a:srgbClr>
              </a:gs>
              <a:gs pos="50000">
                <a:srgbClr val="009AD9">
                  <a:alpha val="100000"/>
                </a:srgbClr>
              </a:gs>
              <a:gs pos="100000">
                <a:srgbClr val="00B8FF">
                  <a:alpha val="100000"/>
                </a:srgbClr>
              </a:gs>
            </a:gsLst>
            <a:lin ang="18900000" scaled="1"/>
            <a:tileRect/>
          </a:gra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椭圆 17"/>
          <p:cNvSpPr/>
          <p:nvPr/>
        </p:nvSpPr>
        <p:spPr>
          <a:xfrm>
            <a:off x="3851275" y="2997200"/>
            <a:ext cx="1871663" cy="1871663"/>
          </a:xfrm>
          <a:prstGeom prst="ellipse">
            <a:avLst/>
          </a:prstGeom>
          <a:gradFill rotWithShape="0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/>
            <a:tileRect/>
          </a:gra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6" name="椭圆 18"/>
          <p:cNvSpPr/>
          <p:nvPr/>
        </p:nvSpPr>
        <p:spPr>
          <a:xfrm>
            <a:off x="2411413" y="347663"/>
            <a:ext cx="1871662" cy="1871662"/>
          </a:xfrm>
          <a:prstGeom prst="ellipse">
            <a:avLst/>
          </a:prstGeom>
          <a:solidFill>
            <a:srgbClr val="00206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等腰三角形 19"/>
          <p:cNvSpPr/>
          <p:nvPr/>
        </p:nvSpPr>
        <p:spPr>
          <a:xfrm>
            <a:off x="684213" y="2852738"/>
            <a:ext cx="2160587" cy="1862137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等腰三角形 20"/>
          <p:cNvSpPr/>
          <p:nvPr/>
        </p:nvSpPr>
        <p:spPr>
          <a:xfrm>
            <a:off x="12700" y="333375"/>
            <a:ext cx="2160588" cy="1862138"/>
          </a:xfrm>
          <a:prstGeom prst="triangle">
            <a:avLst>
              <a:gd name="adj" fmla="val 50000"/>
            </a:avLst>
          </a:prstGeom>
          <a:solidFill>
            <a:srgbClr val="224B5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908050"/>
            <a:ext cx="7119938" cy="453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0000" flipV="1">
            <a:off x="4978400" y="360363"/>
            <a:ext cx="3113088" cy="291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直角三角形 4"/>
          <p:cNvSpPr/>
          <p:nvPr/>
        </p:nvSpPr>
        <p:spPr>
          <a:xfrm>
            <a:off x="5370513" y="549275"/>
            <a:ext cx="1728787" cy="1439863"/>
          </a:xfrm>
          <a:prstGeom prst="rtTriangle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矩形 5"/>
          <p:cNvSpPr/>
          <p:nvPr/>
        </p:nvSpPr>
        <p:spPr>
          <a:xfrm>
            <a:off x="5508625" y="549275"/>
            <a:ext cx="1439863" cy="1439863"/>
          </a:xfrm>
          <a:prstGeom prst="rect">
            <a:avLst/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椭圆 6"/>
          <p:cNvSpPr/>
          <p:nvPr/>
        </p:nvSpPr>
        <p:spPr>
          <a:xfrm>
            <a:off x="5292725" y="333375"/>
            <a:ext cx="1871663" cy="1871663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椭圆 7"/>
          <p:cNvSpPr/>
          <p:nvPr/>
        </p:nvSpPr>
        <p:spPr>
          <a:xfrm>
            <a:off x="5292725" y="333375"/>
            <a:ext cx="1871663" cy="1871663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等腰三角形 8"/>
          <p:cNvSpPr/>
          <p:nvPr/>
        </p:nvSpPr>
        <p:spPr>
          <a:xfrm>
            <a:off x="5157788" y="342900"/>
            <a:ext cx="2159000" cy="1862138"/>
          </a:xfrm>
          <a:prstGeom prst="triangle">
            <a:avLst>
              <a:gd name="adj" fmla="val 50000"/>
            </a:avLst>
          </a:prstGeom>
          <a:solidFill>
            <a:srgbClr val="19194D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等腰三角形 9"/>
          <p:cNvSpPr/>
          <p:nvPr/>
        </p:nvSpPr>
        <p:spPr>
          <a:xfrm>
            <a:off x="5148263" y="333375"/>
            <a:ext cx="2160587" cy="1862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矩形 10"/>
          <p:cNvSpPr/>
          <p:nvPr/>
        </p:nvSpPr>
        <p:spPr>
          <a:xfrm>
            <a:off x="5508625" y="549275"/>
            <a:ext cx="1439863" cy="1439863"/>
          </a:xfrm>
          <a:prstGeom prst="rect">
            <a:avLst/>
          </a:prstGeom>
          <a:solidFill>
            <a:srgbClr val="0D0D0D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矩形 11"/>
          <p:cNvSpPr/>
          <p:nvPr/>
        </p:nvSpPr>
        <p:spPr>
          <a:xfrm>
            <a:off x="5508625" y="549275"/>
            <a:ext cx="1439863" cy="1439863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等腰三角形 14"/>
          <p:cNvSpPr/>
          <p:nvPr/>
        </p:nvSpPr>
        <p:spPr>
          <a:xfrm>
            <a:off x="5148263" y="342900"/>
            <a:ext cx="2160587" cy="186213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椭圆 15"/>
          <p:cNvSpPr/>
          <p:nvPr/>
        </p:nvSpPr>
        <p:spPr>
          <a:xfrm>
            <a:off x="5292725" y="333375"/>
            <a:ext cx="1871663" cy="1871663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3" name="矩形 16"/>
          <p:cNvSpPr/>
          <p:nvPr/>
        </p:nvSpPr>
        <p:spPr>
          <a:xfrm>
            <a:off x="5292725" y="333375"/>
            <a:ext cx="1871663" cy="1871663"/>
          </a:xfrm>
          <a:prstGeom prst="rect">
            <a:avLst/>
          </a:prstGeom>
          <a:gradFill rotWithShape="1">
            <a:gsLst>
              <a:gs pos="0">
                <a:srgbClr val="006A96">
                  <a:alpha val="100000"/>
                </a:srgbClr>
              </a:gs>
              <a:gs pos="50000">
                <a:srgbClr val="009AD9">
                  <a:alpha val="100000"/>
                </a:srgbClr>
              </a:gs>
              <a:gs pos="100000">
                <a:srgbClr val="00B8FF">
                  <a:alpha val="100000"/>
                </a:srgbClr>
              </a:gs>
            </a:gsLst>
            <a:lin ang="18900000" scaled="1"/>
            <a:tileRect/>
          </a:gradFill>
          <a:ln w="25400" cap="flat" cmpd="sng">
            <a:solidFill>
              <a:srgbClr val="1E1E6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椭圆 17"/>
          <p:cNvSpPr/>
          <p:nvPr/>
        </p:nvSpPr>
        <p:spPr>
          <a:xfrm>
            <a:off x="5292725" y="333375"/>
            <a:ext cx="1871663" cy="1871663"/>
          </a:xfrm>
          <a:prstGeom prst="ellipse">
            <a:avLst/>
          </a:prstGeom>
          <a:gradFill rotWithShape="0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/>
            <a:tileRect/>
          </a:gra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椭圆 18"/>
          <p:cNvSpPr/>
          <p:nvPr/>
        </p:nvSpPr>
        <p:spPr>
          <a:xfrm>
            <a:off x="5292725" y="333375"/>
            <a:ext cx="1871663" cy="1871663"/>
          </a:xfrm>
          <a:prstGeom prst="ellipse">
            <a:avLst/>
          </a:prstGeom>
          <a:solidFill>
            <a:srgbClr val="002060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等腰三角形 19"/>
          <p:cNvSpPr/>
          <p:nvPr/>
        </p:nvSpPr>
        <p:spPr>
          <a:xfrm>
            <a:off x="5148263" y="342900"/>
            <a:ext cx="2160587" cy="186213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等腰三角形 20"/>
          <p:cNvSpPr/>
          <p:nvPr/>
        </p:nvSpPr>
        <p:spPr>
          <a:xfrm>
            <a:off x="5148263" y="333375"/>
            <a:ext cx="2160587" cy="1862138"/>
          </a:xfrm>
          <a:prstGeom prst="triangle">
            <a:avLst>
              <a:gd name="adj" fmla="val 50000"/>
            </a:avLst>
          </a:prstGeom>
          <a:solidFill>
            <a:srgbClr val="224B5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左箭头 2">
            <a:hlinkClick r:id="rId4" action="ppaction://hlinksldjump"/>
          </p:cNvPr>
          <p:cNvSpPr/>
          <p:nvPr/>
        </p:nvSpPr>
        <p:spPr>
          <a:xfrm>
            <a:off x="179388" y="5041900"/>
            <a:ext cx="1944688" cy="16557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右箭头 4">
            <a:hlinkClick r:id="rId5" action="ppaction://hlinksldjump"/>
          </p:cNvPr>
          <p:cNvSpPr/>
          <p:nvPr/>
        </p:nvSpPr>
        <p:spPr>
          <a:xfrm>
            <a:off x="7099300" y="4946650"/>
            <a:ext cx="1689100" cy="184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27152 0.473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  <p:bldP spid="10244" grpId="0" animBg="1"/>
      <p:bldP spid="10244" grpId="1" animBg="1"/>
      <p:bldP spid="10245" grpId="0" animBg="1"/>
      <p:bldP spid="10245" grpId="1" animBg="1"/>
      <p:bldP spid="10246" grpId="0" animBg="1"/>
      <p:bldP spid="10246" grpId="1" animBg="1"/>
      <p:bldP spid="10247" grpId="0" animBg="1"/>
      <p:bldP spid="10247" grpId="1" animBg="1"/>
      <p:bldP spid="10248" grpId="0" animBg="1"/>
      <p:bldP spid="10248" grpId="1" animBg="1"/>
      <p:bldP spid="10249" grpId="0" animBg="1"/>
      <p:bldP spid="10249" grpId="1" animBg="1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  <p:bldP spid="10257" grpId="0" animBg="1"/>
      <p:bldP spid="10257" grpId="1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全屏显示(4:3)</PresentationFormat>
  <Paragraphs>121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华文彩云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七、统计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58</cp:revision>
  <dcterms:created xsi:type="dcterms:W3CDTF">2012-03-01T03:21:46Z</dcterms:created>
  <dcterms:modified xsi:type="dcterms:W3CDTF">2023-01-16T23:36:30Z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FF6417250B3E4D878224411889BF82EC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