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E7CD-D668-4ED5-A622-F5F516BDC75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76067-6310-4794-A8A2-6C10F028A9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7187-C48E-43A9-8EBE-BBF4EF5A54B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FB7976-4313-4B0B-B0D5-2A100E12BA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7F2A9-B6EE-4BCA-96A1-E65872090C6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EEBF84-8840-4AD9-8034-65285D6CDC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734C2A-EB41-4810-9F73-F8E126E515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EA29ED-C674-45E2-B4F1-331B30FE4E9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B5F134-2E98-4B97-8DC4-F5381D42BA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F8EA9E-02B6-4E3B-B502-8305F96F5A8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BF6CA-3AE3-4361-BB69-A8AF47B3BC8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6E5CE-AC7B-444C-AED5-49A653D3AD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B4ADE1-BA5B-44B6-964C-FDFED1536E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F2C15-B6E0-4E45-AC42-8334E9DB19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FE69C3-2F6B-45AA-B5FF-DC6E9862595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标题 5"/>
          <p:cNvSpPr>
            <a:spLocks noGrp="1"/>
          </p:cNvSpPr>
          <p:nvPr>
            <p:ph type="ctrTitle" idx="4294967295"/>
          </p:nvPr>
        </p:nvSpPr>
        <p:spPr>
          <a:xfrm>
            <a:off x="611560" y="1988840"/>
            <a:ext cx="8136904" cy="790575"/>
          </a:xfrm>
        </p:spPr>
        <p:txBody>
          <a:bodyPr anchor="b"/>
          <a:lstStyle/>
          <a:p>
            <a:pPr eaLnBrk="1" hangingPunct="1">
              <a:lnSpc>
                <a:spcPct val="150000"/>
              </a:lnSpc>
            </a:pPr>
            <a:r>
              <a:rPr lang="en-US" altLang="zh-CN" sz="540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altLang="zh-C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CN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altLang="zh-CN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don’t you talk to your parents?</a:t>
            </a:r>
          </a:p>
        </p:txBody>
      </p:sp>
      <p:sp>
        <p:nvSpPr>
          <p:cNvPr id="219139" name="标题 5"/>
          <p:cNvSpPr txBox="1"/>
          <p:nvPr/>
        </p:nvSpPr>
        <p:spPr bwMode="auto">
          <a:xfrm>
            <a:off x="2034952" y="3500636"/>
            <a:ext cx="4857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1a—2d</a:t>
            </a:r>
          </a:p>
        </p:txBody>
      </p:sp>
      <p:sp>
        <p:nvSpPr>
          <p:cNvPr id="6" name="矩形 5"/>
          <p:cNvSpPr/>
          <p:nvPr/>
        </p:nvSpPr>
        <p:spPr>
          <a:xfrm>
            <a:off x="2557696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2b Listen and write the letters ( a-e ) next to the advice.</a:t>
            </a:r>
          </a:p>
        </p:txBody>
      </p:sp>
      <p:graphicFrame>
        <p:nvGraphicFramePr>
          <p:cNvPr id="149511" name="Group 7"/>
          <p:cNvGraphicFramePr>
            <a:graphicFrameLocks noGrp="1"/>
          </p:cNvGraphicFramePr>
          <p:nvPr>
            <p:ph idx="4294967295"/>
          </p:nvPr>
        </p:nvGraphicFramePr>
        <p:xfrm>
          <a:off x="539750" y="1844675"/>
          <a:ext cx="8008938" cy="4635500"/>
        </p:xfrm>
        <a:graphic>
          <a:graphicData uri="http://schemas.openxmlformats.org/drawingml/2006/table">
            <a:tbl>
              <a:tblPr/>
              <a:tblGrid>
                <a:gridCol w="800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Advice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325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write him a letter.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     )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call him up.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     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talk to him so that you can say you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’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 sorry.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     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_____go to his house.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     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_____take him to the ball game. </a:t>
                      </a:r>
                    </a:p>
                    <a:p>
                      <a:pPr marL="495300" marR="0" lvl="0" indent="-4953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    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A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836712"/>
            <a:ext cx="7813675" cy="596900"/>
          </a:xfrm>
        </p:spPr>
        <p:txBody>
          <a:bodyPr anchor="b"/>
          <a:lstStyle/>
          <a:p>
            <a:pPr eaLnBrk="1" hangingPunct="1"/>
            <a:r>
              <a:rPr lang="en-US" altLang="zh-CN" sz="3400" b="1" dirty="0"/>
              <a:t>2d Role-play the conversation: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89138"/>
            <a:ext cx="8229600" cy="936625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/>
              <a:t>Q: </a:t>
            </a:r>
            <a:r>
              <a:rPr lang="en-US" altLang="zh-CN" b="1"/>
              <a:t>What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s wrong with Kim?</a:t>
            </a:r>
            <a:endParaRPr lang="en-US" altLang="zh-CN"/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611560" y="2852936"/>
            <a:ext cx="82089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A1E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His sister took some of his new magazines and CDs without asking. He is angry with her.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  <p:bldP spid="229380" grpId="0"/>
      <p:bldP spid="22938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781300"/>
            <a:ext cx="8229600" cy="792163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/>
              <a:t>Q: What advice did Dave give Kim?</a:t>
            </a:r>
            <a:r>
              <a:rPr lang="en-US" altLang="zh-CN"/>
              <a:t> </a:t>
            </a:r>
            <a:r>
              <a:rPr lang="en-US" altLang="zh-CN" b="1"/>
              <a:t>   </a:t>
            </a:r>
          </a:p>
        </p:txBody>
      </p:sp>
      <p:sp>
        <p:nvSpPr>
          <p:cNvPr id="230403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3322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1F497D"/>
                </a:solidFill>
                <a:latin typeface="Garamond" panose="02020404030301010803" pitchFamily="18" charset="0"/>
              </a:rPr>
              <a:t>Read and answer:</a:t>
            </a:r>
          </a:p>
        </p:txBody>
      </p:sp>
      <p:sp>
        <p:nvSpPr>
          <p:cNvPr id="230404" name="Rectangle 6"/>
          <p:cNvSpPr>
            <a:spLocks noChangeArrowheads="1"/>
          </p:cNvSpPr>
          <p:nvPr/>
        </p:nvSpPr>
        <p:spPr bwMode="auto">
          <a:xfrm>
            <a:off x="395288" y="4076700"/>
            <a:ext cx="8505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Verdana" panose="020B0604030504040204" pitchFamily="34" charset="0"/>
              </a:rPr>
              <a:t>He told Kim that he could tell his sister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Verdana" panose="020B0604030504040204" pitchFamily="34" charset="0"/>
              </a:rPr>
              <a:t>to say sorry and he could forget about it.</a:t>
            </a:r>
            <a:r>
              <a:rPr lang="en-US" altLang="zh-CN" sz="280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0"/>
            <a:ext cx="3852862" cy="750888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anchor="b"/>
          <a:lstStyle/>
          <a:p>
            <a:pPr eaLnBrk="1" hangingPunct="1"/>
            <a:r>
              <a:rPr lang="en-US" altLang="zh-CN" sz="3400" b="1" dirty="0"/>
              <a:t>Key points</a:t>
            </a:r>
          </a:p>
        </p:txBody>
      </p:sp>
      <p:sp>
        <p:nvSpPr>
          <p:cNvPr id="23142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765175"/>
            <a:ext cx="8640762" cy="5976938"/>
          </a:xfrm>
          <a:extLst>
            <a:ext uri="{909E8E84-426E-40DD-AFC4-6F175D3DCCD1}">
              <a14:hiddenFill xmlns:a14="http://schemas.microsoft.com/office/drawing/2010/main">
                <a:solidFill>
                  <a:srgbClr val="C3A1E9"/>
                </a:solidFill>
              </a14:hiddenFill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FF"/>
                </a:solidFill>
              </a:rPr>
              <a:t>(1) look through </a:t>
            </a:r>
            <a:r>
              <a:rPr lang="zh-CN" altLang="en-US" sz="3000" b="1" dirty="0">
                <a:solidFill>
                  <a:srgbClr val="0000FF"/>
                </a:solidFill>
              </a:rPr>
              <a:t>粗略地翻阅；细审</a:t>
            </a:r>
          </a:p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 err="1"/>
              <a:t>eg</a:t>
            </a:r>
            <a:r>
              <a:rPr lang="en-US" altLang="zh-CN" sz="3000" b="1" dirty="0"/>
              <a:t>. He looks through several newspaper before breakfast. </a:t>
            </a:r>
            <a:r>
              <a:rPr lang="zh-CN" altLang="en-US" sz="3000" b="1" dirty="0"/>
              <a:t>他早饭前通常浏览几份报纸。</a:t>
            </a:r>
          </a:p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/>
              <a:t>You should look through your notes before the examination. </a:t>
            </a:r>
            <a:r>
              <a:rPr lang="zh-CN" altLang="en-US" sz="3000" b="1" dirty="0"/>
              <a:t>考试前你应该复习一下笔记。</a:t>
            </a:r>
          </a:p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FF"/>
                </a:solidFill>
              </a:rPr>
              <a:t>(2) so that </a:t>
            </a:r>
            <a:r>
              <a:rPr lang="zh-CN" altLang="en-US" sz="3000" b="1" dirty="0">
                <a:solidFill>
                  <a:srgbClr val="0000FF"/>
                </a:solidFill>
              </a:rPr>
              <a:t>以便；结果，以致</a:t>
            </a:r>
          </a:p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 err="1"/>
              <a:t>eg</a:t>
            </a:r>
            <a:r>
              <a:rPr lang="en-US" altLang="zh-CN" sz="3000" b="1" dirty="0"/>
              <a:t>. I</a:t>
            </a:r>
            <a:r>
              <a:rPr lang="en-US" altLang="zh-CN" sz="3000" b="1" dirty="0">
                <a:latin typeface="Arial" panose="020B0604020202020204" pitchFamily="34" charset="0"/>
              </a:rPr>
              <a:t>’</a:t>
            </a:r>
            <a:r>
              <a:rPr lang="en-US" altLang="zh-CN" sz="3000" b="1" dirty="0"/>
              <a:t>ll give you all the facts so that you can judge for yourself. </a:t>
            </a:r>
            <a:r>
              <a:rPr lang="zh-CN" altLang="en-US" sz="3000" b="1" dirty="0"/>
              <a:t>我会给你所有的事实以便你可以自己判断。</a:t>
            </a:r>
          </a:p>
          <a:p>
            <a:pPr marL="469900" indent="-4699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/>
              <a:t>Everyone lent a hand, so that the work was finished in a few minutes. </a:t>
            </a:r>
            <a:r>
              <a:rPr lang="zh-CN" altLang="en-US" sz="3000" b="1" dirty="0"/>
              <a:t>每个人都帮了忙，所以工作在几分钟内就完成了。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zh-CN" altLang="en-US" sz="3000" b="1" dirty="0"/>
              <a:t>（</a:t>
            </a:r>
            <a:r>
              <a:rPr lang="en-US" altLang="zh-CN" sz="3000" b="1" dirty="0"/>
              <a:t>3</a:t>
            </a:r>
            <a:r>
              <a:rPr lang="zh-CN" altLang="en-US" sz="3000" b="1" dirty="0"/>
              <a:t>）</a:t>
            </a:r>
            <a:r>
              <a:rPr lang="en-US" altLang="zh-CN" sz="3000" b="1" dirty="0"/>
              <a:t>Although she</a:t>
            </a:r>
            <a:r>
              <a:rPr lang="en-US" altLang="zh-CN" sz="3000" b="1" dirty="0">
                <a:latin typeface="Arial" panose="020B0604020202020204" pitchFamily="34" charset="0"/>
              </a:rPr>
              <a:t>’</a:t>
            </a:r>
            <a:r>
              <a:rPr lang="en-US" altLang="zh-CN" sz="3000" b="1" dirty="0"/>
              <a:t>s wrong, it</a:t>
            </a:r>
            <a:r>
              <a:rPr lang="en-US" altLang="zh-CN" sz="3000" b="1" dirty="0">
                <a:latin typeface="Arial" panose="020B0604020202020204" pitchFamily="34" charset="0"/>
              </a:rPr>
              <a:t>’</a:t>
            </a:r>
            <a:r>
              <a:rPr lang="en-US" altLang="zh-CN" sz="3000" b="1" dirty="0"/>
              <a:t>s not a big deal. </a:t>
            </a:r>
            <a:r>
              <a:rPr lang="zh-CN" altLang="en-US" sz="3000" b="1" dirty="0"/>
              <a:t>虽然说她有错，但是这并不是什么了不起的事。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FF"/>
                </a:solidFill>
              </a:rPr>
              <a:t>although  </a:t>
            </a:r>
            <a:r>
              <a:rPr lang="en-US" altLang="zh-CN" sz="3000" b="1" i="1" dirty="0">
                <a:solidFill>
                  <a:srgbClr val="0000FF"/>
                </a:solidFill>
              </a:rPr>
              <a:t>conj.</a:t>
            </a:r>
            <a:r>
              <a:rPr lang="en-US" altLang="zh-CN" sz="3000" b="1" dirty="0">
                <a:solidFill>
                  <a:srgbClr val="0000FF"/>
                </a:solidFill>
              </a:rPr>
              <a:t> </a:t>
            </a:r>
            <a:r>
              <a:rPr lang="zh-CN" altLang="en-US" sz="3000" b="1" dirty="0">
                <a:solidFill>
                  <a:srgbClr val="0000FF"/>
                </a:solidFill>
              </a:rPr>
              <a:t>尽管，虽然；但是，然而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 err="1"/>
              <a:t>eg</a:t>
            </a:r>
            <a:r>
              <a:rPr lang="en-US" altLang="zh-CN" sz="3000" b="1" dirty="0"/>
              <a:t>. Although my car is very old, it still runs very well. </a:t>
            </a:r>
            <a:r>
              <a:rPr lang="zh-CN" altLang="en-US" sz="3000" b="1" dirty="0"/>
              <a:t>我的汽车虽然很旧，但仍然跑得很好。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Although quite young, he knows a lot. </a:t>
            </a:r>
            <a:r>
              <a:rPr lang="zh-CN" altLang="en-US" sz="3000" b="1" dirty="0"/>
              <a:t>虽然很年轻，但是他知道的东西却很多。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844824"/>
            <a:ext cx="7238255" cy="3240087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Writing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In our daily life, we often have some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problems that make us unhappy. We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may ask our parents, teachers, or 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friends for help to solve the problems.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Please write down your conversation</a:t>
            </a:r>
            <a:r>
              <a:rPr lang="en-US" altLang="zh-CN" b="1" dirty="0" smtClean="0"/>
              <a:t>. </a:t>
            </a:r>
            <a:endParaRPr lang="en-US" altLang="zh-CN" b="1" dirty="0"/>
          </a:p>
        </p:txBody>
      </p:sp>
      <p:sp>
        <p:nvSpPr>
          <p:cNvPr id="233475" name="Text Box 4"/>
          <p:cNvSpPr txBox="1">
            <a:spLocks noChangeArrowheads="1"/>
          </p:cNvSpPr>
          <p:nvPr/>
        </p:nvSpPr>
        <p:spPr bwMode="auto">
          <a:xfrm>
            <a:off x="1115616" y="620688"/>
            <a:ext cx="54006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576263"/>
          </a:xfrm>
          <a:noFill/>
        </p:spPr>
        <p:txBody>
          <a:bodyPr anchor="t"/>
          <a:lstStyle/>
          <a:p>
            <a:pPr eaLnBrk="1" hangingPunct="1"/>
            <a:r>
              <a:rPr lang="en-US" altLang="zh-CN" sz="3800" b="1" dirty="0"/>
              <a:t>Look and say </a:t>
            </a:r>
          </a:p>
        </p:txBody>
      </p:sp>
      <p:pic>
        <p:nvPicPr>
          <p:cNvPr id="220163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3933825"/>
            <a:ext cx="42672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4" name="Text Box 41"/>
          <p:cNvSpPr txBox="1">
            <a:spLocks noChangeArrowheads="1"/>
          </p:cNvSpPr>
          <p:nvPr/>
        </p:nvSpPr>
        <p:spPr bwMode="auto">
          <a:xfrm>
            <a:off x="1619250" y="981075"/>
            <a:ext cx="6048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What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s wrong with the dog?</a:t>
            </a:r>
          </a:p>
        </p:txBody>
      </p:sp>
      <p:sp>
        <p:nvSpPr>
          <p:cNvPr id="220165" name="AutoShape 42"/>
          <p:cNvSpPr>
            <a:spLocks noChangeArrowheads="1"/>
          </p:cNvSpPr>
          <p:nvPr/>
        </p:nvSpPr>
        <p:spPr bwMode="auto">
          <a:xfrm>
            <a:off x="4967288" y="2420938"/>
            <a:ext cx="4176712" cy="1655762"/>
          </a:xfrm>
          <a:prstGeom prst="wedgeEllipseCallout">
            <a:avLst>
              <a:gd name="adj1" fmla="val -19782"/>
              <a:gd name="adj2" fmla="val 7253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You look tired. What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s the matter?</a:t>
            </a:r>
          </a:p>
        </p:txBody>
      </p:sp>
      <p:sp>
        <p:nvSpPr>
          <p:cNvPr id="220166" name="AutoShape 43"/>
          <p:cNvSpPr>
            <a:spLocks noChangeArrowheads="1"/>
          </p:cNvSpPr>
          <p:nvPr/>
        </p:nvSpPr>
        <p:spPr bwMode="auto">
          <a:xfrm>
            <a:off x="0" y="1773238"/>
            <a:ext cx="4859338" cy="1943100"/>
          </a:xfrm>
          <a:prstGeom prst="wedgeEllipseCallout">
            <a:avLst>
              <a:gd name="adj1" fmla="val 14685"/>
              <a:gd name="adj2" fmla="val 6421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I didn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t get enough sleep.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What should I do?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001000" cy="684212"/>
          </a:xfrm>
        </p:spPr>
        <p:txBody>
          <a:bodyPr anchor="b"/>
          <a:lstStyle/>
          <a:p>
            <a:pPr eaLnBrk="1" hangingPunct="1"/>
            <a:r>
              <a:rPr lang="en-US" altLang="zh-CN" sz="3400" b="1"/>
              <a:t>What should I do?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3738" y="4648200"/>
            <a:ext cx="6815137" cy="533400"/>
          </a:xfrm>
        </p:spPr>
        <p:txBody>
          <a:bodyPr/>
          <a:lstStyle/>
          <a:p>
            <a:pPr marL="469900" indent="-4699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/>
              <a:t>My room is dirty.</a:t>
            </a:r>
          </a:p>
        </p:txBody>
      </p:sp>
      <p:pic>
        <p:nvPicPr>
          <p:cNvPr id="221188" name="Picture 4" descr="360截图20131008160100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00213"/>
            <a:ext cx="4362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1187450" y="5516563"/>
            <a:ext cx="6264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You should do some cleaning.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87713" y="1976438"/>
            <a:ext cx="5405437" cy="1066800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/>
              <a:t>I</a:t>
            </a:r>
            <a:r>
              <a:rPr lang="en-US" altLang="zh-CN" sz="3000" b="1">
                <a:latin typeface="Arial" panose="020B0604020202020204" pitchFamily="34" charset="0"/>
              </a:rPr>
              <a:t>’</a:t>
            </a:r>
            <a:r>
              <a:rPr lang="en-US" altLang="zh-CN" sz="3000" b="1"/>
              <a:t>m so thirsty.</a:t>
            </a:r>
          </a:p>
        </p:txBody>
      </p:sp>
      <p:sp>
        <p:nvSpPr>
          <p:cNvPr id="222211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altLang="zh-CN" sz="3400" b="1" dirty="0"/>
              <a:t>What should I do?</a:t>
            </a:r>
          </a:p>
        </p:txBody>
      </p:sp>
      <p:pic>
        <p:nvPicPr>
          <p:cNvPr id="222212" name="Picture 5" descr="360截图201310081603092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1871291"/>
            <a:ext cx="26098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3" name="Picture 6" descr="360截图201310081603217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4005263"/>
            <a:ext cx="25209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4" name="Text Box 7"/>
          <p:cNvSpPr txBox="1">
            <a:spLocks noChangeArrowheads="1"/>
          </p:cNvSpPr>
          <p:nvPr/>
        </p:nvSpPr>
        <p:spPr bwMode="auto">
          <a:xfrm>
            <a:off x="3635896" y="4652963"/>
            <a:ext cx="4895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You should drink some water.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43213" y="2565400"/>
            <a:ext cx="5832475" cy="1368425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/>
              <a:t>I want to buy a guitar. But I 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/>
              <a:t>don</a:t>
            </a:r>
            <a:r>
              <a:rPr lang="en-US" altLang="zh-CN" sz="3000" b="1">
                <a:latin typeface="Arial" panose="020B0604020202020204" pitchFamily="34" charset="0"/>
              </a:rPr>
              <a:t>’</a:t>
            </a:r>
            <a:r>
              <a:rPr lang="en-US" altLang="zh-CN" sz="3000" b="1"/>
              <a:t>t have enough money.</a:t>
            </a:r>
          </a:p>
        </p:txBody>
      </p:sp>
      <p:sp>
        <p:nvSpPr>
          <p:cNvPr id="22323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altLang="zh-CN" sz="3400" b="1"/>
              <a:t>What should I do?</a:t>
            </a:r>
          </a:p>
        </p:txBody>
      </p:sp>
      <p:pic>
        <p:nvPicPr>
          <p:cNvPr id="223236" name="Picture 6" descr="U_2517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73238"/>
            <a:ext cx="2017713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7" name="Text Box 7"/>
          <p:cNvSpPr txBox="1">
            <a:spLocks noChangeArrowheads="1"/>
          </p:cNvSpPr>
          <p:nvPr/>
        </p:nvSpPr>
        <p:spPr bwMode="auto">
          <a:xfrm>
            <a:off x="611188" y="4941888"/>
            <a:ext cx="8281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You should ask your parents for some money.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2988" y="2127250"/>
            <a:ext cx="4813300" cy="993775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2600" b="1"/>
              <a:t>He doesn</a:t>
            </a:r>
            <a:r>
              <a:rPr lang="en-US" altLang="zh-CN" sz="2600" b="1">
                <a:latin typeface="Arial" panose="020B0604020202020204" pitchFamily="34" charset="0"/>
              </a:rPr>
              <a:t>’</a:t>
            </a:r>
            <a:r>
              <a:rPr lang="en-US" altLang="zh-CN" sz="2600" b="1"/>
              <a:t>t know the way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2600" b="1"/>
              <a:t>to </a:t>
            </a:r>
            <a:r>
              <a:rPr lang="en-US" altLang="zh-CN" sz="2600" b="1">
                <a:latin typeface="Arial" panose="020B0604020202020204" pitchFamily="34" charset="0"/>
              </a:rPr>
              <a:t>…</a:t>
            </a:r>
            <a:endParaRPr lang="en-US" altLang="zh-CN" sz="2600" b="1"/>
          </a:p>
        </p:txBody>
      </p:sp>
      <p:sp>
        <p:nvSpPr>
          <p:cNvPr id="224259" name="Rectangle 4"/>
          <p:cNvSpPr>
            <a:spLocks noChangeArrowheads="1"/>
          </p:cNvSpPr>
          <p:nvPr/>
        </p:nvSpPr>
        <p:spPr bwMode="auto">
          <a:xfrm>
            <a:off x="395288" y="333375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1F497D"/>
                </a:solidFill>
                <a:latin typeface="Verdana" panose="020B0604030504040204" pitchFamily="34" charset="0"/>
              </a:rPr>
              <a:t>What should he do?</a:t>
            </a:r>
          </a:p>
        </p:txBody>
      </p:sp>
      <p:pic>
        <p:nvPicPr>
          <p:cNvPr id="224260" name="Picture 5" descr="360截图201310081605472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73238"/>
            <a:ext cx="28479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1" name="Picture 6" descr="360截图201310081605593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4149725"/>
            <a:ext cx="2879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2" name="Text Box 7"/>
          <p:cNvSpPr txBox="1">
            <a:spLocks noChangeArrowheads="1"/>
          </p:cNvSpPr>
          <p:nvPr/>
        </p:nvSpPr>
        <p:spPr bwMode="auto">
          <a:xfrm>
            <a:off x="3563938" y="4292600"/>
            <a:ext cx="518636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He should ask someone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for help.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6475" y="2005013"/>
            <a:ext cx="5184775" cy="1144587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/>
              <a:t>He is too fat.</a:t>
            </a:r>
          </a:p>
        </p:txBody>
      </p:sp>
      <p:sp>
        <p:nvSpPr>
          <p:cNvPr id="225283" name="Rectangle 4"/>
          <p:cNvSpPr>
            <a:spLocks noChangeArrowheads="1"/>
          </p:cNvSpPr>
          <p:nvPr/>
        </p:nvSpPr>
        <p:spPr bwMode="auto">
          <a:xfrm>
            <a:off x="395288" y="333375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1F497D"/>
                </a:solidFill>
                <a:latin typeface="Verdana" panose="020B0604030504040204" pitchFamily="34" charset="0"/>
              </a:rPr>
              <a:t>What should he do?</a:t>
            </a:r>
          </a:p>
        </p:txBody>
      </p:sp>
      <p:pic>
        <p:nvPicPr>
          <p:cNvPr id="225284" name="Picture 5" descr="360截图201310081606443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773238"/>
            <a:ext cx="28384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5" name="Picture 7" descr="U_1321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292600"/>
            <a:ext cx="2808287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6" name="Text Box 8"/>
          <p:cNvSpPr txBox="1">
            <a:spLocks noChangeArrowheads="1"/>
          </p:cNvSpPr>
          <p:nvPr/>
        </p:nvSpPr>
        <p:spPr bwMode="auto">
          <a:xfrm>
            <a:off x="3492500" y="4724400"/>
            <a:ext cx="51863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He should exercise everyday.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6"/>
          <p:cNvSpPr txBox="1">
            <a:spLocks noChangeArrowheads="1"/>
          </p:cNvSpPr>
          <p:nvPr/>
        </p:nvSpPr>
        <p:spPr bwMode="auto">
          <a:xfrm>
            <a:off x="539750" y="333375"/>
            <a:ext cx="5688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1a Are they serious or not?</a:t>
            </a:r>
          </a:p>
        </p:txBody>
      </p:sp>
      <p:graphicFrame>
        <p:nvGraphicFramePr>
          <p:cNvPr id="129079" name="Group 55"/>
          <p:cNvGraphicFramePr>
            <a:graphicFrameLocks noGrp="1"/>
          </p:cNvGraphicFramePr>
          <p:nvPr>
            <p:ph idx="4294967295"/>
          </p:nvPr>
        </p:nvGraphicFramePr>
        <p:xfrm>
          <a:off x="509588" y="1622425"/>
          <a:ext cx="8221662" cy="4043363"/>
        </p:xfrm>
        <a:graphic>
          <a:graphicData uri="http://schemas.openxmlformats.org/drawingml/2006/table">
            <a:tbl>
              <a:tblPr/>
              <a:tblGrid>
                <a:gridCol w="404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Serious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serious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2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I have to study too much so I don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 get enough sleep.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I have too many after-school classes.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I got into a fight with my best friend.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I have too much homework so I don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 have any free time to do things I like.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My parents don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 allow me to hang out with my friends.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4882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2a Listen and fill in the blanks with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     </a:t>
            </a:r>
            <a:r>
              <a:rPr lang="en-US" altLang="zh-CN" sz="36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could</a:t>
            </a: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 or </a:t>
            </a:r>
            <a:r>
              <a:rPr lang="en-US" altLang="zh-CN" sz="3600" b="1" i="1" dirty="0">
                <a:solidFill>
                  <a:srgbClr val="6600CC"/>
                </a:solidFill>
                <a:latin typeface="Garamond" panose="02020404030301010803" pitchFamily="18" charset="0"/>
              </a:rPr>
              <a:t>should</a:t>
            </a: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.</a:t>
            </a:r>
          </a:p>
        </p:txBody>
      </p:sp>
      <p:graphicFrame>
        <p:nvGraphicFramePr>
          <p:cNvPr id="152606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916113"/>
          <a:ext cx="8008938" cy="3569399"/>
        </p:xfrm>
        <a:graphic>
          <a:graphicData uri="http://schemas.openxmlformats.org/drawingml/2006/table">
            <a:tbl>
              <a:tblPr/>
              <a:tblGrid>
                <a:gridCol w="800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Advice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825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write him a letter.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call him up.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 talk to him so that you can say you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’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 sorry.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_____go to his house.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You _____take him to the ball game.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A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全屏显示(4:3)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Garamond</vt:lpstr>
      <vt:lpstr>Monotype Corsiva</vt:lpstr>
      <vt:lpstr>Times New Roman</vt:lpstr>
      <vt:lpstr>Verdana</vt:lpstr>
      <vt:lpstr>Wingdings</vt:lpstr>
      <vt:lpstr>WWW.2PPT.COM
</vt:lpstr>
      <vt:lpstr>Unit 4 Why don’t you talk to your parents?</vt:lpstr>
      <vt:lpstr>Look and say </vt:lpstr>
      <vt:lpstr>What should I do?</vt:lpstr>
      <vt:lpstr>What should I do?</vt:lpstr>
      <vt:lpstr>What should I do?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2d Role-play the conversation:</vt:lpstr>
      <vt:lpstr>PowerPoint 演示文稿</vt:lpstr>
      <vt:lpstr>Key points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2017-10-19T08:22:00Z</dcterms:created>
  <dcterms:modified xsi:type="dcterms:W3CDTF">2023-01-16T23:36:34Z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346123C3C3D54A0ABED06C6CFF8BFE5D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