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8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573"/>
    <a:srgbClr val="ECC566"/>
    <a:srgbClr val="B92034"/>
    <a:srgbClr val="AA192E"/>
    <a:srgbClr val="EFC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/>
    <p:restoredTop sz="94660"/>
  </p:normalViewPr>
  <p:slideViewPr>
    <p:cSldViewPr snapToGrid="0">
      <p:cViewPr>
        <p:scale>
          <a:sx n="60" d="100"/>
          <a:sy n="60" d="100"/>
        </p:scale>
        <p:origin x="-2478" y="-1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680C-3A71-4D51-85E9-8080BF58BF9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7729-17D1-4C9A-8C0B-5C2F23349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680C-3A71-4D51-85E9-8080BF58BF9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7729-17D1-4C9A-8C0B-5C2F23349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680C-3A71-4D51-85E9-8080BF58BF9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7729-17D1-4C9A-8C0B-5C2F23349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680C-3A71-4D51-85E9-8080BF58BF9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7729-17D1-4C9A-8C0B-5C2F23349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680C-3A71-4D51-85E9-8080BF58BF9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7729-17D1-4C9A-8C0B-5C2F23349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screen"/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680C-3A71-4D51-85E9-8080BF58BF9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7729-17D1-4C9A-8C0B-5C2F23349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680C-3A71-4D51-85E9-8080BF58BF9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7729-17D1-4C9A-8C0B-5C2F23349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680C-3A71-4D51-85E9-8080BF58BF9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7729-17D1-4C9A-8C0B-5C2F23349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680C-3A71-4D51-85E9-8080BF58BF9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7729-17D1-4C9A-8C0B-5C2F23349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680C-3A71-4D51-85E9-8080BF58BF9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7729-17D1-4C9A-8C0B-5C2F23349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680C-3A71-4D51-85E9-8080BF58BF9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7729-17D1-4C9A-8C0B-5C2F23349C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680C-3A71-4D51-85E9-8080BF58BF9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7729-17D1-4C9A-8C0B-5C2F23349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680C-3A71-4D51-85E9-8080BF58BF9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7729-17D1-4C9A-8C0B-5C2F23349C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C96680C-3A71-4D51-85E9-8080BF58BF90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1FC47729-17D1-4C9A-8C0B-5C2F23349CD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87293" y="2321005"/>
            <a:ext cx="74174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spc="300" dirty="0">
                <a:solidFill>
                  <a:schemeClr val="bg1"/>
                </a:solidFill>
                <a:effectLst>
                  <a:glow rad="38100">
                    <a:srgbClr val="EDC573">
                      <a:alpha val="50000"/>
                    </a:srgbClr>
                  </a:glow>
                  <a:outerShdw blurRad="38100" dist="38100" dir="2700000" algn="tl">
                    <a:srgbClr val="AA192E"/>
                  </a:outerShdw>
                </a:effectLst>
                <a:cs typeface="+mn-ea"/>
                <a:sym typeface="+mn-lt"/>
              </a:rPr>
              <a:t>新春快乐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725481" y="1626781"/>
            <a:ext cx="6804837" cy="694224"/>
            <a:chOff x="3009014" y="1626781"/>
            <a:chExt cx="6804837" cy="694224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3009014" y="1973893"/>
              <a:ext cx="6804837" cy="0"/>
            </a:xfrm>
            <a:prstGeom prst="line">
              <a:avLst/>
            </a:prstGeom>
            <a:solidFill>
              <a:srgbClr val="B92034"/>
            </a:solidFill>
            <a:ln w="63500" cap="rnd">
              <a:solidFill>
                <a:srgbClr val="EDC57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矩形: 圆角 6"/>
            <p:cNvSpPr/>
            <p:nvPr/>
          </p:nvSpPr>
          <p:spPr>
            <a:xfrm>
              <a:off x="5289697" y="1626781"/>
              <a:ext cx="2243470" cy="694224"/>
            </a:xfrm>
            <a:prstGeom prst="roundRect">
              <a:avLst>
                <a:gd name="adj" fmla="val 50000"/>
              </a:avLst>
            </a:prstGeom>
            <a:solidFill>
              <a:srgbClr val="B92034"/>
            </a:solidFill>
            <a:ln w="63500">
              <a:solidFill>
                <a:srgbClr val="EDC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cs typeface="+mn-ea"/>
                  <a:sym typeface="+mn-lt"/>
                </a:rPr>
                <a:t>20XX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2725481" y="4710006"/>
            <a:ext cx="6804837" cy="0"/>
          </a:xfrm>
          <a:prstGeom prst="line">
            <a:avLst/>
          </a:prstGeom>
          <a:solidFill>
            <a:srgbClr val="B92034"/>
          </a:solidFill>
          <a:ln w="63500" cap="rnd">
            <a:solidFill>
              <a:srgbClr val="EDC57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文本框 12"/>
          <p:cNvSpPr txBox="1"/>
          <p:nvPr/>
        </p:nvSpPr>
        <p:spPr>
          <a:xfrm>
            <a:off x="2848111" y="4883017"/>
            <a:ext cx="664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pc="1200" dirty="0">
                <a:solidFill>
                  <a:schemeClr val="bg1"/>
                </a:solidFill>
                <a:cs typeface="+mn-ea"/>
                <a:sym typeface="+mn-lt"/>
              </a:rPr>
              <a:t>HAPPY CHINESE NEW YEAR</a:t>
            </a:r>
            <a:endParaRPr lang="zh-CN" altLang="en-US" spc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1662" y="1562986"/>
            <a:ext cx="4218924" cy="46259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6411787" y="1329062"/>
            <a:ext cx="4060914" cy="1220847"/>
            <a:chOff x="6603179" y="1829140"/>
            <a:chExt cx="4060914" cy="1220847"/>
          </a:xfrm>
        </p:grpSpPr>
        <p:sp>
          <p:nvSpPr>
            <p:cNvPr id="6" name="文本框 5"/>
            <p:cNvSpPr txBox="1"/>
            <p:nvPr/>
          </p:nvSpPr>
          <p:spPr>
            <a:xfrm>
              <a:off x="7515381" y="1829140"/>
              <a:ext cx="2236510" cy="122084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lnSpc>
                  <a:spcPts val="3300"/>
                </a:lnSpc>
                <a:defRPr sz="2800" b="0" i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44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金狗贺新春</a:t>
              </a:r>
              <a:endParaRPr lang="en-US" altLang="zh-CN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44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添福好运来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3179" y="2049622"/>
              <a:ext cx="736474" cy="73647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27619" y="2049622"/>
              <a:ext cx="736474" cy="736474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411787" y="2900716"/>
            <a:ext cx="4060914" cy="1220847"/>
            <a:chOff x="6603179" y="1829140"/>
            <a:chExt cx="4060914" cy="1220847"/>
          </a:xfrm>
        </p:grpSpPr>
        <p:sp>
          <p:nvSpPr>
            <p:cNvPr id="11" name="文本框 10"/>
            <p:cNvSpPr txBox="1"/>
            <p:nvPr/>
          </p:nvSpPr>
          <p:spPr>
            <a:xfrm>
              <a:off x="7515381" y="1829140"/>
              <a:ext cx="2236510" cy="122084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lnSpc>
                  <a:spcPts val="3300"/>
                </a:lnSpc>
                <a:defRPr sz="2800" b="0" i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44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金狗贺新春</a:t>
              </a:r>
            </a:p>
            <a:p>
              <a:pPr>
                <a:lnSpc>
                  <a:spcPts val="44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添福好运来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3179" y="2049622"/>
              <a:ext cx="736474" cy="73647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27619" y="2049622"/>
              <a:ext cx="736474" cy="736474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6411787" y="4472371"/>
            <a:ext cx="4060914" cy="1220847"/>
            <a:chOff x="6603179" y="1829140"/>
            <a:chExt cx="4060914" cy="1220847"/>
          </a:xfrm>
        </p:grpSpPr>
        <p:sp>
          <p:nvSpPr>
            <p:cNvPr id="15" name="文本框 14"/>
            <p:cNvSpPr txBox="1"/>
            <p:nvPr/>
          </p:nvSpPr>
          <p:spPr>
            <a:xfrm>
              <a:off x="7515381" y="1829140"/>
              <a:ext cx="2236510" cy="122084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lnSpc>
                  <a:spcPts val="3300"/>
                </a:lnSpc>
                <a:defRPr sz="2800" b="0" i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44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金狗贺新春</a:t>
              </a:r>
            </a:p>
            <a:p>
              <a:pPr>
                <a:lnSpc>
                  <a:spcPts val="44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添福好运来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3179" y="2049622"/>
              <a:ext cx="736474" cy="73647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27619" y="2049622"/>
              <a:ext cx="736474" cy="7364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12615" y="0"/>
            <a:ext cx="4579385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7612615" y="0"/>
            <a:ext cx="0" cy="6858000"/>
          </a:xfrm>
          <a:prstGeom prst="line">
            <a:avLst/>
          </a:prstGeom>
          <a:ln w="38100">
            <a:solidFill>
              <a:srgbClr val="EDC5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942217" y="1576557"/>
            <a:ext cx="4054988" cy="736474"/>
            <a:chOff x="6723993" y="1807143"/>
            <a:chExt cx="4054988" cy="736474"/>
          </a:xfrm>
        </p:grpSpPr>
        <p:sp>
          <p:nvSpPr>
            <p:cNvPr id="7" name="矩形 6"/>
            <p:cNvSpPr/>
            <p:nvPr/>
          </p:nvSpPr>
          <p:spPr>
            <a:xfrm>
              <a:off x="7539626" y="1872733"/>
              <a:ext cx="3239355" cy="567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zh-CN" altLang="en-US" sz="2800" spc="300" dirty="0">
                  <a:solidFill>
                    <a:schemeClr val="bg1"/>
                  </a:solidFill>
                  <a:cs typeface="+mn-ea"/>
                  <a:sym typeface="+mn-lt"/>
                </a:rPr>
                <a:t>正月初一拜大年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23993" y="1807143"/>
              <a:ext cx="736474" cy="736474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942217" y="2632644"/>
            <a:ext cx="4054988" cy="736474"/>
            <a:chOff x="6723993" y="1807143"/>
            <a:chExt cx="4054988" cy="736474"/>
          </a:xfrm>
        </p:grpSpPr>
        <p:sp>
          <p:nvSpPr>
            <p:cNvPr id="10" name="矩形 9"/>
            <p:cNvSpPr/>
            <p:nvPr/>
          </p:nvSpPr>
          <p:spPr>
            <a:xfrm>
              <a:off x="7539626" y="1872733"/>
              <a:ext cx="3239355" cy="567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zh-CN" altLang="en-US" sz="2800" spc="300" dirty="0">
                  <a:solidFill>
                    <a:schemeClr val="bg1"/>
                  </a:solidFill>
                  <a:cs typeface="+mn-ea"/>
                  <a:sym typeface="+mn-lt"/>
                </a:rPr>
                <a:t>正月初二祭财神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23993" y="1807143"/>
              <a:ext cx="736474" cy="73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942217" y="3688731"/>
            <a:ext cx="4054988" cy="736474"/>
            <a:chOff x="6723993" y="1807143"/>
            <a:chExt cx="4054988" cy="736474"/>
          </a:xfrm>
        </p:grpSpPr>
        <p:sp>
          <p:nvSpPr>
            <p:cNvPr id="13" name="矩形 12"/>
            <p:cNvSpPr/>
            <p:nvPr/>
          </p:nvSpPr>
          <p:spPr>
            <a:xfrm>
              <a:off x="7539626" y="1872733"/>
              <a:ext cx="3239355" cy="567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zh-CN" altLang="en-US" sz="2800" spc="300" dirty="0">
                  <a:solidFill>
                    <a:schemeClr val="bg1"/>
                  </a:solidFill>
                  <a:cs typeface="+mn-ea"/>
                  <a:sym typeface="+mn-lt"/>
                </a:rPr>
                <a:t>正月初三不杀猪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23993" y="1807143"/>
              <a:ext cx="736474" cy="736474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942217" y="4744818"/>
            <a:ext cx="4054988" cy="736474"/>
            <a:chOff x="6723993" y="1807143"/>
            <a:chExt cx="4054988" cy="736474"/>
          </a:xfrm>
        </p:grpSpPr>
        <p:sp>
          <p:nvSpPr>
            <p:cNvPr id="16" name="矩形 15"/>
            <p:cNvSpPr/>
            <p:nvPr/>
          </p:nvSpPr>
          <p:spPr>
            <a:xfrm>
              <a:off x="7539626" y="1872733"/>
              <a:ext cx="3239355" cy="567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zh-CN" altLang="en-US" sz="2800" spc="300" dirty="0">
                  <a:solidFill>
                    <a:schemeClr val="bg1"/>
                  </a:solidFill>
                  <a:cs typeface="+mn-ea"/>
                  <a:sym typeface="+mn-lt"/>
                </a:rPr>
                <a:t>正月初四接五路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23993" y="1807143"/>
              <a:ext cx="736474" cy="7364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85060" y="2243474"/>
            <a:ext cx="12362121" cy="914400"/>
          </a:xfrm>
          <a:prstGeom prst="rect">
            <a:avLst/>
          </a:prstGeom>
          <a:solidFill>
            <a:srgbClr val="AA192E"/>
          </a:solidFill>
          <a:ln>
            <a:solidFill>
              <a:srgbClr val="EDC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18584" y="1409203"/>
            <a:ext cx="2749471" cy="4285141"/>
            <a:chOff x="1898512" y="1409203"/>
            <a:chExt cx="2749471" cy="428514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60319" y="1409203"/>
              <a:ext cx="2625858" cy="26258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/>
            <p:cNvSpPr txBox="1"/>
            <p:nvPr/>
          </p:nvSpPr>
          <p:spPr>
            <a:xfrm>
              <a:off x="1898512" y="4217016"/>
              <a:ext cx="2749471" cy="147732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lnSpc>
                  <a:spcPts val="3300"/>
                </a:lnSpc>
                <a:defRPr sz="2800" b="0" i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6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点击输入内容点击输入</a:t>
              </a:r>
              <a:endParaRPr lang="en-US" altLang="zh-CN" sz="20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36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点击输入内容点击输入</a:t>
              </a:r>
            </a:p>
            <a:p>
              <a:pPr>
                <a:lnSpc>
                  <a:spcPts val="36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点击输入内容点击输入</a:t>
              </a:r>
              <a:endParaRPr lang="en-US" altLang="zh-CN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21265" y="1409203"/>
            <a:ext cx="2749471" cy="4285141"/>
            <a:chOff x="1898512" y="1409203"/>
            <a:chExt cx="2749471" cy="428514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60319" y="1409203"/>
              <a:ext cx="2625858" cy="26258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1898512" y="4217016"/>
              <a:ext cx="2749471" cy="147732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lnSpc>
                  <a:spcPts val="3300"/>
                </a:lnSpc>
                <a:defRPr sz="2800" b="0" i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6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点击输入内容点击输入</a:t>
              </a:r>
              <a:endParaRPr lang="en-US" altLang="zh-CN" sz="20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36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点击输入内容点击输入</a:t>
              </a:r>
            </a:p>
            <a:p>
              <a:pPr>
                <a:lnSpc>
                  <a:spcPts val="36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点击输入内容点击输入</a:t>
              </a:r>
              <a:endParaRPr lang="en-US" altLang="zh-CN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423945" y="1409203"/>
            <a:ext cx="2749471" cy="4285141"/>
            <a:chOff x="1898512" y="1409203"/>
            <a:chExt cx="2749471" cy="428514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60319" y="1409203"/>
              <a:ext cx="2625858" cy="26258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文本框 11"/>
            <p:cNvSpPr txBox="1"/>
            <p:nvPr/>
          </p:nvSpPr>
          <p:spPr>
            <a:xfrm>
              <a:off x="1898512" y="4217016"/>
              <a:ext cx="2749471" cy="147732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lnSpc>
                  <a:spcPts val="3300"/>
                </a:lnSpc>
                <a:defRPr sz="2800" b="0" i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6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点击输入内容点击输入</a:t>
              </a:r>
              <a:endParaRPr lang="en-US" altLang="zh-CN" sz="20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36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点击输入内容点击输入</a:t>
              </a:r>
            </a:p>
            <a:p>
              <a:pPr>
                <a:lnSpc>
                  <a:spcPts val="36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点击输入内容点击输入</a:t>
              </a:r>
              <a:endParaRPr lang="en-US" altLang="zh-CN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115879"/>
            <a:ext cx="12192000" cy="2626242"/>
          </a:xfrm>
          <a:prstGeom prst="rect">
            <a:avLst/>
          </a:prstGeom>
          <a:solidFill>
            <a:srgbClr val="B92034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90530" y="2587327"/>
            <a:ext cx="6010940" cy="1690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入春才七日，离家已二年</a:t>
            </a:r>
          </a:p>
          <a:p>
            <a:pPr algn="ctr">
              <a:lnSpc>
                <a:spcPts val="6600"/>
              </a:lnSpc>
            </a:pPr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人归落雁后，思发在花前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54056" y="3060763"/>
            <a:ext cx="736474" cy="7364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01470" y="3060763"/>
            <a:ext cx="736474" cy="736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4157332" y="1637416"/>
            <a:ext cx="0" cy="3880884"/>
          </a:xfrm>
          <a:prstGeom prst="line">
            <a:avLst/>
          </a:prstGeom>
          <a:ln>
            <a:solidFill>
              <a:srgbClr val="ECC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878729" y="499592"/>
            <a:ext cx="3583172" cy="60289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直接连接符 5"/>
          <p:cNvCxnSpPr/>
          <p:nvPr/>
        </p:nvCxnSpPr>
        <p:spPr>
          <a:xfrm>
            <a:off x="946300" y="3577858"/>
            <a:ext cx="6422065" cy="0"/>
          </a:xfrm>
          <a:prstGeom prst="line">
            <a:avLst/>
          </a:prstGeom>
          <a:ln>
            <a:solidFill>
              <a:srgbClr val="ECC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8675" y="3159201"/>
            <a:ext cx="837315" cy="8373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46300" y="1649977"/>
            <a:ext cx="2749471" cy="14773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lnSpc>
                <a:spcPts val="3300"/>
              </a:lnSpc>
              <a:defRPr sz="2800" b="0" i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</a:p>
          <a:p>
            <a:pPr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43295" y="1649977"/>
            <a:ext cx="2749471" cy="14773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lnSpc>
                <a:spcPts val="3300"/>
              </a:lnSpc>
              <a:defRPr sz="2800" b="0" i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</a:p>
          <a:p>
            <a:pPr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6299" y="3996516"/>
            <a:ext cx="2749471" cy="14773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lnSpc>
                <a:spcPts val="3300"/>
              </a:lnSpc>
              <a:defRPr sz="2800" b="0" i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</a:p>
          <a:p>
            <a:pPr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43294" y="3996516"/>
            <a:ext cx="2749471" cy="14773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lnSpc>
                <a:spcPts val="3300"/>
              </a:lnSpc>
              <a:defRPr sz="2800" b="0" i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</a:p>
          <a:p>
            <a:pPr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87296" y="2150877"/>
            <a:ext cx="74174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3800" spc="300">
                <a:solidFill>
                  <a:schemeClr val="bg1"/>
                </a:solidFill>
                <a:effectLst>
                  <a:glow rad="38100">
                    <a:srgbClr val="EDC573">
                      <a:alpha val="50000"/>
                    </a:srgbClr>
                  </a:glow>
                  <a:outerShdw blurRad="38100" dist="38100" dir="2700000" algn="tl">
                    <a:srgbClr val="AA192E"/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春节诗歌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725481" y="1456653"/>
            <a:ext cx="6804837" cy="694224"/>
            <a:chOff x="3009014" y="1626781"/>
            <a:chExt cx="6804837" cy="69422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009014" y="1973893"/>
              <a:ext cx="6804837" cy="0"/>
            </a:xfrm>
            <a:prstGeom prst="line">
              <a:avLst/>
            </a:prstGeom>
            <a:solidFill>
              <a:srgbClr val="B92034"/>
            </a:solidFill>
            <a:ln w="63500" cap="rnd">
              <a:solidFill>
                <a:srgbClr val="EDC57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矩形: 圆角 5"/>
            <p:cNvSpPr/>
            <p:nvPr/>
          </p:nvSpPr>
          <p:spPr>
            <a:xfrm>
              <a:off x="5289697" y="1626781"/>
              <a:ext cx="2243470" cy="694224"/>
            </a:xfrm>
            <a:prstGeom prst="roundRect">
              <a:avLst>
                <a:gd name="adj" fmla="val 50000"/>
              </a:avLst>
            </a:prstGeom>
            <a:solidFill>
              <a:srgbClr val="B92034"/>
            </a:solidFill>
            <a:ln w="63500">
              <a:solidFill>
                <a:srgbClr val="EDC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第三篇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2725481" y="4539878"/>
            <a:ext cx="6804837" cy="0"/>
          </a:xfrm>
          <a:prstGeom prst="line">
            <a:avLst/>
          </a:prstGeom>
          <a:solidFill>
            <a:srgbClr val="B92034"/>
          </a:solidFill>
          <a:ln w="63500" cap="rnd">
            <a:solidFill>
              <a:srgbClr val="EDC57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文本框 7"/>
          <p:cNvSpPr txBox="1"/>
          <p:nvPr/>
        </p:nvSpPr>
        <p:spPr>
          <a:xfrm>
            <a:off x="2848111" y="4712889"/>
            <a:ext cx="664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pc="1200" dirty="0">
                <a:solidFill>
                  <a:schemeClr val="bg1"/>
                </a:solidFill>
                <a:cs typeface="+mn-ea"/>
                <a:sym typeface="+mn-lt"/>
              </a:rPr>
              <a:t>HAPPY CHINESE NEW YEAR</a:t>
            </a:r>
            <a:endParaRPr lang="zh-CN" altLang="en-US" spc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4380613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4392100"/>
            <a:ext cx="12192000" cy="0"/>
          </a:xfrm>
          <a:prstGeom prst="line">
            <a:avLst/>
          </a:prstGeom>
          <a:ln w="38100">
            <a:solidFill>
              <a:srgbClr val="EDC5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834738" y="4875857"/>
            <a:ext cx="849718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400"/>
              </a:lnSpc>
            </a:pPr>
            <a:r>
              <a:rPr lang="zh-CN" altLang="en-US" sz="2200" dirty="0">
                <a:solidFill>
                  <a:schemeClr val="bg1"/>
                </a:solidFill>
                <a:cs typeface="+mn-ea"/>
                <a:sym typeface="+mn-lt"/>
              </a:rPr>
              <a:t>在现代，人们把春节定于农历正月初一，但一般至少要到正月十五，新年才算结束，在民间，传统意义上的春节是指从腊月的腊祭或腊月二十三或二十四的祭灶，一直到正月十九。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159" y="5312364"/>
            <a:ext cx="527367" cy="527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00474" y="5312363"/>
            <a:ext cx="527367" cy="527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88149" y="-572439"/>
            <a:ext cx="6003851" cy="800287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70709" y="2477961"/>
            <a:ext cx="3975447" cy="2063065"/>
          </a:xfrm>
          <a:prstGeom prst="rect">
            <a:avLst/>
          </a:prstGeom>
        </p:spPr>
        <p:txBody>
          <a:bodyPr vert="wordArtVertRtl"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昨夜斗回北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今朝岁起东</a:t>
            </a:r>
          </a:p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我年已强仕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无禄尚忧农</a:t>
            </a:r>
          </a:p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桑野就耕父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荷锄随牧童</a:t>
            </a:r>
          </a:p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田家占气候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共说此年丰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-1"/>
          <a:stretch>
            <a:fillRect/>
          </a:stretch>
        </p:blipFill>
        <p:spPr>
          <a:xfrm>
            <a:off x="0" y="1786271"/>
            <a:ext cx="5146156" cy="395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84363" y="2848482"/>
            <a:ext cx="572761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200"/>
              </a:lnSpc>
            </a:pP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除夕更阑人不睡，厌禳钝滞迎新岁</a:t>
            </a:r>
          </a:p>
          <a:p>
            <a:pPr algn="just">
              <a:lnSpc>
                <a:spcPts val="5200"/>
              </a:lnSpc>
            </a:pP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小儿呼叫走长街，云有痴呆召人买</a:t>
            </a:r>
          </a:p>
          <a:p>
            <a:pPr algn="just">
              <a:lnSpc>
                <a:spcPts val="5200"/>
              </a:lnSpc>
            </a:pP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二物于人谁独无，就中吴侬仍有余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-1"/>
          <a:stretch>
            <a:fillRect/>
          </a:stretch>
        </p:blipFill>
        <p:spPr>
          <a:xfrm flipH="1">
            <a:off x="5684363" y="1860698"/>
            <a:ext cx="6507636" cy="5316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4784" y="2604977"/>
            <a:ext cx="3987209" cy="398720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0110" y="1759067"/>
            <a:ext cx="3211779" cy="3339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4" name="直接连接符 3"/>
          <p:cNvCxnSpPr>
            <a:stCxn id="2" idx="1"/>
          </p:cNvCxnSpPr>
          <p:nvPr/>
        </p:nvCxnSpPr>
        <p:spPr>
          <a:xfrm flipH="1">
            <a:off x="1350335" y="3429000"/>
            <a:ext cx="3139775" cy="0"/>
          </a:xfrm>
          <a:prstGeom prst="line">
            <a:avLst/>
          </a:prstGeom>
          <a:ln>
            <a:solidFill>
              <a:srgbClr val="EDC5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7701889" y="3429000"/>
            <a:ext cx="3139775" cy="0"/>
          </a:xfrm>
          <a:prstGeom prst="line">
            <a:avLst/>
          </a:prstGeom>
          <a:ln>
            <a:solidFill>
              <a:srgbClr val="EDC5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350335" y="1759067"/>
            <a:ext cx="2749471" cy="14773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lnSpc>
                <a:spcPts val="3300"/>
              </a:lnSpc>
              <a:defRPr sz="2800" b="0" i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</a:p>
          <a:p>
            <a:pPr algn="l"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50334" y="3594426"/>
            <a:ext cx="2749471" cy="14773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lnSpc>
                <a:spcPts val="3300"/>
              </a:lnSpc>
              <a:defRPr sz="2800" b="0" i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</a:p>
          <a:p>
            <a:pPr algn="l"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92193" y="1759067"/>
            <a:ext cx="2749471" cy="14773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lnSpc>
                <a:spcPts val="3300"/>
              </a:lnSpc>
              <a:defRPr sz="2800" b="0" i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</a:p>
          <a:p>
            <a:pPr algn="r"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92192" y="3594426"/>
            <a:ext cx="2749471" cy="147732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lnSpc>
                <a:spcPts val="3300"/>
              </a:lnSpc>
              <a:defRPr sz="2800" b="0" i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</a:p>
          <a:p>
            <a:pPr algn="r"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494914" y="0"/>
            <a:ext cx="3202171" cy="2987749"/>
            <a:chOff x="4494914" y="0"/>
            <a:chExt cx="3202171" cy="2987749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326912" y="0"/>
              <a:ext cx="0" cy="1520456"/>
            </a:xfrm>
            <a:prstGeom prst="line">
              <a:avLst/>
            </a:prstGeom>
            <a:solidFill>
              <a:srgbClr val="B92034"/>
            </a:solidFill>
            <a:ln w="63500">
              <a:solidFill>
                <a:srgbClr val="EDC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819015" y="0"/>
              <a:ext cx="0" cy="1520456"/>
            </a:xfrm>
            <a:prstGeom prst="line">
              <a:avLst/>
            </a:prstGeom>
            <a:solidFill>
              <a:srgbClr val="B92034"/>
            </a:solidFill>
            <a:ln w="63500">
              <a:solidFill>
                <a:srgbClr val="EDC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" name="矩形: 圆角 1"/>
            <p:cNvSpPr/>
            <p:nvPr/>
          </p:nvSpPr>
          <p:spPr>
            <a:xfrm>
              <a:off x="4494914" y="1520456"/>
              <a:ext cx="3202171" cy="1467293"/>
            </a:xfrm>
            <a:prstGeom prst="roundRect">
              <a:avLst>
                <a:gd name="adj" fmla="val 29710"/>
              </a:avLst>
            </a:prstGeom>
            <a:solidFill>
              <a:srgbClr val="B92034"/>
            </a:solidFill>
            <a:ln w="63500">
              <a:solidFill>
                <a:srgbClr val="EDC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>
                  <a:cs typeface="+mn-ea"/>
                  <a:sym typeface="+mn-lt"/>
                </a:rPr>
                <a:t>目录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05399" y="4000686"/>
            <a:ext cx="2287806" cy="1513720"/>
            <a:chOff x="1205892" y="3902149"/>
            <a:chExt cx="2287806" cy="1513720"/>
          </a:xfrm>
        </p:grpSpPr>
        <p:sp>
          <p:nvSpPr>
            <p:cNvPr id="8" name="椭圆 7"/>
            <p:cNvSpPr/>
            <p:nvPr/>
          </p:nvSpPr>
          <p:spPr>
            <a:xfrm>
              <a:off x="1977656" y="3902149"/>
              <a:ext cx="744279" cy="744279"/>
            </a:xfrm>
            <a:prstGeom prst="ellipse">
              <a:avLst/>
            </a:prstGeom>
            <a:solidFill>
              <a:srgbClr val="EDC57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05892" y="4646428"/>
              <a:ext cx="22878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pc="-300" dirty="0">
                  <a:solidFill>
                    <a:schemeClr val="bg1"/>
                  </a:solidFill>
                  <a:cs typeface="+mn-ea"/>
                  <a:sym typeface="+mn-lt"/>
                </a:rPr>
                <a:t>春节起源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69864" y="4000686"/>
            <a:ext cx="2287806" cy="1513720"/>
            <a:chOff x="1205892" y="3902149"/>
            <a:chExt cx="2287806" cy="1513720"/>
          </a:xfrm>
        </p:grpSpPr>
        <p:sp>
          <p:nvSpPr>
            <p:cNvPr id="11" name="椭圆 10"/>
            <p:cNvSpPr/>
            <p:nvPr/>
          </p:nvSpPr>
          <p:spPr>
            <a:xfrm>
              <a:off x="1977656" y="3902149"/>
              <a:ext cx="744279" cy="744279"/>
            </a:xfrm>
            <a:prstGeom prst="ellipse">
              <a:avLst/>
            </a:prstGeom>
            <a:solidFill>
              <a:srgbClr val="EDC57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05892" y="4646428"/>
              <a:ext cx="22878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pc="-300" dirty="0">
                  <a:solidFill>
                    <a:schemeClr val="bg1"/>
                  </a:solidFill>
                  <a:cs typeface="+mn-ea"/>
                  <a:sym typeface="+mn-lt"/>
                </a:rPr>
                <a:t>春节习俗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34329" y="4000686"/>
            <a:ext cx="2287806" cy="1513720"/>
            <a:chOff x="1205892" y="3902149"/>
            <a:chExt cx="2287806" cy="1513720"/>
          </a:xfrm>
        </p:grpSpPr>
        <p:sp>
          <p:nvSpPr>
            <p:cNvPr id="14" name="椭圆 13"/>
            <p:cNvSpPr/>
            <p:nvPr/>
          </p:nvSpPr>
          <p:spPr>
            <a:xfrm>
              <a:off x="1977656" y="3902149"/>
              <a:ext cx="744279" cy="744279"/>
            </a:xfrm>
            <a:prstGeom prst="ellipse">
              <a:avLst/>
            </a:prstGeom>
            <a:solidFill>
              <a:srgbClr val="EDC57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05892" y="4646428"/>
              <a:ext cx="22878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pc="-300" dirty="0">
                  <a:solidFill>
                    <a:schemeClr val="bg1"/>
                  </a:solidFill>
                  <a:cs typeface="+mn-ea"/>
                  <a:sym typeface="+mn-lt"/>
                </a:rPr>
                <a:t>春节诗歌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98795" y="4000686"/>
            <a:ext cx="2287806" cy="1513720"/>
            <a:chOff x="1205892" y="3902149"/>
            <a:chExt cx="2287806" cy="1513720"/>
          </a:xfrm>
        </p:grpSpPr>
        <p:sp>
          <p:nvSpPr>
            <p:cNvPr id="17" name="椭圆 16"/>
            <p:cNvSpPr/>
            <p:nvPr/>
          </p:nvSpPr>
          <p:spPr>
            <a:xfrm>
              <a:off x="1977656" y="3902149"/>
              <a:ext cx="744279" cy="744279"/>
            </a:xfrm>
            <a:prstGeom prst="ellipse">
              <a:avLst/>
            </a:prstGeom>
            <a:solidFill>
              <a:srgbClr val="EDC57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05892" y="4646428"/>
              <a:ext cx="22878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spc="-300" dirty="0">
                  <a:solidFill>
                    <a:schemeClr val="bg1"/>
                  </a:solidFill>
                  <a:cs typeface="+mn-ea"/>
                  <a:sym typeface="+mn-lt"/>
                </a:rPr>
                <a:t>春节序曲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87297" y="2150877"/>
            <a:ext cx="74174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3800" spc="300">
                <a:solidFill>
                  <a:schemeClr val="bg1"/>
                </a:solidFill>
                <a:effectLst>
                  <a:glow rad="38100">
                    <a:srgbClr val="EDC573">
                      <a:alpha val="50000"/>
                    </a:srgbClr>
                  </a:glow>
                  <a:outerShdw blurRad="38100" dist="38100" dir="2700000" algn="tl">
                    <a:srgbClr val="AA192E"/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春节序曲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725481" y="1456653"/>
            <a:ext cx="6804837" cy="694224"/>
            <a:chOff x="3009014" y="1626781"/>
            <a:chExt cx="6804837" cy="69422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009014" y="1973893"/>
              <a:ext cx="6804837" cy="0"/>
            </a:xfrm>
            <a:prstGeom prst="line">
              <a:avLst/>
            </a:prstGeom>
            <a:solidFill>
              <a:srgbClr val="B92034"/>
            </a:solidFill>
            <a:ln w="63500" cap="rnd">
              <a:solidFill>
                <a:srgbClr val="EDC57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矩形: 圆角 5"/>
            <p:cNvSpPr/>
            <p:nvPr/>
          </p:nvSpPr>
          <p:spPr>
            <a:xfrm>
              <a:off x="5289697" y="1626781"/>
              <a:ext cx="2243470" cy="694224"/>
            </a:xfrm>
            <a:prstGeom prst="roundRect">
              <a:avLst>
                <a:gd name="adj" fmla="val 50000"/>
              </a:avLst>
            </a:prstGeom>
            <a:solidFill>
              <a:srgbClr val="B92034"/>
            </a:solidFill>
            <a:ln w="63500">
              <a:solidFill>
                <a:srgbClr val="EDC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第四篇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2725481" y="4539878"/>
            <a:ext cx="6804837" cy="0"/>
          </a:xfrm>
          <a:prstGeom prst="line">
            <a:avLst/>
          </a:prstGeom>
          <a:solidFill>
            <a:srgbClr val="B92034"/>
          </a:solidFill>
          <a:ln w="63500" cap="rnd">
            <a:solidFill>
              <a:srgbClr val="EDC57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文本框 7"/>
          <p:cNvSpPr txBox="1"/>
          <p:nvPr/>
        </p:nvSpPr>
        <p:spPr>
          <a:xfrm>
            <a:off x="2848111" y="4712889"/>
            <a:ext cx="664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pc="1200" dirty="0">
                <a:solidFill>
                  <a:schemeClr val="bg1"/>
                </a:solidFill>
                <a:cs typeface="+mn-ea"/>
                <a:sym typeface="+mn-lt"/>
              </a:rPr>
              <a:t>HAPPY CHINESE NEW YEAR</a:t>
            </a:r>
            <a:endParaRPr lang="zh-CN" altLang="en-US" spc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9017" r="29017" b="14035"/>
          <a:stretch>
            <a:fillRect/>
          </a:stretch>
        </p:blipFill>
        <p:spPr>
          <a:xfrm>
            <a:off x="-1" y="5816012"/>
            <a:ext cx="12192001" cy="1041988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10834" y="891592"/>
            <a:ext cx="3397785" cy="4188400"/>
            <a:chOff x="610834" y="891592"/>
            <a:chExt cx="3397785" cy="4188400"/>
          </a:xfrm>
        </p:grpSpPr>
        <p:sp>
          <p:nvSpPr>
            <p:cNvPr id="5" name="文本框 4"/>
            <p:cNvSpPr txBox="1"/>
            <p:nvPr/>
          </p:nvSpPr>
          <p:spPr>
            <a:xfrm>
              <a:off x="1191472" y="4182310"/>
              <a:ext cx="2236510" cy="8976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lnSpc>
                  <a:spcPts val="3300"/>
                </a:lnSpc>
                <a:defRPr sz="2800" b="0" i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</a:t>
              </a:r>
              <a:endParaRPr lang="en-US" altLang="zh-CN" sz="2000" dirty="0"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10834" y="891592"/>
              <a:ext cx="3397785" cy="247738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088878" y="3311176"/>
              <a:ext cx="244169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EDC573"/>
                  </a:solidFill>
                  <a:cs typeface="+mn-ea"/>
                  <a:sym typeface="+mn-lt"/>
                </a:rPr>
                <a:t>恭贺新禧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180839" y="4133782"/>
              <a:ext cx="2339101" cy="0"/>
            </a:xfrm>
            <a:prstGeom prst="line">
              <a:avLst/>
            </a:prstGeom>
            <a:ln>
              <a:solidFill>
                <a:srgbClr val="EDC5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4397107" y="891592"/>
            <a:ext cx="3397785" cy="4188400"/>
            <a:chOff x="4397107" y="891592"/>
            <a:chExt cx="3397785" cy="4188400"/>
          </a:xfrm>
        </p:grpSpPr>
        <p:sp>
          <p:nvSpPr>
            <p:cNvPr id="10" name="文本框 9"/>
            <p:cNvSpPr txBox="1"/>
            <p:nvPr/>
          </p:nvSpPr>
          <p:spPr>
            <a:xfrm>
              <a:off x="4977745" y="4182310"/>
              <a:ext cx="2236510" cy="8976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lnSpc>
                  <a:spcPts val="3300"/>
                </a:lnSpc>
                <a:defRPr sz="2800" b="0" i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</a:t>
              </a:r>
              <a:endParaRPr lang="en-US" altLang="zh-CN" sz="2000" dirty="0"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397107" y="891592"/>
              <a:ext cx="3397785" cy="247738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875151" y="3311176"/>
              <a:ext cx="244169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EDC573"/>
                  </a:solidFill>
                  <a:cs typeface="+mn-ea"/>
                  <a:sym typeface="+mn-lt"/>
                </a:rPr>
                <a:t>恭贺新禧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967112" y="4133782"/>
              <a:ext cx="2339101" cy="0"/>
            </a:xfrm>
            <a:prstGeom prst="line">
              <a:avLst/>
            </a:prstGeom>
            <a:ln>
              <a:solidFill>
                <a:srgbClr val="EDC5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8183381" y="891592"/>
            <a:ext cx="3397785" cy="4188400"/>
            <a:chOff x="8183381" y="891592"/>
            <a:chExt cx="3397785" cy="4188400"/>
          </a:xfrm>
        </p:grpSpPr>
        <p:sp>
          <p:nvSpPr>
            <p:cNvPr id="15" name="文本框 14"/>
            <p:cNvSpPr txBox="1"/>
            <p:nvPr/>
          </p:nvSpPr>
          <p:spPr>
            <a:xfrm>
              <a:off x="8764019" y="4182310"/>
              <a:ext cx="2236510" cy="8976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lnSpc>
                  <a:spcPts val="3300"/>
                </a:lnSpc>
                <a:defRPr sz="2800" b="0" i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</a:t>
              </a:r>
              <a:endParaRPr lang="en-US" altLang="zh-CN" sz="2000" dirty="0"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183381" y="891592"/>
              <a:ext cx="3397785" cy="247738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8661425" y="3311176"/>
              <a:ext cx="244169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EDC573"/>
                  </a:solidFill>
                  <a:cs typeface="+mn-ea"/>
                  <a:sym typeface="+mn-lt"/>
                </a:rPr>
                <a:t>恭贺新禧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8753386" y="4133782"/>
              <a:ext cx="2339101" cy="0"/>
            </a:xfrm>
            <a:prstGeom prst="line">
              <a:avLst/>
            </a:prstGeom>
            <a:ln>
              <a:solidFill>
                <a:srgbClr val="EDC5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9017" r="29017" b="14035"/>
          <a:stretch>
            <a:fillRect/>
          </a:stretch>
        </p:blipFill>
        <p:spPr>
          <a:xfrm flipV="1">
            <a:off x="0" y="0"/>
            <a:ext cx="12192001" cy="104198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454349" y="956925"/>
            <a:ext cx="7283302" cy="2417415"/>
            <a:chOff x="2454349" y="1041988"/>
            <a:chExt cx="7283302" cy="241741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 l="10476" r="5269"/>
            <a:stretch>
              <a:fillRect/>
            </a:stretch>
          </p:blipFill>
          <p:spPr>
            <a:xfrm>
              <a:off x="2454349" y="1041988"/>
              <a:ext cx="7283302" cy="241741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/>
            <p:cNvSpPr txBox="1"/>
            <p:nvPr/>
          </p:nvSpPr>
          <p:spPr>
            <a:xfrm>
              <a:off x="3894115" y="1977656"/>
              <a:ext cx="44037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spc="300" dirty="0">
                  <a:solidFill>
                    <a:schemeClr val="bg1"/>
                  </a:solidFill>
                  <a:cs typeface="+mn-ea"/>
                  <a:sym typeface="+mn-lt"/>
                </a:rPr>
                <a:t>百福齐聚贺新春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54349" y="2521786"/>
            <a:ext cx="7283302" cy="2417415"/>
            <a:chOff x="2454349" y="1041988"/>
            <a:chExt cx="7283302" cy="241741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/>
            <a:srcRect l="10476" r="5269"/>
            <a:stretch>
              <a:fillRect/>
            </a:stretch>
          </p:blipFill>
          <p:spPr>
            <a:xfrm>
              <a:off x="2454349" y="1041988"/>
              <a:ext cx="7283302" cy="241741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3894115" y="1977656"/>
              <a:ext cx="44037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spc="300" dirty="0">
                  <a:solidFill>
                    <a:schemeClr val="bg1"/>
                  </a:solidFill>
                  <a:cs typeface="+mn-ea"/>
                  <a:sym typeface="+mn-lt"/>
                </a:rPr>
                <a:t>百福齐聚贺新春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454349" y="4141832"/>
            <a:ext cx="7283302" cy="2417415"/>
            <a:chOff x="2454349" y="1041988"/>
            <a:chExt cx="7283302" cy="241741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screen"/>
            <a:srcRect l="10476" r="5269"/>
            <a:stretch>
              <a:fillRect/>
            </a:stretch>
          </p:blipFill>
          <p:spPr>
            <a:xfrm>
              <a:off x="2454349" y="1041988"/>
              <a:ext cx="7283302" cy="241741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文本框 11"/>
            <p:cNvSpPr txBox="1"/>
            <p:nvPr/>
          </p:nvSpPr>
          <p:spPr>
            <a:xfrm>
              <a:off x="3894115" y="1977656"/>
              <a:ext cx="44037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spc="300" dirty="0">
                  <a:solidFill>
                    <a:schemeClr val="bg1"/>
                  </a:solidFill>
                  <a:cs typeface="+mn-ea"/>
                  <a:sym typeface="+mn-lt"/>
                </a:rPr>
                <a:t>百福齐聚贺新春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5400000" flipH="1">
            <a:off x="-598990" y="584790"/>
            <a:ext cx="6858001" cy="5688418"/>
          </a:xfrm>
          <a:prstGeom prst="triangle">
            <a:avLst/>
          </a:prstGeom>
          <a:noFill/>
          <a:ln w="63500">
            <a:solidFill>
              <a:srgbClr val="EDC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 flipH="1">
            <a:off x="-381701" y="2699596"/>
            <a:ext cx="4476307" cy="3712905"/>
          </a:xfrm>
          <a:prstGeom prst="triangle">
            <a:avLst/>
          </a:prstGeom>
          <a:solidFill>
            <a:srgbClr val="EDC573"/>
          </a:solidFill>
          <a:ln w="63500">
            <a:solidFill>
              <a:srgbClr val="EDC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6048" y="3434268"/>
            <a:ext cx="816506" cy="2253053"/>
          </a:xfrm>
          <a:prstGeom prst="rect">
            <a:avLst/>
          </a:prstGeom>
          <a:noFill/>
        </p:spPr>
        <p:txBody>
          <a:bodyPr vert="wordArtVertRtl" wrap="none" rtlCol="0">
            <a:spAutoFit/>
          </a:bodyPr>
          <a:lstStyle/>
          <a:p>
            <a:pPr algn="ctr"/>
            <a:r>
              <a:rPr lang="en-US" altLang="zh-CN" sz="3200" spc="-300" dirty="0">
                <a:solidFill>
                  <a:srgbClr val="B92034"/>
                </a:solidFill>
                <a:cs typeface="+mn-ea"/>
                <a:sym typeface="+mn-lt"/>
              </a:rPr>
              <a:t>·</a:t>
            </a:r>
            <a:r>
              <a:rPr lang="zh-CN" altLang="en-US" sz="3200" spc="-300" dirty="0">
                <a:solidFill>
                  <a:srgbClr val="B92034"/>
                </a:solidFill>
                <a:cs typeface="+mn-ea"/>
                <a:sym typeface="+mn-lt"/>
              </a:rPr>
              <a:t>春节</a:t>
            </a:r>
            <a:r>
              <a:rPr lang="en-US" altLang="zh-CN" sz="3200" spc="-300" dirty="0">
                <a:solidFill>
                  <a:srgbClr val="B92034"/>
                </a:solidFill>
                <a:cs typeface="+mn-ea"/>
                <a:sym typeface="+mn-lt"/>
              </a:rPr>
              <a:t>·</a:t>
            </a:r>
            <a:endParaRPr lang="zh-CN" altLang="en-US" sz="3200" spc="-300" dirty="0">
              <a:solidFill>
                <a:srgbClr val="B92034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422930" flipH="1">
            <a:off x="-411663" y="965081"/>
            <a:ext cx="7782961" cy="4864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7053603" y="1722076"/>
            <a:ext cx="4054988" cy="736474"/>
            <a:chOff x="6723993" y="1807143"/>
            <a:chExt cx="4054988" cy="736474"/>
          </a:xfrm>
        </p:grpSpPr>
        <p:sp>
          <p:nvSpPr>
            <p:cNvPr id="9" name="矩形 8"/>
            <p:cNvSpPr/>
            <p:nvPr/>
          </p:nvSpPr>
          <p:spPr>
            <a:xfrm>
              <a:off x="7539626" y="1872733"/>
              <a:ext cx="3239355" cy="567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zh-CN" altLang="en-US" sz="2800" spc="300" dirty="0">
                  <a:solidFill>
                    <a:schemeClr val="bg1"/>
                  </a:solidFill>
                  <a:cs typeface="+mn-ea"/>
                  <a:sym typeface="+mn-lt"/>
                </a:rPr>
                <a:t>东风夜放花千树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23993" y="1807143"/>
              <a:ext cx="736474" cy="736474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7053603" y="2714317"/>
            <a:ext cx="4054988" cy="736474"/>
            <a:chOff x="6723993" y="1807143"/>
            <a:chExt cx="4054988" cy="736474"/>
          </a:xfrm>
        </p:grpSpPr>
        <p:sp>
          <p:nvSpPr>
            <p:cNvPr id="12" name="矩形 11"/>
            <p:cNvSpPr/>
            <p:nvPr/>
          </p:nvSpPr>
          <p:spPr>
            <a:xfrm>
              <a:off x="7539626" y="1872733"/>
              <a:ext cx="3239355" cy="567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zh-CN" altLang="en-US" sz="2800" spc="300" dirty="0">
                  <a:solidFill>
                    <a:schemeClr val="bg1"/>
                  </a:solidFill>
                  <a:cs typeface="+mn-ea"/>
                  <a:sym typeface="+mn-lt"/>
                </a:rPr>
                <a:t>宝马雕车香满路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23993" y="1807143"/>
              <a:ext cx="736474" cy="736474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7053603" y="3706558"/>
            <a:ext cx="4054988" cy="736474"/>
            <a:chOff x="6723993" y="1807143"/>
            <a:chExt cx="4054988" cy="736474"/>
          </a:xfrm>
        </p:grpSpPr>
        <p:sp>
          <p:nvSpPr>
            <p:cNvPr id="15" name="矩形 14"/>
            <p:cNvSpPr/>
            <p:nvPr/>
          </p:nvSpPr>
          <p:spPr>
            <a:xfrm>
              <a:off x="7539626" y="1872733"/>
              <a:ext cx="3239355" cy="567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zh-CN" altLang="en-US" sz="2800" spc="300" dirty="0">
                  <a:solidFill>
                    <a:schemeClr val="bg1"/>
                  </a:solidFill>
                  <a:cs typeface="+mn-ea"/>
                  <a:sym typeface="+mn-lt"/>
                </a:rPr>
                <a:t>蛾儿雪柳黄金缕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23993" y="1807143"/>
              <a:ext cx="736474" cy="736474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7053603" y="4764389"/>
            <a:ext cx="4054988" cy="736474"/>
            <a:chOff x="6723993" y="1807143"/>
            <a:chExt cx="4054988" cy="736474"/>
          </a:xfrm>
        </p:grpSpPr>
        <p:sp>
          <p:nvSpPr>
            <p:cNvPr id="18" name="矩形 17"/>
            <p:cNvSpPr/>
            <p:nvPr/>
          </p:nvSpPr>
          <p:spPr>
            <a:xfrm>
              <a:off x="7539626" y="1872733"/>
              <a:ext cx="3239355" cy="567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zh-CN" altLang="en-US" sz="2800" spc="300" dirty="0">
                  <a:solidFill>
                    <a:schemeClr val="bg1"/>
                  </a:solidFill>
                  <a:cs typeface="+mn-ea"/>
                  <a:sym typeface="+mn-lt"/>
                </a:rPr>
                <a:t>笑语盈盈暗香去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23993" y="1807143"/>
              <a:ext cx="736474" cy="7364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6200000">
            <a:off x="5918791" y="584790"/>
            <a:ext cx="6858001" cy="5688418"/>
          </a:xfrm>
          <a:prstGeom prst="triangle">
            <a:avLst/>
          </a:prstGeom>
          <a:noFill/>
          <a:ln w="63500">
            <a:solidFill>
              <a:srgbClr val="EDC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16200000">
            <a:off x="8097392" y="2763393"/>
            <a:ext cx="4476307" cy="3712905"/>
          </a:xfrm>
          <a:prstGeom prst="triangle">
            <a:avLst/>
          </a:prstGeom>
          <a:solidFill>
            <a:srgbClr val="EDC573"/>
          </a:solidFill>
          <a:ln w="63500">
            <a:solidFill>
              <a:srgbClr val="EDC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01571" y="930349"/>
            <a:ext cx="5762848" cy="5252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1687018" y="1555291"/>
            <a:ext cx="4054988" cy="736474"/>
            <a:chOff x="6723993" y="1807143"/>
            <a:chExt cx="4054988" cy="736474"/>
          </a:xfrm>
        </p:grpSpPr>
        <p:sp>
          <p:nvSpPr>
            <p:cNvPr id="12" name="矩形 11"/>
            <p:cNvSpPr/>
            <p:nvPr/>
          </p:nvSpPr>
          <p:spPr>
            <a:xfrm>
              <a:off x="7539626" y="1872733"/>
              <a:ext cx="3239355" cy="567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zh-CN" altLang="en-US" sz="2800" spc="300" dirty="0">
                  <a:solidFill>
                    <a:schemeClr val="bg1"/>
                  </a:solidFill>
                  <a:cs typeface="+mn-ea"/>
                  <a:sym typeface="+mn-lt"/>
                </a:rPr>
                <a:t>正月初一拜大年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23993" y="1807143"/>
              <a:ext cx="736474" cy="736474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687018" y="2611378"/>
            <a:ext cx="4054988" cy="736474"/>
            <a:chOff x="6723993" y="1807143"/>
            <a:chExt cx="4054988" cy="736474"/>
          </a:xfrm>
        </p:grpSpPr>
        <p:sp>
          <p:nvSpPr>
            <p:cNvPr id="15" name="矩形 14"/>
            <p:cNvSpPr/>
            <p:nvPr/>
          </p:nvSpPr>
          <p:spPr>
            <a:xfrm>
              <a:off x="7539626" y="1872733"/>
              <a:ext cx="3239355" cy="567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zh-CN" altLang="en-US" sz="2800" spc="300" dirty="0">
                  <a:solidFill>
                    <a:schemeClr val="bg1"/>
                  </a:solidFill>
                  <a:cs typeface="+mn-ea"/>
                  <a:sym typeface="+mn-lt"/>
                </a:rPr>
                <a:t>正月初二祭财神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23993" y="1807143"/>
              <a:ext cx="736474" cy="736474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687018" y="3667465"/>
            <a:ext cx="4054988" cy="736474"/>
            <a:chOff x="6723993" y="1807143"/>
            <a:chExt cx="4054988" cy="736474"/>
          </a:xfrm>
        </p:grpSpPr>
        <p:sp>
          <p:nvSpPr>
            <p:cNvPr id="18" name="矩形 17"/>
            <p:cNvSpPr/>
            <p:nvPr/>
          </p:nvSpPr>
          <p:spPr>
            <a:xfrm>
              <a:off x="7539626" y="1872733"/>
              <a:ext cx="3239355" cy="567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zh-CN" altLang="en-US" sz="2800" spc="300" dirty="0">
                  <a:solidFill>
                    <a:schemeClr val="bg1"/>
                  </a:solidFill>
                  <a:cs typeface="+mn-ea"/>
                  <a:sym typeface="+mn-lt"/>
                </a:rPr>
                <a:t>正月初三不杀猪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23993" y="1807143"/>
              <a:ext cx="736474" cy="736474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687018" y="4723552"/>
            <a:ext cx="4054988" cy="736474"/>
            <a:chOff x="6723993" y="1807143"/>
            <a:chExt cx="4054988" cy="736474"/>
          </a:xfrm>
        </p:grpSpPr>
        <p:sp>
          <p:nvSpPr>
            <p:cNvPr id="21" name="矩形 20"/>
            <p:cNvSpPr/>
            <p:nvPr/>
          </p:nvSpPr>
          <p:spPr>
            <a:xfrm>
              <a:off x="7539626" y="1872733"/>
              <a:ext cx="3239355" cy="567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zh-CN" altLang="en-US" sz="2800" spc="300" dirty="0">
                  <a:solidFill>
                    <a:schemeClr val="bg1"/>
                  </a:solidFill>
                  <a:cs typeface="+mn-ea"/>
                  <a:sym typeface="+mn-lt"/>
                </a:rPr>
                <a:t>正月初四接五路</a:t>
              </a: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23993" y="1807143"/>
              <a:ext cx="736474" cy="7364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87296" y="2321005"/>
            <a:ext cx="74174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3800" spc="300">
                <a:solidFill>
                  <a:schemeClr val="bg1"/>
                </a:solidFill>
                <a:effectLst>
                  <a:glow rad="38100">
                    <a:srgbClr val="EDC573">
                      <a:alpha val="50000"/>
                    </a:srgbClr>
                  </a:glow>
                  <a:outerShdw blurRad="38100" dist="38100" dir="2700000" algn="tl">
                    <a:srgbClr val="AA192E"/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感谢观赏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725481" y="1626781"/>
            <a:ext cx="6804837" cy="694224"/>
            <a:chOff x="3009014" y="1626781"/>
            <a:chExt cx="6804837" cy="694224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3009014" y="1973893"/>
              <a:ext cx="6804837" cy="0"/>
            </a:xfrm>
            <a:prstGeom prst="line">
              <a:avLst/>
            </a:prstGeom>
            <a:solidFill>
              <a:srgbClr val="B92034"/>
            </a:solidFill>
            <a:ln w="63500" cap="rnd">
              <a:solidFill>
                <a:srgbClr val="EDC57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矩形: 圆角 6"/>
            <p:cNvSpPr/>
            <p:nvPr/>
          </p:nvSpPr>
          <p:spPr>
            <a:xfrm>
              <a:off x="5289697" y="1626781"/>
              <a:ext cx="2243470" cy="694224"/>
            </a:xfrm>
            <a:prstGeom prst="roundRect">
              <a:avLst>
                <a:gd name="adj" fmla="val 50000"/>
              </a:avLst>
            </a:prstGeom>
            <a:solidFill>
              <a:srgbClr val="B92034"/>
            </a:solidFill>
            <a:ln w="63500">
              <a:solidFill>
                <a:srgbClr val="EDC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cs typeface="+mn-ea"/>
                  <a:sym typeface="+mn-lt"/>
                </a:rPr>
                <a:t>20XX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2725481" y="4710006"/>
            <a:ext cx="6804837" cy="0"/>
          </a:xfrm>
          <a:prstGeom prst="line">
            <a:avLst/>
          </a:prstGeom>
          <a:solidFill>
            <a:srgbClr val="B92034"/>
          </a:solidFill>
          <a:ln w="63500" cap="rnd">
            <a:solidFill>
              <a:srgbClr val="EDC57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文本框 12"/>
          <p:cNvSpPr txBox="1"/>
          <p:nvPr/>
        </p:nvSpPr>
        <p:spPr>
          <a:xfrm>
            <a:off x="2848111" y="4883017"/>
            <a:ext cx="664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pc="1200" dirty="0">
                <a:solidFill>
                  <a:schemeClr val="bg1"/>
                </a:solidFill>
                <a:cs typeface="+mn-ea"/>
                <a:sym typeface="+mn-lt"/>
              </a:rPr>
              <a:t>HAPPY CHINESE NEW YEAR</a:t>
            </a:r>
            <a:endParaRPr lang="zh-CN" altLang="en-US" spc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87295" y="2150877"/>
            <a:ext cx="74174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3800" spc="300">
                <a:solidFill>
                  <a:schemeClr val="bg1"/>
                </a:solidFill>
                <a:effectLst>
                  <a:glow rad="38100">
                    <a:srgbClr val="EDC573">
                      <a:alpha val="50000"/>
                    </a:srgbClr>
                  </a:glow>
                  <a:outerShdw blurRad="38100" dist="38100" dir="2700000" algn="tl">
                    <a:srgbClr val="AA192E"/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春节起源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725481" y="1456653"/>
            <a:ext cx="6804837" cy="694224"/>
            <a:chOff x="3009014" y="1626781"/>
            <a:chExt cx="6804837" cy="69422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009014" y="1973893"/>
              <a:ext cx="6804837" cy="0"/>
            </a:xfrm>
            <a:prstGeom prst="line">
              <a:avLst/>
            </a:prstGeom>
            <a:solidFill>
              <a:srgbClr val="B92034"/>
            </a:solidFill>
            <a:ln w="63500" cap="rnd">
              <a:solidFill>
                <a:srgbClr val="EDC57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矩形: 圆角 5"/>
            <p:cNvSpPr/>
            <p:nvPr/>
          </p:nvSpPr>
          <p:spPr>
            <a:xfrm>
              <a:off x="5289697" y="1626781"/>
              <a:ext cx="2243470" cy="694224"/>
            </a:xfrm>
            <a:prstGeom prst="roundRect">
              <a:avLst>
                <a:gd name="adj" fmla="val 50000"/>
              </a:avLst>
            </a:prstGeom>
            <a:solidFill>
              <a:srgbClr val="B92034"/>
            </a:solidFill>
            <a:ln w="63500">
              <a:solidFill>
                <a:srgbClr val="EDC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第一篇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2725481" y="4539878"/>
            <a:ext cx="6804837" cy="0"/>
          </a:xfrm>
          <a:prstGeom prst="line">
            <a:avLst/>
          </a:prstGeom>
          <a:solidFill>
            <a:srgbClr val="B92034"/>
          </a:solidFill>
          <a:ln w="63500" cap="rnd">
            <a:solidFill>
              <a:srgbClr val="EDC57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文本框 7"/>
          <p:cNvSpPr txBox="1"/>
          <p:nvPr/>
        </p:nvSpPr>
        <p:spPr>
          <a:xfrm>
            <a:off x="2848111" y="4712889"/>
            <a:ext cx="664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pc="1200" dirty="0">
                <a:solidFill>
                  <a:schemeClr val="bg1"/>
                </a:solidFill>
                <a:cs typeface="+mn-ea"/>
                <a:sym typeface="+mn-lt"/>
              </a:rPr>
              <a:t>HAPPY CHINESE NEW YEAR</a:t>
            </a:r>
            <a:endParaRPr lang="zh-CN" altLang="en-US" spc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6200000">
            <a:off x="5918791" y="584790"/>
            <a:ext cx="6858001" cy="5688418"/>
          </a:xfrm>
          <a:prstGeom prst="triangle">
            <a:avLst/>
          </a:prstGeom>
          <a:noFill/>
          <a:ln w="63500">
            <a:solidFill>
              <a:srgbClr val="EDC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 rot="16200000">
            <a:off x="8097392" y="2763393"/>
            <a:ext cx="4476307" cy="3712905"/>
          </a:xfrm>
          <a:prstGeom prst="triangle">
            <a:avLst/>
          </a:prstGeom>
          <a:solidFill>
            <a:srgbClr val="EDC573"/>
          </a:solidFill>
          <a:ln w="63500">
            <a:solidFill>
              <a:srgbClr val="EDC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72938" y="-829343"/>
            <a:ext cx="4614531" cy="7797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403181" y="4619845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B92034"/>
                </a:solidFill>
                <a:cs typeface="+mn-ea"/>
                <a:sym typeface="+mn-lt"/>
              </a:rPr>
              <a:t>·</a:t>
            </a:r>
            <a:r>
              <a:rPr lang="zh-CN" altLang="en-US" sz="3200" dirty="0">
                <a:solidFill>
                  <a:srgbClr val="B92034"/>
                </a:solidFill>
                <a:cs typeface="+mn-ea"/>
                <a:sym typeface="+mn-lt"/>
              </a:rPr>
              <a:t>春节</a:t>
            </a:r>
            <a:r>
              <a:rPr lang="en-US" altLang="zh-CN" sz="3200" dirty="0">
                <a:solidFill>
                  <a:srgbClr val="B92034"/>
                </a:solidFill>
                <a:cs typeface="+mn-ea"/>
                <a:sym typeface="+mn-lt"/>
              </a:rPr>
              <a:t>·</a:t>
            </a:r>
            <a:endParaRPr lang="zh-CN" altLang="en-US" sz="3200" dirty="0">
              <a:solidFill>
                <a:srgbClr val="B92034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77840" y="1473565"/>
            <a:ext cx="736474" cy="3561251"/>
            <a:chOff x="1237596" y="1339308"/>
            <a:chExt cx="736474" cy="356125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37596" y="1339308"/>
              <a:ext cx="736474" cy="736474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276576" y="2049201"/>
              <a:ext cx="658514" cy="2851358"/>
            </a:xfrm>
            <a:prstGeom prst="rect">
              <a:avLst/>
            </a:prstGeom>
          </p:spPr>
          <p:txBody>
            <a:bodyPr vert="wordArtVertRtl"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人日题诗寄草堂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91367" y="1473565"/>
            <a:ext cx="736474" cy="3561251"/>
            <a:chOff x="1237596" y="1339308"/>
            <a:chExt cx="736474" cy="356125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37596" y="1339308"/>
              <a:ext cx="736474" cy="736474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276576" y="2049201"/>
              <a:ext cx="658514" cy="2851358"/>
            </a:xfrm>
            <a:prstGeom prst="rect">
              <a:avLst/>
            </a:prstGeom>
          </p:spPr>
          <p:txBody>
            <a:bodyPr vert="wordArtVertRtl"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遥怜故人思故乡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04894" y="1473565"/>
            <a:ext cx="736474" cy="3561251"/>
            <a:chOff x="1237596" y="1339308"/>
            <a:chExt cx="736474" cy="356125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37596" y="1339308"/>
              <a:ext cx="736474" cy="736474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276576" y="2049201"/>
              <a:ext cx="658514" cy="2851358"/>
            </a:xfrm>
            <a:prstGeom prst="rect">
              <a:avLst/>
            </a:prstGeom>
          </p:spPr>
          <p:txBody>
            <a:bodyPr vert="wordArtVertRtl"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柳条弄色不忍见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18420" y="1473565"/>
            <a:ext cx="736474" cy="3561251"/>
            <a:chOff x="1237596" y="1339308"/>
            <a:chExt cx="736474" cy="3561251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37596" y="1339308"/>
              <a:ext cx="736474" cy="736474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276576" y="2049201"/>
              <a:ext cx="658514" cy="2851358"/>
            </a:xfrm>
            <a:prstGeom prst="rect">
              <a:avLst/>
            </a:prstGeom>
          </p:spPr>
          <p:txBody>
            <a:bodyPr vert="wordArtVertRtl"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梅花满枝空断肠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5400000" flipH="1">
            <a:off x="-598990" y="584790"/>
            <a:ext cx="6858001" cy="5688418"/>
          </a:xfrm>
          <a:prstGeom prst="triangle">
            <a:avLst/>
          </a:prstGeom>
          <a:noFill/>
          <a:ln w="63500">
            <a:solidFill>
              <a:srgbClr val="EDC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 flipH="1">
            <a:off x="-381701" y="2699596"/>
            <a:ext cx="4476307" cy="3712905"/>
          </a:xfrm>
          <a:prstGeom prst="triangle">
            <a:avLst/>
          </a:prstGeom>
          <a:solidFill>
            <a:srgbClr val="EDC573"/>
          </a:solidFill>
          <a:ln w="63500">
            <a:solidFill>
              <a:srgbClr val="EDC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22585" y="479452"/>
            <a:ext cx="6196805" cy="61968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493599" y="4619845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B92034"/>
                </a:solidFill>
                <a:cs typeface="+mn-ea"/>
                <a:sym typeface="+mn-lt"/>
              </a:rPr>
              <a:t>·</a:t>
            </a:r>
            <a:r>
              <a:rPr lang="zh-CN" altLang="en-US" sz="3200" dirty="0">
                <a:solidFill>
                  <a:srgbClr val="B92034"/>
                </a:solidFill>
                <a:cs typeface="+mn-ea"/>
                <a:sym typeface="+mn-lt"/>
              </a:rPr>
              <a:t>春节</a:t>
            </a:r>
            <a:r>
              <a:rPr lang="en-US" altLang="zh-CN" sz="3200" dirty="0">
                <a:solidFill>
                  <a:srgbClr val="B92034"/>
                </a:solidFill>
                <a:cs typeface="+mn-ea"/>
                <a:sym typeface="+mn-lt"/>
              </a:rPr>
              <a:t>·</a:t>
            </a:r>
            <a:endParaRPr lang="zh-CN" altLang="en-US" sz="3200" dirty="0">
              <a:solidFill>
                <a:srgbClr val="B92034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83505" y="1473565"/>
            <a:ext cx="736474" cy="3561251"/>
            <a:chOff x="1237596" y="1339308"/>
            <a:chExt cx="736474" cy="356125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37596" y="1339308"/>
              <a:ext cx="736474" cy="736474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276576" y="2049201"/>
              <a:ext cx="658514" cy="2851358"/>
            </a:xfrm>
            <a:prstGeom prst="rect">
              <a:avLst/>
            </a:prstGeom>
          </p:spPr>
          <p:txBody>
            <a:bodyPr vert="wordArtVertRtl"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东风夜放花千树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897032" y="1473565"/>
            <a:ext cx="736474" cy="3561251"/>
            <a:chOff x="1237596" y="1339308"/>
            <a:chExt cx="736474" cy="356125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37596" y="1339308"/>
              <a:ext cx="736474" cy="73647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276576" y="2049201"/>
              <a:ext cx="658514" cy="2851358"/>
            </a:xfrm>
            <a:prstGeom prst="rect">
              <a:avLst/>
            </a:prstGeom>
          </p:spPr>
          <p:txBody>
            <a:bodyPr vert="wordArtVertRtl"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宝马雕车香满路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910559" y="1473565"/>
            <a:ext cx="736474" cy="3561251"/>
            <a:chOff x="1237596" y="1339308"/>
            <a:chExt cx="736474" cy="356125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37596" y="1339308"/>
              <a:ext cx="736474" cy="736474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276576" y="2049201"/>
              <a:ext cx="658514" cy="2851358"/>
            </a:xfrm>
            <a:prstGeom prst="rect">
              <a:avLst/>
            </a:prstGeom>
          </p:spPr>
          <p:txBody>
            <a:bodyPr vert="wordArtVertRtl"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蛾儿雪柳黄金缕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924085" y="1473565"/>
            <a:ext cx="736474" cy="3561251"/>
            <a:chOff x="1237596" y="1339308"/>
            <a:chExt cx="736474" cy="356125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37596" y="1339308"/>
              <a:ext cx="736474" cy="736474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1276576" y="2049201"/>
              <a:ext cx="658514" cy="2851358"/>
            </a:xfrm>
            <a:prstGeom prst="rect">
              <a:avLst/>
            </a:prstGeom>
          </p:spPr>
          <p:txBody>
            <a:bodyPr vert="wordArtVertRtl"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笑语盈盈暗香去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9597" y="2581938"/>
            <a:ext cx="3212805" cy="32128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64783" y="1063257"/>
            <a:ext cx="3262432" cy="96500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lnSpc>
                <a:spcPts val="3300"/>
              </a:lnSpc>
              <a:defRPr sz="2800" b="0" i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点击输入内容点击输入内容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点击输入内容点击输入内容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48187" y="1596210"/>
            <a:ext cx="2369734" cy="3941863"/>
            <a:chOff x="1197049" y="1617476"/>
            <a:chExt cx="2369734" cy="394186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97049" y="1617476"/>
              <a:ext cx="2359101" cy="2359101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330273" y="4082011"/>
              <a:ext cx="2236510" cy="147732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lnSpc>
                  <a:spcPts val="3300"/>
                </a:lnSpc>
                <a:defRPr sz="2800" b="0" i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6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</a:t>
              </a:r>
              <a:endParaRPr lang="en-US" altLang="zh-CN" sz="20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36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</a:t>
              </a:r>
              <a:endParaRPr lang="en-US" altLang="zh-CN" sz="20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36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640855" y="1596210"/>
            <a:ext cx="2369734" cy="3941863"/>
            <a:chOff x="1197049" y="1617476"/>
            <a:chExt cx="2369734" cy="394186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97049" y="1617476"/>
              <a:ext cx="2359101" cy="235910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330273" y="4082011"/>
              <a:ext cx="2236510" cy="147732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lnSpc>
                  <a:spcPts val="3300"/>
                </a:lnSpc>
                <a:defRPr sz="2800" b="0" i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6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</a:t>
              </a:r>
              <a:endParaRPr lang="en-US" altLang="zh-CN" sz="20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36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</a:t>
              </a:r>
              <a:endParaRPr lang="en-US" altLang="zh-CN" sz="20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36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点击输入内容点击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8107" y="652677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http://  www.PPT818.com/jieri/</a:t>
            </a:r>
            <a:endParaRPr lang="en-US" altLang="zh-CN" sz="100" dirty="0" smtClean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3063035"/>
            <a:ext cx="12192000" cy="3794966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3063035"/>
            <a:ext cx="12192000" cy="0"/>
          </a:xfrm>
          <a:prstGeom prst="line">
            <a:avLst/>
          </a:prstGeom>
          <a:ln w="38100">
            <a:solidFill>
              <a:srgbClr val="EDC5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307074" y="840271"/>
            <a:ext cx="75778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春节是指汉字文化圈传统上的农历新年，俗称“年节”，传统名称为新年、大年、新岁，但口头上又称度岁、庆新岁、过年。中国人过春节已有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4000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多年的历史。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6844" y="1210698"/>
            <a:ext cx="736474" cy="7364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98682" y="1210698"/>
            <a:ext cx="736474" cy="736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658122" y="489095"/>
            <a:ext cx="2057180" cy="5879809"/>
            <a:chOff x="1621686" y="489094"/>
            <a:chExt cx="2057180" cy="58798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/>
            <a:srcRect l="4325" t="13162"/>
            <a:stretch>
              <a:fillRect/>
            </a:stretch>
          </p:blipFill>
          <p:spPr>
            <a:xfrm rot="5400000">
              <a:off x="-289629" y="2400409"/>
              <a:ext cx="5879809" cy="20571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矩形 3"/>
            <p:cNvSpPr/>
            <p:nvPr/>
          </p:nvSpPr>
          <p:spPr>
            <a:xfrm>
              <a:off x="2302786" y="1955134"/>
              <a:ext cx="737510" cy="2482539"/>
            </a:xfrm>
            <a:prstGeom prst="rect">
              <a:avLst/>
            </a:prstGeom>
          </p:spPr>
          <p:txBody>
            <a:bodyPr vert="wordArtVertRtl" wrap="none">
              <a:spAutoFit/>
            </a:bodyPr>
            <a:lstStyle/>
            <a:p>
              <a:r>
                <a:rPr lang="zh-CN" altLang="en-US" sz="2800" spc="-6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春节</a:t>
              </a:r>
              <a:r>
                <a:rPr lang="en-US" altLang="zh-CN" sz="2800" spc="-6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·</a:t>
              </a:r>
              <a:r>
                <a:rPr lang="zh-CN" altLang="en-US" sz="2800" spc="-6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除旧尘</a:t>
              </a:r>
              <a:endParaRPr lang="zh-CN" altLang="en-US" sz="2800" spc="-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30981" y="489095"/>
            <a:ext cx="2057180" cy="5879809"/>
            <a:chOff x="1621686" y="489094"/>
            <a:chExt cx="2057180" cy="587980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/>
            <a:srcRect l="4325" t="13162"/>
            <a:stretch>
              <a:fillRect/>
            </a:stretch>
          </p:blipFill>
          <p:spPr>
            <a:xfrm rot="5400000">
              <a:off x="-289629" y="2400409"/>
              <a:ext cx="5879809" cy="20571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/>
            <p:cNvSpPr/>
            <p:nvPr/>
          </p:nvSpPr>
          <p:spPr>
            <a:xfrm>
              <a:off x="2302786" y="1955134"/>
              <a:ext cx="737510" cy="2482539"/>
            </a:xfrm>
            <a:prstGeom prst="rect">
              <a:avLst/>
            </a:prstGeom>
          </p:spPr>
          <p:txBody>
            <a:bodyPr vert="wordArtVertRtl" wrap="none">
              <a:spAutoFit/>
            </a:bodyPr>
            <a:lstStyle/>
            <a:p>
              <a:r>
                <a:rPr lang="zh-CN" altLang="en-US" sz="2800" spc="-6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春节</a:t>
              </a:r>
              <a:r>
                <a:rPr lang="en-US" altLang="zh-CN" sz="2800" spc="-6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·</a:t>
              </a:r>
              <a:r>
                <a:rPr lang="zh-CN" altLang="en-US" sz="2800" spc="-6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守新岁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03840" y="489095"/>
            <a:ext cx="2057180" cy="5879809"/>
            <a:chOff x="1621686" y="489094"/>
            <a:chExt cx="2057180" cy="587980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/>
            <a:srcRect l="4325" t="13162"/>
            <a:stretch>
              <a:fillRect/>
            </a:stretch>
          </p:blipFill>
          <p:spPr>
            <a:xfrm rot="5400000">
              <a:off x="-289629" y="2400409"/>
              <a:ext cx="5879809" cy="20571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矩形 10"/>
            <p:cNvSpPr/>
            <p:nvPr/>
          </p:nvSpPr>
          <p:spPr>
            <a:xfrm>
              <a:off x="2302786" y="1955134"/>
              <a:ext cx="737510" cy="2482539"/>
            </a:xfrm>
            <a:prstGeom prst="rect">
              <a:avLst/>
            </a:prstGeom>
          </p:spPr>
          <p:txBody>
            <a:bodyPr vert="wordArtVertRtl" wrap="none">
              <a:spAutoFit/>
            </a:bodyPr>
            <a:lstStyle/>
            <a:p>
              <a:r>
                <a:rPr lang="zh-CN" altLang="en-US" sz="2800" spc="-6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春节</a:t>
              </a:r>
              <a:r>
                <a:rPr lang="en-US" altLang="zh-CN" sz="2800" spc="-6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·</a:t>
              </a:r>
              <a:r>
                <a:rPr lang="zh-CN" altLang="en-US" sz="2800" spc="-6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贴春联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76699" y="489095"/>
            <a:ext cx="2057180" cy="5879809"/>
            <a:chOff x="1621686" y="489094"/>
            <a:chExt cx="2057180" cy="587980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screen"/>
            <a:srcRect l="4325" t="13162"/>
            <a:stretch>
              <a:fillRect/>
            </a:stretch>
          </p:blipFill>
          <p:spPr>
            <a:xfrm rot="5400000">
              <a:off x="-289629" y="2400409"/>
              <a:ext cx="5879809" cy="20571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矩形 13"/>
            <p:cNvSpPr/>
            <p:nvPr/>
          </p:nvSpPr>
          <p:spPr>
            <a:xfrm>
              <a:off x="2302786" y="1955134"/>
              <a:ext cx="737510" cy="2482539"/>
            </a:xfrm>
            <a:prstGeom prst="rect">
              <a:avLst/>
            </a:prstGeom>
          </p:spPr>
          <p:txBody>
            <a:bodyPr vert="wordArtVertRtl" wrap="none">
              <a:spAutoFit/>
            </a:bodyPr>
            <a:lstStyle/>
            <a:p>
              <a:r>
                <a:rPr lang="zh-CN" altLang="en-US" sz="2800" spc="-6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春节</a:t>
              </a:r>
              <a:r>
                <a:rPr lang="en-US" altLang="zh-CN" sz="2800" spc="-6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·</a:t>
              </a:r>
              <a:r>
                <a:rPr lang="zh-CN" altLang="en-US" sz="2800" spc="-6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燃爆竹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87296" y="2150877"/>
            <a:ext cx="74174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3800" spc="300">
                <a:solidFill>
                  <a:schemeClr val="bg1"/>
                </a:solidFill>
                <a:effectLst>
                  <a:glow rad="38100">
                    <a:srgbClr val="EDC573">
                      <a:alpha val="50000"/>
                    </a:srgbClr>
                  </a:glow>
                  <a:outerShdw blurRad="38100" dist="38100" dir="2700000" algn="tl">
                    <a:srgbClr val="AA192E"/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春节习俗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725481" y="1456653"/>
            <a:ext cx="6804837" cy="694224"/>
            <a:chOff x="3009014" y="1626781"/>
            <a:chExt cx="6804837" cy="69422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009014" y="1973893"/>
              <a:ext cx="6804837" cy="0"/>
            </a:xfrm>
            <a:prstGeom prst="line">
              <a:avLst/>
            </a:prstGeom>
            <a:solidFill>
              <a:srgbClr val="B92034"/>
            </a:solidFill>
            <a:ln w="63500" cap="rnd">
              <a:solidFill>
                <a:srgbClr val="EDC57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矩形: 圆角 5"/>
            <p:cNvSpPr/>
            <p:nvPr/>
          </p:nvSpPr>
          <p:spPr>
            <a:xfrm>
              <a:off x="5289697" y="1626781"/>
              <a:ext cx="2243470" cy="694224"/>
            </a:xfrm>
            <a:prstGeom prst="roundRect">
              <a:avLst>
                <a:gd name="adj" fmla="val 50000"/>
              </a:avLst>
            </a:prstGeom>
            <a:solidFill>
              <a:srgbClr val="B92034"/>
            </a:solidFill>
            <a:ln w="63500">
              <a:solidFill>
                <a:srgbClr val="EDC5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第二篇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2725481" y="4539878"/>
            <a:ext cx="6804837" cy="0"/>
          </a:xfrm>
          <a:prstGeom prst="line">
            <a:avLst/>
          </a:prstGeom>
          <a:solidFill>
            <a:srgbClr val="B92034"/>
          </a:solidFill>
          <a:ln w="63500" cap="rnd">
            <a:solidFill>
              <a:srgbClr val="EDC57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文本框 7"/>
          <p:cNvSpPr txBox="1"/>
          <p:nvPr/>
        </p:nvSpPr>
        <p:spPr>
          <a:xfrm>
            <a:off x="2848111" y="4712889"/>
            <a:ext cx="664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pc="1200" dirty="0">
                <a:solidFill>
                  <a:schemeClr val="bg1"/>
                </a:solidFill>
                <a:cs typeface="+mn-ea"/>
                <a:sym typeface="+mn-lt"/>
              </a:rPr>
              <a:t>HAPPY CHINESE NEW YEAR</a:t>
            </a:r>
            <a:endParaRPr lang="zh-CN" altLang="en-US" spc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av0xsfp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宽屏</PresentationFormat>
  <Paragraphs>129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inpin heiti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2022-03-11T05:43:40Z</dcterms:created>
  <dcterms:modified xsi:type="dcterms:W3CDTF">2023-01-11T01:07:05Z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725B159C8B7242A5A9461BD926403EE3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