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7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76.xml" ContentType="application/vnd.openxmlformats-officedocument.presentationml.tags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</p:sldMasterIdLst>
  <p:notesMasterIdLst>
    <p:notesMasterId r:id="rId30"/>
  </p:notesMasterIdLst>
  <p:handoutMasterIdLst>
    <p:handoutMasterId r:id="rId31"/>
  </p:handoutMasterIdLst>
  <p:sldIdLst>
    <p:sldId id="256" r:id="rId3"/>
    <p:sldId id="257" r:id="rId4"/>
    <p:sldId id="258" r:id="rId5"/>
    <p:sldId id="259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60" r:id="rId14"/>
    <p:sldId id="262" r:id="rId15"/>
    <p:sldId id="282" r:id="rId16"/>
    <p:sldId id="283" r:id="rId17"/>
    <p:sldId id="284" r:id="rId18"/>
    <p:sldId id="285" r:id="rId19"/>
    <p:sldId id="286" r:id="rId20"/>
    <p:sldId id="263" r:id="rId21"/>
    <p:sldId id="287" r:id="rId22"/>
    <p:sldId id="288" r:id="rId23"/>
    <p:sldId id="289" r:id="rId24"/>
    <p:sldId id="290" r:id="rId25"/>
    <p:sldId id="269" r:id="rId26"/>
    <p:sldId id="291" r:id="rId27"/>
    <p:sldId id="292" r:id="rId28"/>
    <p:sldId id="293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74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DCDCDC"/>
    <a:srgbClr val="F0F0F0"/>
    <a:srgbClr val="E6E6E6"/>
    <a:srgbClr val="C8C8C8"/>
    <a:srgbClr val="FAFAFA"/>
    <a:srgbClr val="BEBE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78" autoAdjust="0"/>
    <p:restoredTop sz="94660"/>
  </p:normalViewPr>
  <p:slideViewPr>
    <p:cSldViewPr snapToGrid="0">
      <p:cViewPr>
        <p:scale>
          <a:sx n="66" d="100"/>
          <a:sy n="66" d="100"/>
        </p:scale>
        <p:origin x="-2382" y="-1146"/>
      </p:cViewPr>
      <p:guideLst>
        <p:guide orient="horz" pos="2174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Relationship Id="rId8" Type="http://schemas.openxmlformats.org/officeDocument/2006/relationships/slide" Target="slides/slide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2023-01-11</a:t>
            </a:fld>
            <a:endParaRPr lang="zh-CN" altLang="en-US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‹#›</a:t>
            </a:fld>
            <a:endParaRPr lang="zh-CN" altLang="en-US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1AC49D05-6128-4D0D-A32A-06A5E73B386C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5849F42C-2DAE-424C-A4B8-3140182C3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6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D0DACE-38E0-42D2-9336-2B707D34BC6D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D0DACE-38E0-42D2-9336-2B707D34BC6D}" type="slidenum">
              <a:rPr lang="zh-CN" altLang="en-US" smtClean="0">
                <a:solidFill>
                  <a:prstClr val="black"/>
                </a:solidFill>
                <a:latin typeface="Calibri" panose="020F0502020204030204"/>
                <a:ea typeface="宋体" panose="02010600030101010101" pitchFamily="2" charset="-122"/>
              </a:rPr>
              <a:t>27</a:t>
            </a:fld>
            <a:endParaRPr lang="zh-CN" altLang="en-US">
              <a:solidFill>
                <a:prstClr val="black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B058BE-41C4-4940-A516-ACBFD1EE1AD6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1.xml"/><Relationship Id="rId4" Type="http://schemas.openxmlformats.org/officeDocument/2006/relationships/tags" Target="../tags/tag10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tags" Target="../tags/tag58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57.xml"/><Relationship Id="rId1" Type="http://schemas.openxmlformats.org/officeDocument/2006/relationships/tags" Target="../tags/tag56.xml"/><Relationship Id="rId6" Type="http://schemas.openxmlformats.org/officeDocument/2006/relationships/tags" Target="../tags/tag61.xml"/><Relationship Id="rId5" Type="http://schemas.openxmlformats.org/officeDocument/2006/relationships/tags" Target="../tags/tag60.xml"/><Relationship Id="rId4" Type="http://schemas.openxmlformats.org/officeDocument/2006/relationships/tags" Target="../tags/tag59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64.xml"/><Relationship Id="rId2" Type="http://schemas.openxmlformats.org/officeDocument/2006/relationships/tags" Target="../tags/tag63.xml"/><Relationship Id="rId1" Type="http://schemas.openxmlformats.org/officeDocument/2006/relationships/tags" Target="../tags/tag62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66.xml"/><Relationship Id="rId4" Type="http://schemas.openxmlformats.org/officeDocument/2006/relationships/tags" Target="../tags/tag6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tags" Target="../tags/tag69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70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tags" Target="../tags/tag73.xml"/><Relationship Id="rId2" Type="http://schemas.openxmlformats.org/officeDocument/2006/relationships/tags" Target="../tags/tag72.xml"/><Relationship Id="rId1" Type="http://schemas.openxmlformats.org/officeDocument/2006/relationships/tags" Target="../tags/tag71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7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7" Type="http://schemas.openxmlformats.org/officeDocument/2006/relationships/image" Target="../media/image2.pn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6.xml"/><Relationship Id="rId4" Type="http://schemas.openxmlformats.org/officeDocument/2006/relationships/tags" Target="../tags/tag15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19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1.xml"/><Relationship Id="rId4" Type="http://schemas.openxmlformats.org/officeDocument/2006/relationships/tags" Target="../tags/tag20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24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6.xml"/><Relationship Id="rId4" Type="http://schemas.openxmlformats.org/officeDocument/2006/relationships/tags" Target="../tags/tag2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tags" Target="../tags/tag29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tags" Target="../tags/tag32.xml"/><Relationship Id="rId5" Type="http://schemas.openxmlformats.org/officeDocument/2006/relationships/tags" Target="../tags/tag31.xml"/><Relationship Id="rId4" Type="http://schemas.openxmlformats.org/officeDocument/2006/relationships/tags" Target="../tags/tag30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tags" Target="../tags/tag40.xml"/><Relationship Id="rId3" Type="http://schemas.openxmlformats.org/officeDocument/2006/relationships/tags" Target="../tags/tag35.xml"/><Relationship Id="rId7" Type="http://schemas.openxmlformats.org/officeDocument/2006/relationships/tags" Target="../tags/tag39.xml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tags" Target="../tags/tag38.xml"/><Relationship Id="rId5" Type="http://schemas.openxmlformats.org/officeDocument/2006/relationships/tags" Target="../tags/tag37.xml"/><Relationship Id="rId4" Type="http://schemas.openxmlformats.org/officeDocument/2006/relationships/tags" Target="../tags/tag36.xml"/><Relationship Id="rId9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tags" Target="../tags/tag48.xml"/><Relationship Id="rId3" Type="http://schemas.openxmlformats.org/officeDocument/2006/relationships/tags" Target="../tags/tag43.xml"/><Relationship Id="rId7" Type="http://schemas.openxmlformats.org/officeDocument/2006/relationships/tags" Target="../tags/tag47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tags" Target="../tags/tag46.xml"/><Relationship Id="rId5" Type="http://schemas.openxmlformats.org/officeDocument/2006/relationships/tags" Target="../tags/tag45.xml"/><Relationship Id="rId10" Type="http://schemas.openxmlformats.org/officeDocument/2006/relationships/hyperlink" Target="http://www.1ppt.com/jieri/" TargetMode="External"/><Relationship Id="rId4" Type="http://schemas.openxmlformats.org/officeDocument/2006/relationships/tags" Target="../tags/tag44.xml"/><Relationship Id="rId9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51.xml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5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55.xml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4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>
          <a:xfrm>
            <a:off x="669882" y="2588281"/>
            <a:ext cx="10852237" cy="899167"/>
          </a:xfrm>
        </p:spPr>
        <p:txBody>
          <a:bodyPr lIns="101600" tIns="38100" rIns="25400" bIns="38100" anchor="t" anchorCtr="0">
            <a:noAutofit/>
          </a:bodyPr>
          <a:lstStyle>
            <a:lvl1pPr algn="ctr">
              <a:defRPr sz="5400" b="0" spc="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669882" y="3566160"/>
            <a:ext cx="10852237" cy="950984"/>
          </a:xfrm>
        </p:spPr>
        <p:txBody>
          <a:bodyPr lIns="101600" tIns="38100" rIns="76200" bIns="38100">
            <a:noAutofit/>
          </a:bodyPr>
          <a:lstStyle>
            <a:lvl1pPr marL="0" indent="0" algn="ctr" eaLnBrk="1" fontAlgn="auto" latinLnBrk="0" hangingPunct="1">
              <a:lnSpc>
                <a:spcPct val="100000"/>
              </a:lnSpc>
              <a:buNone/>
              <a:defRPr sz="2400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1"/>
            </p:custDataLst>
          </p:nvPr>
        </p:nvSpPr>
        <p:spPr>
          <a:xfrm>
            <a:off x="669930" y="1296000"/>
            <a:ext cx="5283242" cy="5040000"/>
          </a:xfrm>
        </p:spPr>
        <p:txBody>
          <a:bodyPr vert="horz" lIns="101600" tIns="0" rIns="82550" bIns="0" rtlCol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None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endParaRPr dirty="0"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2"/>
            </p:custDataLst>
          </p:nvPr>
        </p:nvSpPr>
        <p:spPr>
          <a:xfrm>
            <a:off x="6238925" y="1296000"/>
            <a:ext cx="5283242" cy="5040000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  <a:t>2023-01-11</a:t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  <p:custDataLst>
              <p:tags r:id="rId1"/>
            </p:custDataLst>
          </p:nvPr>
        </p:nvSpPr>
        <p:spPr>
          <a:xfrm>
            <a:off x="10571135" y="952508"/>
            <a:ext cx="950984" cy="5388907"/>
          </a:xfrm>
        </p:spPr>
        <p:txBody>
          <a:bodyPr vert="eaVert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kumimoji="0" lang="zh-CN" altLang="en-US" sz="24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2"/>
            </p:custDataLst>
          </p:nvPr>
        </p:nvSpPr>
        <p:spPr>
          <a:xfrm>
            <a:off x="669925" y="952500"/>
            <a:ext cx="9828101" cy="5388907"/>
          </a:xfrm>
        </p:spPr>
        <p:txBody>
          <a:bodyPr vert="eaVert"/>
          <a:lstStyle>
            <a:lvl1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indent="0" eaLnBrk="1" fontAlgn="auto" latinLnBrk="0" hangingPunct="1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4"/>
            </p:custDataLst>
          </p:nvPr>
        </p:nvSpPr>
        <p:spPr>
          <a:xfrm>
            <a:off x="669930" y="952508"/>
            <a:ext cx="10852237" cy="504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669882" y="2588281"/>
            <a:ext cx="10852237" cy="899167"/>
          </a:xfrm>
        </p:spPr>
        <p:txBody>
          <a:bodyPr vert="horz" lIns="101600" tIns="38100" rIns="25400" bIns="38100" rtlCol="0" anchor="t" anchorCtr="0">
            <a:noAutofit/>
          </a:bodyPr>
          <a:lstStyle>
            <a:lvl1pPr marL="0" marR="0" algn="ctr" defTabSz="914400" rtl="0" eaLnBrk="1" fontAlgn="auto" latinLnBrk="0" hangingPunct="1">
              <a:lnSpc>
                <a:spcPct val="100000"/>
              </a:lnSpc>
              <a:buNone/>
              <a:defRPr kumimoji="0" lang="zh-CN" altLang="en-US" sz="5400" b="0" i="0" u="none" strike="noStrike" kern="1200" cap="none" spc="600" normalizeH="0" baseline="0" noProof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标题幻灯片">
    <p:bg>
      <p:bgPr>
        <a:blipFill rotWithShape="1">
          <a:blip r:embed="rId7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>
          <a:xfrm>
            <a:off x="669882" y="2588281"/>
            <a:ext cx="10852237" cy="899167"/>
          </a:xfrm>
        </p:spPr>
        <p:txBody>
          <a:bodyPr lIns="101600" tIns="38100" rIns="25400" bIns="38100" anchor="t" anchorCtr="0">
            <a:noAutofit/>
          </a:bodyPr>
          <a:lstStyle>
            <a:lvl1pPr algn="ctr">
              <a:defRPr sz="5400" b="0" spc="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669882" y="3566160"/>
            <a:ext cx="10852237" cy="950984"/>
          </a:xfrm>
        </p:spPr>
        <p:txBody>
          <a:bodyPr lIns="101600" tIns="38100" rIns="76200" bIns="38100">
            <a:noAutofit/>
          </a:bodyPr>
          <a:lstStyle>
            <a:lvl1pPr marL="0" indent="0" algn="ctr" eaLnBrk="1" fontAlgn="auto" latinLnBrk="0" hangingPunct="1">
              <a:lnSpc>
                <a:spcPct val="100000"/>
              </a:lnSpc>
              <a:buNone/>
              <a:defRPr sz="2400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69882" y="432000"/>
            <a:ext cx="10852237" cy="648000"/>
          </a:xfrm>
        </p:spPr>
        <p:txBody>
          <a:bodyPr vert="horz" lIns="101600" tIns="38100" rIns="76200" bIns="38100" rtlCol="0" anchor="ctr" anchorCtr="0">
            <a:no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8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69882" y="1296000"/>
            <a:ext cx="10852237" cy="5041355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69930" y="3808730"/>
            <a:ext cx="10852237" cy="624845"/>
          </a:xfrm>
        </p:spPr>
        <p:txBody>
          <a:bodyPr lIns="101600" tIns="38100" rIns="63500" bIns="38100" anchor="t" anchorCtr="0">
            <a:noAutofit/>
          </a:bodyPr>
          <a:lstStyle>
            <a:lvl1pPr>
              <a:defRPr sz="3600" b="0" u="none" strike="noStrike" kern="1200" cap="none" spc="300" normalizeH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FillTx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>
          <a:xfrm>
            <a:off x="669925" y="4511675"/>
            <a:ext cx="10852237" cy="1077985"/>
          </a:xfrm>
        </p:spPr>
        <p:txBody>
          <a:bodyPr lIns="101600" tIns="38100" rIns="76200" bIns="38100">
            <a:noAutofit/>
          </a:bodyPr>
          <a:lstStyle>
            <a:lvl1pPr marL="0" indent="0" eaLnBrk="1" fontAlgn="auto" latinLnBrk="0" hangingPunct="1">
              <a:buNone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69882" y="432000"/>
            <a:ext cx="10852237" cy="648000"/>
          </a:xfrm>
        </p:spPr>
        <p:txBody>
          <a:bodyPr vert="horz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8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2"/>
            </p:custDataLst>
          </p:nvPr>
        </p:nvSpPr>
        <p:spPr>
          <a:xfrm>
            <a:off x="669930" y="1296000"/>
            <a:ext cx="5283242" cy="5040000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238877" y="1296000"/>
            <a:ext cx="5283242" cy="5040000"/>
          </a:xfrm>
        </p:spPr>
        <p:txBody>
          <a:bodyPr>
            <a:noAutofit/>
          </a:bodyPr>
          <a:lstStyle>
            <a:lvl1pPr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69882" y="432000"/>
            <a:ext cx="10852237" cy="648000"/>
          </a:xfrm>
        </p:spPr>
        <p:txBody>
          <a:bodyPr vert="horz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8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69930" y="1296000"/>
            <a:ext cx="5283242" cy="381003"/>
          </a:xfrm>
        </p:spPr>
        <p:txBody>
          <a:bodyPr lIns="101600" tIns="38100" rIns="76200" bIns="38100" anchor="t" anchorCtr="0">
            <a:no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sz="2000" b="1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69925" y="1789043"/>
            <a:ext cx="5283200" cy="4552234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296000"/>
            <a:ext cx="5283242" cy="381003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lang="zh-CN" altLang="en-US" sz="20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789043"/>
            <a:ext cx="5283242" cy="4552234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69882" y="432000"/>
            <a:ext cx="10852237" cy="648000"/>
          </a:xfrm>
        </p:spPr>
        <p:txBody>
          <a:bodyPr vert="horz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8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69930" y="1296000"/>
            <a:ext cx="5283242" cy="381003"/>
          </a:xfrm>
        </p:spPr>
        <p:txBody>
          <a:bodyPr lIns="101600" tIns="38100" rIns="76200" bIns="38100" anchor="t" anchorCtr="0">
            <a:no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sz="2000" b="1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69925" y="1789043"/>
            <a:ext cx="5283200" cy="4552234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296000"/>
            <a:ext cx="5283242" cy="381003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kumimoji="0" lang="zh-CN" altLang="en-US" sz="20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789043"/>
            <a:ext cx="5283242" cy="4552234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187624" y="4803830"/>
            <a:ext cx="1440159" cy="121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节</a:t>
            </a:r>
            <a:r>
              <a:rPr lang="zh-CN" altLang="en-US" sz="100" dirty="0" smtClean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日</a:t>
            </a:r>
            <a:r>
              <a:rPr lang="en-US" altLang="zh-CN" sz="100" dirty="0" smtClean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PPT</a:t>
            </a:r>
            <a:r>
              <a:rPr lang="zh-CN" altLang="en-US" sz="100" dirty="0" smtClean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模板</a:t>
            </a:r>
            <a:r>
              <a:rPr lang="zh-CN" altLang="en-US" sz="100" dirty="0" smtClean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 www.2ppt.com/jieri/</a:t>
            </a:r>
            <a:endParaRPr lang="en-US" altLang="zh-CN" sz="100" dirty="0" smtClean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 vert="horz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800" b="1" i="0" u="none" strike="noStrike" kern="1200" cap="none" spc="200" normalizeH="0" baseline="0" noProof="1" dirty="0">
                <a:solidFill>
                  <a:schemeClr val="tx1"/>
                </a:solidFill>
                <a:uFillTx/>
                <a:latin typeface="+mj-lt"/>
                <a:ea typeface="+mj-ea"/>
                <a:cs typeface="+mj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ags" Target="../tags/tag4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jpe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ags" Target="../tags/tag3.xml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2.xml"/><Relationship Id="rId20" Type="http://schemas.openxmlformats.org/officeDocument/2006/relationships/tags" Target="../tags/tag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1.xml"/><Relationship Id="rId10" Type="http://schemas.openxmlformats.org/officeDocument/2006/relationships/slideLayout" Target="../slideLayouts/slideLayout10.xml"/><Relationship Id="rId19" Type="http://schemas.openxmlformats.org/officeDocument/2006/relationships/tags" Target="../tags/tag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2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5"/>
            </p:custDataLst>
          </p:nvPr>
        </p:nvSpPr>
        <p:spPr>
          <a:xfrm>
            <a:off x="669882" y="432000"/>
            <a:ext cx="10852237" cy="648000"/>
          </a:xfrm>
          <a:prstGeom prst="rect">
            <a:avLst/>
          </a:prstGeom>
        </p:spPr>
        <p:txBody>
          <a:bodyPr vert="horz" lIns="101600" tIns="38100" rIns="76200" bIns="38100" rtlCol="0" anchor="ctr" anchorCtr="0">
            <a:no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6"/>
            </p:custDataLst>
          </p:nvPr>
        </p:nvSpPr>
        <p:spPr>
          <a:xfrm>
            <a:off x="669882" y="1296000"/>
            <a:ext cx="10852237" cy="5040000"/>
          </a:xfrm>
          <a:prstGeom prst="rect">
            <a:avLst/>
          </a:prstGeo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7"/>
            </p:custDataLst>
          </p:nvPr>
        </p:nvSpPr>
        <p:spPr>
          <a:xfrm>
            <a:off x="879742" y="6349833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0FBDFE-C587-4B4C-A407-44438C67B59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8"/>
            </p:custDataLst>
          </p:nvPr>
        </p:nvSpPr>
        <p:spPr>
          <a:xfrm>
            <a:off x="4116000" y="6349833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9"/>
            </p:custDataLst>
          </p:nvPr>
        </p:nvSpPr>
        <p:spPr>
          <a:xfrm>
            <a:off x="8610600" y="6349833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AE70B2-8BF9-45C0-BB95-33D1B9D3A854}" type="slidenum">
              <a:rPr lang="zh-CN" altLang="en-US" smtClean="0"/>
              <a:t>‹#›</a:t>
            </a:fld>
            <a:endParaRPr lang="zh-CN" altLang="en-US" dirty="0"/>
          </a:p>
        </p:txBody>
      </p:sp>
      <p:sp>
        <p:nvSpPr>
          <p:cNvPr id="7" name="KSO_TEMPLATE" hidden="1"/>
          <p:cNvSpPr/>
          <p:nvPr>
            <p:custDataLst>
              <p:tags r:id="rId20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2800" b="1" u="none" strike="noStrike" kern="1200" cap="none" spc="200" normalizeH="0">
          <a:solidFill>
            <a:schemeClr val="tx1"/>
          </a:solidFill>
          <a:uFillTx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1pPr>
      <a:lvl2pPr marL="6858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2pPr>
      <a:lvl3pPr marL="11430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3pPr>
      <a:lvl4pPr marL="16002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4pPr>
      <a:lvl5pPr marL="20574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5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6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282a76864c8f3f7fd257d37970e8ee29"/>
          <p:cNvPicPr>
            <a:picLocks noChangeAspect="1"/>
          </p:cNvPicPr>
          <p:nvPr/>
        </p:nvPicPr>
        <p:blipFill>
          <a:blip r:embed="rId4" cstate="screen"/>
          <a:stretch>
            <a:fillRect/>
          </a:stretch>
        </p:blipFill>
        <p:spPr>
          <a:xfrm>
            <a:off x="3330575" y="357505"/>
            <a:ext cx="5926455" cy="5926455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Click="0" advTm="200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雨 水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5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小寒、大寒是一年中雨水最少的时段。常年大寒节气，中国南方大部分地区雨量仅较前期略有增加，华南大部分地区为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至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10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毫米，西北高原山地一般只有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至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毫米。华南冬干，越冬作的这段时间耗水量较小，农田水分供求矛盾一般并不突出。在雨雪稀少的情况下，不同地区按照不同的耕作习惯和条件，适时浇灌，对小麦作物生长无疑是大有好处的。</a:t>
            </a:r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4746c0df92136f220c97c54b861fc4b9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566795" y="788670"/>
            <a:ext cx="2644140" cy="272288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4053205" y="1365250"/>
            <a:ext cx="140208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96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叁</a:t>
            </a:r>
          </a:p>
        </p:txBody>
      </p:sp>
      <p:sp>
        <p:nvSpPr>
          <p:cNvPr id="20" name="矩形 19"/>
          <p:cNvSpPr/>
          <p:nvPr/>
        </p:nvSpPr>
        <p:spPr>
          <a:xfrm>
            <a:off x="4695825" y="3275965"/>
            <a:ext cx="1016000" cy="222313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 TERMS</a:t>
            </a:r>
            <a:endParaRPr lang="en-US" altLang="zh-CN" dirty="0">
              <a:solidFill>
                <a:srgbClr val="F51421"/>
              </a:solidFill>
              <a:latin typeface="字魂36号-正文宋楷" panose="02000000000000000000" pitchFamily="2" charset="-122"/>
              <a:ea typeface="字魂36号-正文宋楷" panose="02000000000000000000" pitchFamily="2" charset="-122"/>
              <a:sym typeface="字魂36号-正文宋楷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SDHFKAJBVJ KJ</a:t>
            </a:r>
          </a:p>
        </p:txBody>
      </p:sp>
      <p:cxnSp>
        <p:nvCxnSpPr>
          <p:cNvPr id="22" name="直接连接符 21"/>
          <p:cNvCxnSpPr/>
          <p:nvPr/>
        </p:nvCxnSpPr>
        <p:spPr>
          <a:xfrm flipH="1" flipV="1">
            <a:off x="5960110" y="1416685"/>
            <a:ext cx="2540" cy="3400425"/>
          </a:xfrm>
          <a:prstGeom prst="line">
            <a:avLst/>
          </a:prstGeom>
          <a:ln>
            <a:solidFill>
              <a:srgbClr val="F514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034405" y="2051050"/>
            <a:ext cx="42354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/>
              <a:t>节气习俗</a:t>
            </a:r>
          </a:p>
        </p:txBody>
      </p:sp>
      <p:pic>
        <p:nvPicPr>
          <p:cNvPr id="24" name="图片 23" descr="59efd805c31d4e3d956fc33fd716e1e1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6787515" y="957580"/>
            <a:ext cx="5309235" cy="59010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687320" y="3577590"/>
            <a:ext cx="8771255" cy="2918460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3186788" y="4349750"/>
            <a:ext cx="7107832" cy="1498600"/>
            <a:chOff x="1194" y="5676"/>
            <a:chExt cx="9508" cy="2653"/>
          </a:xfrm>
        </p:grpSpPr>
        <p:sp>
          <p:nvSpPr>
            <p:cNvPr id="20" name="矩形 19"/>
            <p:cNvSpPr/>
            <p:nvPr/>
          </p:nvSpPr>
          <p:spPr>
            <a:xfrm>
              <a:off x="1194" y="5676"/>
              <a:ext cx="9508" cy="2653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zh-CN" altLang="en-US" sz="2000" dirty="0">
                  <a:sym typeface="+mn-ea"/>
                </a:rPr>
                <a:t>民间会有一系列活动，归纳起来至少有十大风俗，分别是：“食糯”、“喝粥”、“纵饮”、“做牙”、“扫尘”、“糊窗”、“蒸供”、“赶婚”、“赶集”、“洗浴”等。</a:t>
              </a:r>
              <a:endParaRPr lang="zh-CN" altLang="en-US" sz="20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cxnSp>
          <p:nvCxnSpPr>
            <p:cNvPr id="22" name="直接连接符 21"/>
            <p:cNvCxnSpPr/>
            <p:nvPr/>
          </p:nvCxnSpPr>
          <p:spPr>
            <a:xfrm>
              <a:off x="1298" y="5758"/>
              <a:ext cx="938" cy="0"/>
            </a:xfrm>
            <a:prstGeom prst="line">
              <a:avLst/>
            </a:prstGeom>
            <a:ln w="63500">
              <a:solidFill>
                <a:srgbClr val="F5142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图片 1" descr="8b2ba689a72786fead03564a79258310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2813050" y="-37465"/>
            <a:ext cx="7620000" cy="35490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822190" y="13335"/>
            <a:ext cx="6647180" cy="683450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" name="组合 17"/>
          <p:cNvGrpSpPr/>
          <p:nvPr/>
        </p:nvGrpSpPr>
        <p:grpSpPr>
          <a:xfrm>
            <a:off x="5057775" y="703580"/>
            <a:ext cx="5576570" cy="1143000"/>
            <a:chOff x="7965" y="1108"/>
            <a:chExt cx="8782" cy="1800"/>
          </a:xfrm>
        </p:grpSpPr>
        <p:sp>
          <p:nvSpPr>
            <p:cNvPr id="8" name="矩形 7"/>
            <p:cNvSpPr/>
            <p:nvPr/>
          </p:nvSpPr>
          <p:spPr>
            <a:xfrm rot="16200000">
              <a:off x="13015" y="-1144"/>
              <a:ext cx="1160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就是大寒节气这天，古人流行吃糯米制作的食物。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8214" y="1108"/>
              <a:ext cx="1799" cy="180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965" y="1626"/>
              <a:ext cx="2297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“食糯”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057140" y="2060575"/>
            <a:ext cx="5577205" cy="1290320"/>
            <a:chOff x="7964" y="3245"/>
            <a:chExt cx="8783" cy="2032"/>
          </a:xfrm>
        </p:grpSpPr>
        <p:sp>
          <p:nvSpPr>
            <p:cNvPr id="6" name="矩形 5"/>
            <p:cNvSpPr/>
            <p:nvPr/>
          </p:nvSpPr>
          <p:spPr>
            <a:xfrm rot="16200000">
              <a:off x="12579" y="1109"/>
              <a:ext cx="2032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即俗话说的“喝腊八粥”，腊月逢八日喝粥风俗由来已久，这种粥由米、豆、枣、莲、花生、枸杞、栗子、果仁、桂圆、葡萄干、核桃仁等放一起熬制而成。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8206" y="3521"/>
              <a:ext cx="1750" cy="175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7964" y="4025"/>
              <a:ext cx="1992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“喝粥”</a:t>
              </a: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052695" y="3628390"/>
            <a:ext cx="5581650" cy="1133475"/>
            <a:chOff x="7957" y="5714"/>
            <a:chExt cx="8790" cy="1785"/>
          </a:xfrm>
        </p:grpSpPr>
        <p:sp>
          <p:nvSpPr>
            <p:cNvPr id="14" name="矩形 13"/>
            <p:cNvSpPr/>
            <p:nvPr/>
          </p:nvSpPr>
          <p:spPr>
            <a:xfrm rot="16200000">
              <a:off x="12797" y="3360"/>
              <a:ext cx="1596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指放开宴乐，纵情喝酒。东汉蔡邕</a:t>
              </a:r>
              <a:r>
                <a:rPr lang="en-US" altLang="zh-CN" dirty="0">
                  <a:sym typeface="+mn-ea"/>
                </a:rPr>
                <a:t>《</a:t>
              </a:r>
              <a:r>
                <a:rPr lang="zh-CN" altLang="en-US" dirty="0">
                  <a:sym typeface="+mn-ea"/>
                </a:rPr>
                <a:t>独断</a:t>
              </a:r>
              <a:r>
                <a:rPr lang="en-US" altLang="zh-CN" dirty="0">
                  <a:sym typeface="+mn-ea"/>
                </a:rPr>
                <a:t>》</a:t>
              </a:r>
              <a:r>
                <a:rPr lang="zh-CN" altLang="en-US" dirty="0">
                  <a:sym typeface="+mn-ea"/>
                </a:rPr>
                <a:t>称：“腊者，岁终大祭，纵吏人宴饮也”。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8196" y="5773"/>
              <a:ext cx="1726" cy="1726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7957" y="6270"/>
              <a:ext cx="2203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“纵饮”</a:t>
              </a:r>
            </a:p>
          </p:txBody>
        </p:sp>
      </p:grpSp>
      <p:pic>
        <p:nvPicPr>
          <p:cNvPr id="32" name="图片 31" descr="861f608e0c2169713cfcc6ce581f44a3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1287145" y="3204845"/>
            <a:ext cx="3308985" cy="31603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4260215" y="353060"/>
            <a:ext cx="7539355" cy="4944110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4712335" y="353060"/>
            <a:ext cx="6826250" cy="1844040"/>
            <a:chOff x="7421" y="556"/>
            <a:chExt cx="10750" cy="2904"/>
          </a:xfrm>
        </p:grpSpPr>
        <p:sp>
          <p:nvSpPr>
            <p:cNvPr id="8" name="矩形 7"/>
            <p:cNvSpPr/>
            <p:nvPr/>
          </p:nvSpPr>
          <p:spPr>
            <a:xfrm rot="16200000">
              <a:off x="12554" y="-2157"/>
              <a:ext cx="2905" cy="8331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lnSpc>
                  <a:spcPct val="150000"/>
                </a:lnSpc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亦称“做牙祭”，原本是祭祀土地公公的仪式，俗称的美餐一顿为“打牙祭”即由此而来。做牙有“头牙”和“尾牙”的讲究，头牙在农历的二月二，尾牙则在腊月十六，全家坐一起“食尾牙”。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7670" y="1108"/>
              <a:ext cx="1799" cy="180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421" y="1626"/>
              <a:ext cx="2297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“做牙”</a:t>
              </a: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4712970" y="2469515"/>
            <a:ext cx="6825615" cy="2259330"/>
            <a:chOff x="7422" y="3889"/>
            <a:chExt cx="10749" cy="3558"/>
          </a:xfrm>
        </p:grpSpPr>
        <p:sp>
          <p:nvSpPr>
            <p:cNvPr id="4" name="矩形 3"/>
            <p:cNvSpPr/>
            <p:nvPr/>
          </p:nvSpPr>
          <p:spPr>
            <a:xfrm rot="16200000">
              <a:off x="12153" y="1429"/>
              <a:ext cx="3559" cy="8478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lnSpc>
                  <a:spcPct val="150000"/>
                </a:lnSpc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又称“除陈”、“打尘”，就是大扫除：“家家刷墙，扫除不祥”，把穷运扫除掉；反之，“腊月不除尘，来年招瘟神。”除尘一般放在腊月二十三、二十四进行，即“祭灶”日，除尘时要忌言语，讲究“闷声发财”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7671" y="4768"/>
              <a:ext cx="1799" cy="180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7422" y="5286"/>
              <a:ext cx="2297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“除尘”</a:t>
              </a:r>
            </a:p>
          </p:txBody>
        </p:sp>
      </p:grpSp>
      <p:pic>
        <p:nvPicPr>
          <p:cNvPr id="12" name="图片 11" descr="0564499d9729fbbf2e1279bf1b9c1c7b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>
            <a:off x="419735" y="2468880"/>
            <a:ext cx="4056380" cy="43668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601845" y="-19685"/>
            <a:ext cx="6878320" cy="6901180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057775" y="629920"/>
            <a:ext cx="5576570" cy="1290320"/>
            <a:chOff x="7965" y="992"/>
            <a:chExt cx="8782" cy="2032"/>
          </a:xfrm>
        </p:grpSpPr>
        <p:sp>
          <p:nvSpPr>
            <p:cNvPr id="8" name="矩形 7"/>
            <p:cNvSpPr/>
            <p:nvPr/>
          </p:nvSpPr>
          <p:spPr>
            <a:xfrm rot="16200000">
              <a:off x="12579" y="-1144"/>
              <a:ext cx="2032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就是用新纸裱糊窗户，“糊窗户，换吉祥。”为了美观，有的人家会剪一些吉祥图案贴在窗户上，故又称“贴窗花”，一般放在腊月二十五进行。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8214" y="1108"/>
              <a:ext cx="1799" cy="180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965" y="1626"/>
              <a:ext cx="2297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“糊窗”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057140" y="2060575"/>
            <a:ext cx="5577205" cy="1290320"/>
            <a:chOff x="7964" y="3245"/>
            <a:chExt cx="8783" cy="2032"/>
          </a:xfrm>
        </p:grpSpPr>
        <p:sp>
          <p:nvSpPr>
            <p:cNvPr id="6" name="矩形 5"/>
            <p:cNvSpPr/>
            <p:nvPr/>
          </p:nvSpPr>
          <p:spPr>
            <a:xfrm rot="16200000">
              <a:off x="12579" y="1109"/>
              <a:ext cx="2032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就是准备祭祀用的供品，过去供奉用的糕点、饽饽、馒头都是用面蒸制的，故称。</a:t>
              </a:r>
              <a:endParaRPr lang="zh-CN" altLang="en-US" dirty="0"/>
            </a:p>
            <a:p>
              <a:pPr indent="0">
                <a:buFont typeface="Arial" panose="020B0604020202020204" pitchFamily="34" charset="0"/>
                <a:buNone/>
              </a:pP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8206" y="3521"/>
              <a:ext cx="1750" cy="175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7964" y="4025"/>
              <a:ext cx="1992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“蒸供”</a:t>
              </a: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052695" y="3489960"/>
            <a:ext cx="5443220" cy="1290320"/>
            <a:chOff x="7957" y="5496"/>
            <a:chExt cx="8572" cy="2032"/>
          </a:xfrm>
        </p:grpSpPr>
        <p:sp>
          <p:nvSpPr>
            <p:cNvPr id="14" name="矩形 13"/>
            <p:cNvSpPr/>
            <p:nvPr/>
          </p:nvSpPr>
          <p:spPr>
            <a:xfrm rot="16200000">
              <a:off x="12361" y="3360"/>
              <a:ext cx="2032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迷信说腊月底诸神上天“汇报一年工作情况”去了，这时的人间百无禁忌，赶在这时婚娶不用挑日子，又是农闲，所以旧时民间景象是“岁晏乡村嫁娶忙”</a:t>
              </a:r>
              <a:r>
                <a:rPr lang="zh-CN" altLang="en-US" dirty="0" smtClean="0">
                  <a:sym typeface="+mn-ea"/>
                </a:rPr>
                <a:t>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8196" y="5773"/>
              <a:ext cx="1726" cy="1726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7957" y="6270"/>
              <a:ext cx="2203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“赶婚”</a:t>
              </a:r>
            </a:p>
          </p:txBody>
        </p:sp>
      </p:grpSp>
      <p:pic>
        <p:nvPicPr>
          <p:cNvPr id="3" name="图片 2" descr="ee7e3c40d394a9bf1be0249f15cfd66f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>
            <a:off x="563880" y="2875915"/>
            <a:ext cx="3852545" cy="38525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557395" y="-19050"/>
            <a:ext cx="6911975" cy="6878320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057775" y="703580"/>
            <a:ext cx="5576570" cy="1143000"/>
            <a:chOff x="7965" y="1108"/>
            <a:chExt cx="8782" cy="1800"/>
          </a:xfrm>
        </p:grpSpPr>
        <p:sp>
          <p:nvSpPr>
            <p:cNvPr id="8" name="矩形 7"/>
            <p:cNvSpPr/>
            <p:nvPr/>
          </p:nvSpPr>
          <p:spPr>
            <a:xfrm rot="16200000">
              <a:off x="13015" y="-1164"/>
              <a:ext cx="1160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即传统的赶年集，购买腊祭用品，置办年货</a:t>
              </a:r>
              <a:r>
                <a:rPr lang="zh-CN" altLang="en-US" dirty="0" smtClean="0">
                  <a:sym typeface="+mn-ea"/>
                </a:rPr>
                <a:t>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8214" y="1108"/>
              <a:ext cx="1799" cy="180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7965" y="1626"/>
              <a:ext cx="2297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“赶集”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057140" y="2060575"/>
            <a:ext cx="5577205" cy="1290320"/>
            <a:chOff x="7964" y="3245"/>
            <a:chExt cx="8783" cy="2032"/>
          </a:xfrm>
        </p:grpSpPr>
        <p:sp>
          <p:nvSpPr>
            <p:cNvPr id="6" name="矩形 5"/>
            <p:cNvSpPr/>
            <p:nvPr/>
          </p:nvSpPr>
          <p:spPr>
            <a:xfrm rot="16200000">
              <a:off x="12579" y="1109"/>
              <a:ext cx="2032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与“除尘”有相同用意，是搞好个人卫生，寓意洗去一年烦恼和晦气。所以年底再忙也得理个发、洗个澡，即老话所说的“有钱没钱，洗澡过年”</a:t>
              </a:r>
              <a:r>
                <a:rPr lang="zh-CN" altLang="en-US" dirty="0" smtClean="0">
                  <a:sym typeface="+mn-ea"/>
                </a:rPr>
                <a:t>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8206" y="3521"/>
              <a:ext cx="1750" cy="1750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7964" y="4025"/>
              <a:ext cx="1992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“洗浴”</a:t>
              </a: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5057140" y="3523615"/>
            <a:ext cx="5577205" cy="2952750"/>
            <a:chOff x="7964" y="5549"/>
            <a:chExt cx="8783" cy="4650"/>
          </a:xfrm>
        </p:grpSpPr>
        <p:sp>
          <p:nvSpPr>
            <p:cNvPr id="14" name="矩形 13"/>
            <p:cNvSpPr/>
            <p:nvPr/>
          </p:nvSpPr>
          <p:spPr>
            <a:xfrm rot="16200000">
              <a:off x="11270" y="4722"/>
              <a:ext cx="4650" cy="630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>
                  <a:sym typeface="+mn-ea"/>
                </a:rPr>
                <a:t>其中一些风俗尚存。为什么会这样？汉朝应劭</a:t>
              </a:r>
              <a:r>
                <a:rPr lang="en-US" altLang="zh-CN" dirty="0">
                  <a:sym typeface="+mn-ea"/>
                </a:rPr>
                <a:t>《</a:t>
              </a:r>
              <a:r>
                <a:rPr lang="zh-CN" altLang="en-US" dirty="0">
                  <a:sym typeface="+mn-ea"/>
                </a:rPr>
                <a:t>风俗通义</a:t>
              </a:r>
              <a:r>
                <a:rPr lang="en-US" altLang="zh-CN" dirty="0">
                  <a:sym typeface="+mn-ea"/>
                </a:rPr>
                <a:t>》“</a:t>
              </a:r>
              <a:r>
                <a:rPr lang="zh-CN" altLang="en-US" dirty="0">
                  <a:sym typeface="+mn-ea"/>
                </a:rPr>
                <a:t>腊”条交代得很清楚：“腊者，猎也，言田猎取禽兽，以祭祀其先祖也。或曰：腊者，接也，新故交接，故大祭以报功也。”大寒所在农历十二月被称为“腊月”，最早源头就在这里</a:t>
              </a:r>
              <a:r>
                <a:rPr lang="en-US" altLang="zh-CN" dirty="0">
                  <a:sym typeface="+mn-ea"/>
                </a:rPr>
                <a:t>——</a:t>
              </a:r>
              <a:r>
                <a:rPr lang="zh-CN" altLang="en-US" dirty="0">
                  <a:sym typeface="+mn-ea"/>
                </a:rPr>
                <a:t>祭祀的月份。所以，祭祀是大寒节气后古人最紧要，也是必须要做的事。</a:t>
              </a:r>
              <a:endParaRPr lang="zh-CN" altLang="en-US" dirty="0"/>
            </a:p>
            <a:p>
              <a:pPr indent="0">
                <a:buFont typeface="Arial" panose="020B0604020202020204" pitchFamily="34" charset="0"/>
                <a:buNone/>
              </a:pPr>
              <a:r>
                <a:rPr lang="zh-CN" altLang="en-US" dirty="0" smtClean="0">
                  <a:sym typeface="+mn-ea"/>
                </a:rPr>
                <a:t>。</a:t>
              </a:r>
              <a:endParaRPr lang="zh-CN" altLang="en-US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8203" y="6703"/>
              <a:ext cx="1726" cy="1726"/>
            </a:xfrm>
            <a:prstGeom prst="ellipse">
              <a:avLst/>
            </a:prstGeom>
            <a:noFill/>
            <a:ln w="38100">
              <a:solidFill>
                <a:srgbClr val="F5142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7964" y="7200"/>
              <a:ext cx="2203" cy="7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ea"/>
                </a:rPr>
                <a:t>“祭祀”</a:t>
              </a:r>
            </a:p>
          </p:txBody>
        </p:sp>
      </p:grpSp>
      <p:pic>
        <p:nvPicPr>
          <p:cNvPr id="4" name="图片 3" descr="00b9c8750f55878c552b6d9661d9ad09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>
            <a:off x="360045" y="2868295"/>
            <a:ext cx="3867785" cy="38677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4746c0df92136f220c97c54b861fc4b9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566795" y="788670"/>
            <a:ext cx="2644140" cy="272288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4053205" y="1365250"/>
            <a:ext cx="140208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96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肆</a:t>
            </a:r>
          </a:p>
        </p:txBody>
      </p:sp>
      <p:sp>
        <p:nvSpPr>
          <p:cNvPr id="20" name="矩形 19"/>
          <p:cNvSpPr/>
          <p:nvPr/>
        </p:nvSpPr>
        <p:spPr>
          <a:xfrm>
            <a:off x="4695825" y="3275965"/>
            <a:ext cx="1016000" cy="222313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 TERMS</a:t>
            </a:r>
            <a:endParaRPr lang="en-US" altLang="zh-CN" dirty="0">
              <a:solidFill>
                <a:srgbClr val="F51421"/>
              </a:solidFill>
              <a:latin typeface="字魂36号-正文宋楷" panose="02000000000000000000" pitchFamily="2" charset="-122"/>
              <a:ea typeface="字魂36号-正文宋楷" panose="02000000000000000000" pitchFamily="2" charset="-122"/>
              <a:sym typeface="字魂36号-正文宋楷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SDHFKAJBVJ KJ</a:t>
            </a:r>
          </a:p>
        </p:txBody>
      </p:sp>
      <p:cxnSp>
        <p:nvCxnSpPr>
          <p:cNvPr id="22" name="直接连接符 21"/>
          <p:cNvCxnSpPr/>
          <p:nvPr/>
        </p:nvCxnSpPr>
        <p:spPr>
          <a:xfrm flipH="1" flipV="1">
            <a:off x="5960110" y="1416685"/>
            <a:ext cx="2540" cy="3400425"/>
          </a:xfrm>
          <a:prstGeom prst="line">
            <a:avLst/>
          </a:prstGeom>
          <a:ln>
            <a:solidFill>
              <a:srgbClr val="F514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034405" y="2051050"/>
            <a:ext cx="42354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/>
              <a:t>典籍记载</a:t>
            </a:r>
          </a:p>
        </p:txBody>
      </p:sp>
      <p:pic>
        <p:nvPicPr>
          <p:cNvPr id="24" name="图片 23" descr="59efd805c31d4e3d956fc33fd716e1e1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6787515" y="957580"/>
            <a:ext cx="5309235" cy="59010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大寒农谚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5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2553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小寒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大寒，杀猪过年（春节）。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过了大寒，又是一年（农历）。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小寒大寒冻成一团。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该冷不冷，不成年景。</a:t>
            </a:r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863215" y="-10160"/>
            <a:ext cx="4105910" cy="560514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3137535" y="446405"/>
            <a:ext cx="3750310" cy="5769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《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村居苦寒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》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唐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•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白居易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八年十二月，五日雪纷纷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竹柏皆冻死，况彼无衣民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回观村闾间，十室八九贫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北风利如剑，布絮不蔽身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唯烧蒿棘火，愁坐夜待晨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乃知大寒岁，农者尤苦辛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顾我当此日，草堂深掩门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褐裘覆絁被，坐卧有余温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幸免饥冻苦，又无垄亩勤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念彼深可愧，自问是何人。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458595" y="5766435"/>
            <a:ext cx="1010475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注解：诗的上部分，写农民在大雪纷飞的寒冬里，缺衣少被，夜不能眠；下部分写诗人自己在这样的大寒天却是深掩房门，有吃有穿，既无挨饿受冻之苦，又无下田劳动之勤，深深感到惭愧和内疚。</a:t>
            </a:r>
            <a:endParaRPr lang="zh-CN" altLang="en-US">
              <a:solidFill>
                <a:srgbClr val="37A4C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/>
          </a:p>
        </p:txBody>
      </p:sp>
      <p:pic>
        <p:nvPicPr>
          <p:cNvPr id="22" name="图片 21" descr="e7d1a965de9c3844fbf7c62d3718d67b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6887845" y="664845"/>
            <a:ext cx="3904615" cy="493014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20" grpId="0"/>
      <p:bldP spid="2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4470400" y="2092960"/>
            <a:ext cx="7050405" cy="387540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" name="图片 13" descr="图片包含 文字, 地图&#10;&#10;已生成高可信度的说明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 rot="15847067" flipH="1">
            <a:off x="9370695" y="-36830"/>
            <a:ext cx="2738120" cy="2972435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2982834" y="469147"/>
            <a:ext cx="1436238" cy="2307054"/>
            <a:chOff x="14451" y="3023"/>
            <a:chExt cx="2262" cy="3633"/>
          </a:xfrm>
        </p:grpSpPr>
        <p:sp>
          <p:nvSpPr>
            <p:cNvPr id="15" name="矩形 14"/>
            <p:cNvSpPr/>
            <p:nvPr/>
          </p:nvSpPr>
          <p:spPr>
            <a:xfrm>
              <a:off x="14451" y="3023"/>
              <a:ext cx="1728" cy="36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7200" dirty="0">
                  <a:latin typeface="微软雅黑" panose="020B0503020204020204" pitchFamily="34" charset="-122"/>
                  <a:ea typeface="微软雅黑" panose="020B0503020204020204" pitchFamily="34" charset="-122"/>
                  <a:sym typeface="字魂36号-正文宋楷" panose="02000000000000000000" pitchFamily="2" charset="-122"/>
                </a:rPr>
                <a:t>目</a:t>
              </a:r>
              <a:endParaRPr lang="en-US" altLang="zh-CN" sz="7200" dirty="0">
                <a:latin typeface="微软雅黑" panose="020B0503020204020204" pitchFamily="34" charset="-122"/>
                <a:ea typeface="微软雅黑" panose="020B0503020204020204" pitchFamily="34" charset="-122"/>
                <a:sym typeface="字魂36号-正文宋楷" panose="02000000000000000000" pitchFamily="2" charset="-122"/>
              </a:endParaRPr>
            </a:p>
            <a:p>
              <a:pPr algn="ctr"/>
              <a:r>
                <a:rPr lang="zh-CN" altLang="en-US" sz="7200" dirty="0">
                  <a:latin typeface="微软雅黑" panose="020B0503020204020204" pitchFamily="34" charset="-122"/>
                  <a:ea typeface="微软雅黑" panose="020B0503020204020204" pitchFamily="34" charset="-122"/>
                  <a:sym typeface="字魂36号-正文宋楷" panose="02000000000000000000" pitchFamily="2" charset="-122"/>
                </a:rPr>
                <a:t>录</a:t>
              </a:r>
            </a:p>
          </p:txBody>
        </p:sp>
        <p:sp>
          <p:nvSpPr>
            <p:cNvPr id="16" name="矩形 15"/>
            <p:cNvSpPr/>
            <p:nvPr/>
          </p:nvSpPr>
          <p:spPr>
            <a:xfrm>
              <a:off x="15986" y="3195"/>
              <a:ext cx="727" cy="1405"/>
            </a:xfrm>
            <a:prstGeom prst="rect">
              <a:avLst/>
            </a:prstGeom>
          </p:spPr>
          <p:txBody>
            <a:bodyPr vert="eaVert" wrap="none">
              <a:spAutoFit/>
            </a:bodyPr>
            <a:lstStyle/>
            <a:p>
              <a:r>
                <a:rPr lang="zh-CN" altLang="en-US" b="1" u="sng" dirty="0">
                  <a:solidFill>
                    <a:srgbClr val="F51421"/>
                  </a:solidFill>
                  <a:latin typeface="字魂36号-正文宋楷" panose="02000000000000000000" pitchFamily="2" charset="-122"/>
                  <a:ea typeface="字魂36号-正文宋楷" panose="02000000000000000000" pitchFamily="2" charset="-122"/>
                  <a:sym typeface="字魂36号-正文宋楷" panose="02000000000000000000" pitchFamily="2" charset="-122"/>
                </a:rPr>
                <a:t>CATALOG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243830" y="2394585"/>
            <a:ext cx="4381421" cy="2981960"/>
            <a:chOff x="8258" y="3771"/>
            <a:chExt cx="6900" cy="4696"/>
          </a:xfrm>
        </p:grpSpPr>
        <p:grpSp>
          <p:nvGrpSpPr>
            <p:cNvPr id="6" name="组合 5"/>
            <p:cNvGrpSpPr/>
            <p:nvPr/>
          </p:nvGrpSpPr>
          <p:grpSpPr>
            <a:xfrm>
              <a:off x="8258" y="3832"/>
              <a:ext cx="1220" cy="4635"/>
              <a:chOff x="6057900" y="2098960"/>
              <a:chExt cx="774597" cy="2942940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6179969" y="2098960"/>
                <a:ext cx="595035" cy="706687"/>
              </a:xfrm>
              <a:prstGeom prst="rect">
                <a:avLst/>
              </a:prstGeom>
            </p:spPr>
            <p:txBody>
              <a:bodyPr wrap="square" anchor="t">
                <a:spAutoFit/>
              </a:bodyPr>
              <a:lstStyle/>
              <a:p>
                <a:pPr algn="ctr"/>
                <a:r>
                  <a:rPr lang="zh-CN" altLang="en-US" sz="4000" dirty="0"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伍</a:t>
                </a:r>
              </a:p>
            </p:txBody>
          </p:sp>
          <p:grpSp>
            <p:nvGrpSpPr>
              <p:cNvPr id="22" name="组合 21"/>
              <p:cNvGrpSpPr/>
              <p:nvPr/>
            </p:nvGrpSpPr>
            <p:grpSpPr>
              <a:xfrm>
                <a:off x="6155800" y="2602578"/>
                <a:ext cx="264719" cy="267122"/>
                <a:chOff x="7018338" y="5334002"/>
                <a:chExt cx="1223963" cy="1235075"/>
              </a:xfrm>
              <a:solidFill>
                <a:srgbClr val="F51421"/>
              </a:solidFill>
            </p:grpSpPr>
            <p:sp>
              <p:nvSpPr>
                <p:cNvPr id="23" name="Freeform 5463"/>
                <p:cNvSpPr/>
                <p:nvPr/>
              </p:nvSpPr>
              <p:spPr bwMode="auto">
                <a:xfrm>
                  <a:off x="7623176" y="5334002"/>
                  <a:ext cx="19050" cy="14288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4" name="Freeform 5464"/>
                <p:cNvSpPr/>
                <p:nvPr/>
              </p:nvSpPr>
              <p:spPr bwMode="auto">
                <a:xfrm>
                  <a:off x="7656513" y="5341939"/>
                  <a:ext cx="19050" cy="6350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5" name="Freeform 5465"/>
                <p:cNvSpPr/>
                <p:nvPr/>
              </p:nvSpPr>
              <p:spPr bwMode="auto">
                <a:xfrm>
                  <a:off x="7645401" y="5337177"/>
                  <a:ext cx="7938" cy="1587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6" name="Freeform 5466"/>
                <p:cNvSpPr/>
                <p:nvPr/>
              </p:nvSpPr>
              <p:spPr bwMode="auto">
                <a:xfrm>
                  <a:off x="7526338" y="5353052"/>
                  <a:ext cx="11113" cy="6350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7" name="Line 5467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8" name="Line 5468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9" name="Freeform 5469"/>
                <p:cNvSpPr>
                  <a:spLocks noEditPoints="1"/>
                </p:cNvSpPr>
                <p:nvPr/>
              </p:nvSpPr>
              <p:spPr bwMode="auto">
                <a:xfrm>
                  <a:off x="7092951" y="5356227"/>
                  <a:ext cx="403225" cy="311150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30" name="Freeform 5470"/>
                <p:cNvSpPr/>
                <p:nvPr/>
              </p:nvSpPr>
              <p:spPr bwMode="auto">
                <a:xfrm>
                  <a:off x="7499351" y="5356227"/>
                  <a:ext cx="11113" cy="1587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31" name="Freeform 5471"/>
                <p:cNvSpPr/>
                <p:nvPr/>
              </p:nvSpPr>
              <p:spPr bwMode="auto">
                <a:xfrm>
                  <a:off x="7029451" y="5856289"/>
                  <a:ext cx="30163" cy="71438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32" name="Freeform 5472"/>
                <p:cNvSpPr/>
                <p:nvPr/>
              </p:nvSpPr>
              <p:spPr bwMode="auto">
                <a:xfrm>
                  <a:off x="7743826" y="5348289"/>
                  <a:ext cx="288925" cy="158750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33" name="Freeform 5473"/>
                <p:cNvSpPr>
                  <a:spLocks noEditPoints="1"/>
                </p:cNvSpPr>
                <p:nvPr/>
              </p:nvSpPr>
              <p:spPr bwMode="auto">
                <a:xfrm>
                  <a:off x="7018338" y="5584827"/>
                  <a:ext cx="1223963" cy="984250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</p:grpSp>
          <p:sp>
            <p:nvSpPr>
              <p:cNvPr id="88" name="矩形 87"/>
              <p:cNvSpPr/>
              <p:nvPr/>
            </p:nvSpPr>
            <p:spPr>
              <a:xfrm>
                <a:off x="6219169" y="3291803"/>
                <a:ext cx="613328" cy="1513693"/>
              </a:xfrm>
              <a:prstGeom prst="rect">
                <a:avLst/>
              </a:prstGeom>
            </p:spPr>
            <p:txBody>
              <a:bodyPr vert="eaVert" wrap="none" anchor="t">
                <a:spAutoFit/>
              </a:bodyPr>
              <a:lstStyle/>
              <a:p>
                <a:r>
                  <a:rPr lang="zh-CN" altLang="en-US" sz="2800" dirty="0">
                    <a:solidFill>
                      <a:schemeClr val="bg2">
                        <a:lumMod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节气养生</a:t>
                </a:r>
              </a:p>
            </p:txBody>
          </p:sp>
          <p:cxnSp>
            <p:nvCxnSpPr>
              <p:cNvPr id="90" name="直接连接符 89"/>
              <p:cNvCxnSpPr/>
              <p:nvPr/>
            </p:nvCxnSpPr>
            <p:spPr>
              <a:xfrm>
                <a:off x="6057900" y="2098960"/>
                <a:ext cx="0" cy="294294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组合 4"/>
            <p:cNvGrpSpPr/>
            <p:nvPr/>
          </p:nvGrpSpPr>
          <p:grpSpPr>
            <a:xfrm>
              <a:off x="9713" y="3832"/>
              <a:ext cx="1223" cy="4634"/>
              <a:chOff x="4979156" y="2098960"/>
              <a:chExt cx="777149" cy="2942940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5064969" y="2098960"/>
                <a:ext cx="691336" cy="706839"/>
              </a:xfrm>
              <a:prstGeom prst="rect">
                <a:avLst/>
              </a:prstGeom>
            </p:spPr>
            <p:txBody>
              <a:bodyPr wrap="none" anchor="t">
                <a:spAutoFit/>
              </a:bodyPr>
              <a:lstStyle/>
              <a:p>
                <a:pPr algn="ctr"/>
                <a:r>
                  <a:rPr lang="zh-CN" altLang="en-US" sz="4000" dirty="0"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肆</a:t>
                </a:r>
              </a:p>
            </p:txBody>
          </p:sp>
          <p:sp>
            <p:nvSpPr>
              <p:cNvPr id="87" name="矩形 86"/>
              <p:cNvSpPr/>
              <p:nvPr/>
            </p:nvSpPr>
            <p:spPr>
              <a:xfrm>
                <a:off x="5123010" y="3294343"/>
                <a:ext cx="613815" cy="1514020"/>
              </a:xfrm>
              <a:prstGeom prst="rect">
                <a:avLst/>
              </a:prstGeom>
            </p:spPr>
            <p:txBody>
              <a:bodyPr vert="eaVert" wrap="none" anchor="t">
                <a:spAutoFit/>
              </a:bodyPr>
              <a:lstStyle/>
              <a:p>
                <a:r>
                  <a:rPr lang="zh-CN" altLang="en-US" sz="2800" dirty="0">
                    <a:solidFill>
                      <a:schemeClr val="bg2">
                        <a:lumMod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典籍记载</a:t>
                </a:r>
              </a:p>
            </p:txBody>
          </p:sp>
          <p:cxnSp>
            <p:nvCxnSpPr>
              <p:cNvPr id="91" name="直接连接符 90"/>
              <p:cNvCxnSpPr/>
              <p:nvPr/>
            </p:nvCxnSpPr>
            <p:spPr>
              <a:xfrm>
                <a:off x="4979156" y="2098960"/>
                <a:ext cx="0" cy="294294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" name="组合 106"/>
              <p:cNvGrpSpPr/>
              <p:nvPr/>
            </p:nvGrpSpPr>
            <p:grpSpPr>
              <a:xfrm>
                <a:off x="5008442" y="2572515"/>
                <a:ext cx="264719" cy="267122"/>
                <a:chOff x="7018338" y="5334002"/>
                <a:chExt cx="1223963" cy="1235075"/>
              </a:xfrm>
              <a:solidFill>
                <a:srgbClr val="F51421"/>
              </a:solidFill>
            </p:grpSpPr>
            <p:sp>
              <p:nvSpPr>
                <p:cNvPr id="108" name="Freeform 5463"/>
                <p:cNvSpPr/>
                <p:nvPr/>
              </p:nvSpPr>
              <p:spPr bwMode="auto">
                <a:xfrm>
                  <a:off x="7623176" y="5334002"/>
                  <a:ext cx="19050" cy="14288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09" name="Freeform 5464"/>
                <p:cNvSpPr/>
                <p:nvPr/>
              </p:nvSpPr>
              <p:spPr bwMode="auto">
                <a:xfrm>
                  <a:off x="7656513" y="5341939"/>
                  <a:ext cx="19050" cy="6350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0" name="Freeform 5465"/>
                <p:cNvSpPr/>
                <p:nvPr/>
              </p:nvSpPr>
              <p:spPr bwMode="auto">
                <a:xfrm>
                  <a:off x="7645401" y="5337177"/>
                  <a:ext cx="7938" cy="1587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1" name="Freeform 5466"/>
                <p:cNvSpPr/>
                <p:nvPr/>
              </p:nvSpPr>
              <p:spPr bwMode="auto">
                <a:xfrm>
                  <a:off x="7526338" y="5353052"/>
                  <a:ext cx="11113" cy="6350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2" name="Line 5467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3" name="Line 5468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4" name="Freeform 5469"/>
                <p:cNvSpPr>
                  <a:spLocks noEditPoints="1"/>
                </p:cNvSpPr>
                <p:nvPr/>
              </p:nvSpPr>
              <p:spPr bwMode="auto">
                <a:xfrm>
                  <a:off x="7092951" y="5356227"/>
                  <a:ext cx="403225" cy="311150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5" name="Freeform 5470"/>
                <p:cNvSpPr/>
                <p:nvPr/>
              </p:nvSpPr>
              <p:spPr bwMode="auto">
                <a:xfrm>
                  <a:off x="7499351" y="5356227"/>
                  <a:ext cx="11113" cy="1587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6" name="Freeform 5471"/>
                <p:cNvSpPr/>
                <p:nvPr/>
              </p:nvSpPr>
              <p:spPr bwMode="auto">
                <a:xfrm>
                  <a:off x="7029451" y="5856289"/>
                  <a:ext cx="30163" cy="71438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7" name="Freeform 5472"/>
                <p:cNvSpPr/>
                <p:nvPr/>
              </p:nvSpPr>
              <p:spPr bwMode="auto">
                <a:xfrm>
                  <a:off x="7743826" y="5348289"/>
                  <a:ext cx="288925" cy="158750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18" name="Freeform 5473"/>
                <p:cNvSpPr>
                  <a:spLocks noEditPoints="1"/>
                </p:cNvSpPr>
                <p:nvPr/>
              </p:nvSpPr>
              <p:spPr bwMode="auto">
                <a:xfrm>
                  <a:off x="7018338" y="5584827"/>
                  <a:ext cx="1223963" cy="984250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</p:grpSp>
        </p:grpSp>
        <p:grpSp>
          <p:nvGrpSpPr>
            <p:cNvPr id="4" name="组合 3"/>
            <p:cNvGrpSpPr/>
            <p:nvPr/>
          </p:nvGrpSpPr>
          <p:grpSpPr>
            <a:xfrm>
              <a:off x="11199" y="3771"/>
              <a:ext cx="1174" cy="4634"/>
              <a:chOff x="3943677" y="2098960"/>
              <a:chExt cx="745668" cy="2942940"/>
            </a:xfrm>
          </p:grpSpPr>
          <p:sp>
            <p:nvSpPr>
              <p:cNvPr id="19" name="矩形 18"/>
              <p:cNvSpPr/>
              <p:nvPr/>
            </p:nvSpPr>
            <p:spPr>
              <a:xfrm>
                <a:off x="3998227" y="2098960"/>
                <a:ext cx="691118" cy="706839"/>
              </a:xfrm>
              <a:prstGeom prst="rect">
                <a:avLst/>
              </a:prstGeom>
            </p:spPr>
            <p:txBody>
              <a:bodyPr wrap="none" anchor="t">
                <a:spAutoFit/>
              </a:bodyPr>
              <a:lstStyle/>
              <a:p>
                <a:pPr algn="ctr"/>
                <a:r>
                  <a:rPr lang="zh-CN" altLang="en-US" sz="4000" dirty="0"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叁</a:t>
                </a:r>
              </a:p>
            </p:txBody>
          </p:sp>
          <p:sp>
            <p:nvSpPr>
              <p:cNvPr id="86" name="矩形 85"/>
              <p:cNvSpPr/>
              <p:nvPr/>
            </p:nvSpPr>
            <p:spPr>
              <a:xfrm>
                <a:off x="4036278" y="3291803"/>
                <a:ext cx="613621" cy="1514020"/>
              </a:xfrm>
              <a:prstGeom prst="rect">
                <a:avLst/>
              </a:prstGeom>
            </p:spPr>
            <p:txBody>
              <a:bodyPr vert="eaVert" wrap="none" anchor="t">
                <a:spAutoFit/>
              </a:bodyPr>
              <a:lstStyle/>
              <a:p>
                <a:r>
                  <a:rPr lang="zh-CN" altLang="en-US" sz="2800" dirty="0">
                    <a:solidFill>
                      <a:schemeClr val="bg2">
                        <a:lumMod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节气习俗</a:t>
                </a:r>
              </a:p>
            </p:txBody>
          </p:sp>
          <p:cxnSp>
            <p:nvCxnSpPr>
              <p:cNvPr id="92" name="直接连接符 91"/>
              <p:cNvCxnSpPr/>
              <p:nvPr/>
            </p:nvCxnSpPr>
            <p:spPr>
              <a:xfrm>
                <a:off x="3943677" y="2098960"/>
                <a:ext cx="0" cy="294294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" name="组合 144"/>
              <p:cNvGrpSpPr/>
              <p:nvPr/>
            </p:nvGrpSpPr>
            <p:grpSpPr>
              <a:xfrm>
                <a:off x="4013295" y="2559770"/>
                <a:ext cx="264719" cy="267122"/>
                <a:chOff x="7018338" y="5334002"/>
                <a:chExt cx="1223963" cy="1235075"/>
              </a:xfrm>
              <a:solidFill>
                <a:srgbClr val="F51421"/>
              </a:solidFill>
            </p:grpSpPr>
            <p:sp>
              <p:nvSpPr>
                <p:cNvPr id="146" name="Freeform 5463"/>
                <p:cNvSpPr/>
                <p:nvPr/>
              </p:nvSpPr>
              <p:spPr bwMode="auto">
                <a:xfrm>
                  <a:off x="7623176" y="5334002"/>
                  <a:ext cx="19050" cy="14288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47" name="Freeform 5464"/>
                <p:cNvSpPr/>
                <p:nvPr/>
              </p:nvSpPr>
              <p:spPr bwMode="auto">
                <a:xfrm>
                  <a:off x="7656513" y="5341939"/>
                  <a:ext cx="19050" cy="6350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48" name="Freeform 5465"/>
                <p:cNvSpPr/>
                <p:nvPr/>
              </p:nvSpPr>
              <p:spPr bwMode="auto">
                <a:xfrm>
                  <a:off x="7645401" y="5337177"/>
                  <a:ext cx="7938" cy="1587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49" name="Freeform 5466"/>
                <p:cNvSpPr/>
                <p:nvPr/>
              </p:nvSpPr>
              <p:spPr bwMode="auto">
                <a:xfrm>
                  <a:off x="7526338" y="5353052"/>
                  <a:ext cx="11113" cy="6350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0" name="Line 5467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1" name="Line 5468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2" name="Freeform 5469"/>
                <p:cNvSpPr>
                  <a:spLocks noEditPoints="1"/>
                </p:cNvSpPr>
                <p:nvPr/>
              </p:nvSpPr>
              <p:spPr bwMode="auto">
                <a:xfrm>
                  <a:off x="7092951" y="5356227"/>
                  <a:ext cx="403225" cy="311150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3" name="Freeform 5470"/>
                <p:cNvSpPr/>
                <p:nvPr/>
              </p:nvSpPr>
              <p:spPr bwMode="auto">
                <a:xfrm>
                  <a:off x="7499351" y="5356227"/>
                  <a:ext cx="11113" cy="1587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4" name="Freeform 5471"/>
                <p:cNvSpPr/>
                <p:nvPr/>
              </p:nvSpPr>
              <p:spPr bwMode="auto">
                <a:xfrm>
                  <a:off x="7029451" y="5856289"/>
                  <a:ext cx="30163" cy="71438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5" name="Freeform 5472"/>
                <p:cNvSpPr/>
                <p:nvPr/>
              </p:nvSpPr>
              <p:spPr bwMode="auto">
                <a:xfrm>
                  <a:off x="7743826" y="5348289"/>
                  <a:ext cx="288925" cy="158750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56" name="Freeform 5473"/>
                <p:cNvSpPr>
                  <a:spLocks noEditPoints="1"/>
                </p:cNvSpPr>
                <p:nvPr/>
              </p:nvSpPr>
              <p:spPr bwMode="auto">
                <a:xfrm>
                  <a:off x="7018338" y="5584827"/>
                  <a:ext cx="1223963" cy="984250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</p:grpSp>
        </p:grpSp>
        <p:grpSp>
          <p:nvGrpSpPr>
            <p:cNvPr id="2" name="组合 1"/>
            <p:cNvGrpSpPr/>
            <p:nvPr/>
          </p:nvGrpSpPr>
          <p:grpSpPr>
            <a:xfrm>
              <a:off x="13984" y="3771"/>
              <a:ext cx="1174" cy="4634"/>
              <a:chOff x="1809975" y="2098960"/>
              <a:chExt cx="745668" cy="294294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864525" y="2098960"/>
                <a:ext cx="691118" cy="706839"/>
              </a:xfrm>
              <a:prstGeom prst="rect">
                <a:avLst/>
              </a:prstGeom>
            </p:spPr>
            <p:txBody>
              <a:bodyPr wrap="none" anchor="t">
                <a:spAutoFit/>
              </a:bodyPr>
              <a:lstStyle/>
              <a:p>
                <a:pPr algn="ctr"/>
                <a:r>
                  <a:rPr lang="zh-CN" altLang="en-US" sz="4000" dirty="0"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壹</a:t>
                </a:r>
              </a:p>
            </p:txBody>
          </p:sp>
          <p:sp>
            <p:nvSpPr>
              <p:cNvPr id="84" name="矩形 83"/>
              <p:cNvSpPr/>
              <p:nvPr/>
            </p:nvSpPr>
            <p:spPr>
              <a:xfrm>
                <a:off x="1896740" y="3291803"/>
                <a:ext cx="613621" cy="1514020"/>
              </a:xfrm>
              <a:prstGeom prst="rect">
                <a:avLst/>
              </a:prstGeom>
            </p:spPr>
            <p:txBody>
              <a:bodyPr vert="eaVert" wrap="none" anchor="t">
                <a:spAutoFit/>
              </a:bodyPr>
              <a:lstStyle/>
              <a:p>
                <a:r>
                  <a:rPr lang="zh-CN" altLang="en-US" sz="2800" dirty="0">
                    <a:solidFill>
                      <a:schemeClr val="bg2">
                        <a:lumMod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节气概述</a:t>
                </a:r>
              </a:p>
            </p:txBody>
          </p:sp>
          <p:cxnSp>
            <p:nvCxnSpPr>
              <p:cNvPr id="94" name="直接连接符 93"/>
              <p:cNvCxnSpPr/>
              <p:nvPr/>
            </p:nvCxnSpPr>
            <p:spPr>
              <a:xfrm>
                <a:off x="1809975" y="2098960"/>
                <a:ext cx="0" cy="294294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6" name="组合 195"/>
              <p:cNvGrpSpPr/>
              <p:nvPr/>
            </p:nvGrpSpPr>
            <p:grpSpPr>
              <a:xfrm>
                <a:off x="1857839" y="2589702"/>
                <a:ext cx="264719" cy="267122"/>
                <a:chOff x="7018338" y="5334002"/>
                <a:chExt cx="1223963" cy="1235075"/>
              </a:xfrm>
              <a:solidFill>
                <a:srgbClr val="F51421"/>
              </a:solidFill>
            </p:grpSpPr>
            <p:sp>
              <p:nvSpPr>
                <p:cNvPr id="197" name="Freeform 5463"/>
                <p:cNvSpPr/>
                <p:nvPr/>
              </p:nvSpPr>
              <p:spPr bwMode="auto">
                <a:xfrm>
                  <a:off x="7623176" y="5334002"/>
                  <a:ext cx="19050" cy="14288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98" name="Freeform 5464"/>
                <p:cNvSpPr/>
                <p:nvPr/>
              </p:nvSpPr>
              <p:spPr bwMode="auto">
                <a:xfrm>
                  <a:off x="7656513" y="5341939"/>
                  <a:ext cx="19050" cy="6350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199" name="Freeform 5465"/>
                <p:cNvSpPr/>
                <p:nvPr/>
              </p:nvSpPr>
              <p:spPr bwMode="auto">
                <a:xfrm>
                  <a:off x="7645401" y="5337177"/>
                  <a:ext cx="7938" cy="1587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0" name="Freeform 5466"/>
                <p:cNvSpPr/>
                <p:nvPr/>
              </p:nvSpPr>
              <p:spPr bwMode="auto">
                <a:xfrm>
                  <a:off x="7526338" y="5353052"/>
                  <a:ext cx="11113" cy="6350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1" name="Line 5467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2" name="Line 5468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3" name="Freeform 5469"/>
                <p:cNvSpPr>
                  <a:spLocks noEditPoints="1"/>
                </p:cNvSpPr>
                <p:nvPr/>
              </p:nvSpPr>
              <p:spPr bwMode="auto">
                <a:xfrm>
                  <a:off x="7092951" y="5356227"/>
                  <a:ext cx="403225" cy="311150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4" name="Freeform 5470"/>
                <p:cNvSpPr/>
                <p:nvPr/>
              </p:nvSpPr>
              <p:spPr bwMode="auto">
                <a:xfrm>
                  <a:off x="7499351" y="5356227"/>
                  <a:ext cx="11113" cy="1587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5" name="Freeform 5471"/>
                <p:cNvSpPr/>
                <p:nvPr/>
              </p:nvSpPr>
              <p:spPr bwMode="auto">
                <a:xfrm>
                  <a:off x="7029451" y="5856289"/>
                  <a:ext cx="30163" cy="71438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6" name="Freeform 5472"/>
                <p:cNvSpPr/>
                <p:nvPr/>
              </p:nvSpPr>
              <p:spPr bwMode="auto">
                <a:xfrm>
                  <a:off x="7743826" y="5348289"/>
                  <a:ext cx="288925" cy="158750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07" name="Freeform 5473"/>
                <p:cNvSpPr>
                  <a:spLocks noEditPoints="1"/>
                </p:cNvSpPr>
                <p:nvPr/>
              </p:nvSpPr>
              <p:spPr bwMode="auto">
                <a:xfrm>
                  <a:off x="7018338" y="5584827"/>
                  <a:ext cx="1223963" cy="984250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</p:grpSp>
        </p:grpSp>
        <p:grpSp>
          <p:nvGrpSpPr>
            <p:cNvPr id="3" name="组合 2"/>
            <p:cNvGrpSpPr/>
            <p:nvPr/>
          </p:nvGrpSpPr>
          <p:grpSpPr>
            <a:xfrm>
              <a:off x="12591" y="3771"/>
              <a:ext cx="1174" cy="4634"/>
              <a:chOff x="2876826" y="2098960"/>
              <a:chExt cx="745668" cy="2942940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2931376" y="2098960"/>
                <a:ext cx="691118" cy="706839"/>
              </a:xfrm>
              <a:prstGeom prst="rect">
                <a:avLst/>
              </a:prstGeom>
            </p:spPr>
            <p:txBody>
              <a:bodyPr wrap="none" anchor="t">
                <a:spAutoFit/>
              </a:bodyPr>
              <a:lstStyle/>
              <a:p>
                <a:pPr algn="ctr"/>
                <a:r>
                  <a:rPr lang="zh-CN" altLang="en-US" sz="4000" dirty="0"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贰</a:t>
                </a:r>
              </a:p>
            </p:txBody>
          </p:sp>
          <p:sp>
            <p:nvSpPr>
              <p:cNvPr id="85" name="矩形 84"/>
              <p:cNvSpPr/>
              <p:nvPr/>
            </p:nvSpPr>
            <p:spPr>
              <a:xfrm>
                <a:off x="2966509" y="3291803"/>
                <a:ext cx="613621" cy="1514020"/>
              </a:xfrm>
              <a:prstGeom prst="rect">
                <a:avLst/>
              </a:prstGeom>
            </p:spPr>
            <p:txBody>
              <a:bodyPr vert="eaVert" wrap="none" anchor="t">
                <a:spAutoFit/>
              </a:bodyPr>
              <a:lstStyle/>
              <a:p>
                <a:r>
                  <a:rPr lang="zh-CN" altLang="en-US" sz="2800" dirty="0">
                    <a:solidFill>
                      <a:schemeClr val="bg2">
                        <a:lumMod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字魂36号-正文宋楷" panose="02000000000000000000" pitchFamily="2" charset="-122"/>
                  </a:rPr>
                  <a:t>季节特点</a:t>
                </a:r>
              </a:p>
            </p:txBody>
          </p:sp>
          <p:cxnSp>
            <p:nvCxnSpPr>
              <p:cNvPr id="93" name="直接连接符 92"/>
              <p:cNvCxnSpPr/>
              <p:nvPr/>
            </p:nvCxnSpPr>
            <p:spPr>
              <a:xfrm>
                <a:off x="2876826" y="2098960"/>
                <a:ext cx="0" cy="294294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8" name="组合 207"/>
              <p:cNvGrpSpPr/>
              <p:nvPr/>
            </p:nvGrpSpPr>
            <p:grpSpPr>
              <a:xfrm>
                <a:off x="2911891" y="2578609"/>
                <a:ext cx="264719" cy="267122"/>
                <a:chOff x="7018338" y="5334002"/>
                <a:chExt cx="1223963" cy="1235075"/>
              </a:xfrm>
              <a:solidFill>
                <a:srgbClr val="F51421"/>
              </a:solidFill>
            </p:grpSpPr>
            <p:sp>
              <p:nvSpPr>
                <p:cNvPr id="209" name="Freeform 5463"/>
                <p:cNvSpPr/>
                <p:nvPr/>
              </p:nvSpPr>
              <p:spPr bwMode="auto">
                <a:xfrm>
                  <a:off x="7623176" y="5334002"/>
                  <a:ext cx="19050" cy="14288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0" name="Freeform 5464"/>
                <p:cNvSpPr/>
                <p:nvPr/>
              </p:nvSpPr>
              <p:spPr bwMode="auto">
                <a:xfrm>
                  <a:off x="7656513" y="5341939"/>
                  <a:ext cx="19050" cy="6350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1" name="Freeform 5465"/>
                <p:cNvSpPr/>
                <p:nvPr/>
              </p:nvSpPr>
              <p:spPr bwMode="auto">
                <a:xfrm>
                  <a:off x="7645401" y="5337177"/>
                  <a:ext cx="7938" cy="15875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2" name="Freeform 5466"/>
                <p:cNvSpPr/>
                <p:nvPr/>
              </p:nvSpPr>
              <p:spPr bwMode="auto">
                <a:xfrm>
                  <a:off x="7526338" y="5353052"/>
                  <a:ext cx="11113" cy="6350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3" name="Line 5467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4" name="Line 5468"/>
                <p:cNvSpPr>
                  <a:spLocks noChangeShapeType="1"/>
                </p:cNvSpPr>
                <p:nvPr/>
              </p:nvSpPr>
              <p:spPr bwMode="auto">
                <a:xfrm>
                  <a:off x="8129588" y="6145214"/>
                  <a:ext cx="0" cy="0"/>
                </a:xfrm>
                <a:prstGeom prst="line">
                  <a:avLst/>
                </a:pr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5" name="Freeform 5469"/>
                <p:cNvSpPr>
                  <a:spLocks noEditPoints="1"/>
                </p:cNvSpPr>
                <p:nvPr/>
              </p:nvSpPr>
              <p:spPr bwMode="auto">
                <a:xfrm>
                  <a:off x="7092951" y="5356227"/>
                  <a:ext cx="403225" cy="311150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6" name="Freeform 5470"/>
                <p:cNvSpPr/>
                <p:nvPr/>
              </p:nvSpPr>
              <p:spPr bwMode="auto">
                <a:xfrm>
                  <a:off x="7499351" y="5356227"/>
                  <a:ext cx="11113" cy="1587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7" name="Freeform 5471"/>
                <p:cNvSpPr/>
                <p:nvPr/>
              </p:nvSpPr>
              <p:spPr bwMode="auto">
                <a:xfrm>
                  <a:off x="7029451" y="5856289"/>
                  <a:ext cx="30163" cy="71438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8" name="Freeform 5472"/>
                <p:cNvSpPr/>
                <p:nvPr/>
              </p:nvSpPr>
              <p:spPr bwMode="auto">
                <a:xfrm>
                  <a:off x="7743826" y="5348289"/>
                  <a:ext cx="288925" cy="158750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  <p:sp>
              <p:nvSpPr>
                <p:cNvPr id="219" name="Freeform 5473"/>
                <p:cNvSpPr>
                  <a:spLocks noEditPoints="1"/>
                </p:cNvSpPr>
                <p:nvPr/>
              </p:nvSpPr>
              <p:spPr bwMode="auto">
                <a:xfrm>
                  <a:off x="7018338" y="5584827"/>
                  <a:ext cx="1223963" cy="984250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rgbClr val="F51421"/>
                  </a:solidFill>
                  <a:round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zh-CN" altLang="en-US" sz="1350" b="1">
                    <a:solidFill>
                      <a:srgbClr val="FF0000"/>
                    </a:solidFill>
                    <a:latin typeface="字魂36号-正文宋楷" panose="02000000000000000000" pitchFamily="2" charset="-122"/>
                    <a:ea typeface="字魂36号-正文宋楷" panose="02000000000000000000" pitchFamily="2" charset="-122"/>
                    <a:sym typeface="字魂36号-正文宋楷" panose="02000000000000000000" pitchFamily="2" charset="-122"/>
                  </a:endParaRPr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863215" y="-10160"/>
            <a:ext cx="4105910" cy="560514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3137535" y="446405"/>
            <a:ext cx="3750310" cy="4107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岁寒知松柏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宋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•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黄庭坚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松柏天生独，青青贯四时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心藏後凋节，岁有大寒知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惨淡冰霜晚，轮囷涧壑姿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或容蝼蚁穴，未见斧斤迟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摇落千秋静，婆娑万籁悲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郑公扶贞观，已不见封彝。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458595" y="5766435"/>
            <a:ext cx="1010475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注解：大寒节气时，霜风凛冽，冰天雪地，但松柏仍以幽独的品性和青翠的姿态屹立于寒风中。黄庭坚这首诗，诗风诗骨如他的书法那般，笔墨纵横劲挺，感情饱满，魁伟雄奇，用字精妙中又见所描之物的铁骨形态。</a:t>
            </a:r>
            <a:endParaRPr lang="zh-CN" altLang="en-US"/>
          </a:p>
        </p:txBody>
      </p:sp>
      <p:pic>
        <p:nvPicPr>
          <p:cNvPr id="2" name="图片 1" descr="cff9f30014c308069591ce2cfe6cecac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 flipH="1">
            <a:off x="6722745" y="866775"/>
            <a:ext cx="5123815" cy="51238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20" grpId="0"/>
      <p:bldP spid="2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863215" y="-10160"/>
            <a:ext cx="4105910" cy="560514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3137535" y="1058545"/>
            <a:ext cx="3750310" cy="3138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大寒吟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宋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•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邵雍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旧雪未及消，新雪又拥户。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阶前冻银床，檐头冰钟乳。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清日无光辉，烈风正号怒。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人口各有舌，言语不能吐。</a:t>
            </a:r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458595" y="5766435"/>
            <a:ext cx="1010475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注解：前些日子落的雪还没来得及消融，新雪又封门闭户；石阶上覆盖着厚厚的白雪就像是银色的床铺一样，屋檐上垂挂的冰柱就如同倒悬的钟乳石一般；天上的冬阳失去了温暖的辉光，肆虐的暴风却在狂怒地呼号；人们口中的舌头也仿佛被冻住了不能言语</a:t>
            </a:r>
            <a:r>
              <a:rPr lang="en-US" altLang="zh-CN" dirty="0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——</a:t>
            </a:r>
            <a:r>
              <a:rPr lang="zh-CN" altLang="en-US" dirty="0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怎一个“寒”字了得。</a:t>
            </a:r>
            <a:endParaRPr lang="zh-CN" altLang="en-US"/>
          </a:p>
        </p:txBody>
      </p:sp>
      <p:pic>
        <p:nvPicPr>
          <p:cNvPr id="22" name="图片 21" descr="e7d1a965de9c3844fbf7c62d3718d67b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6887845" y="664845"/>
            <a:ext cx="3904615" cy="493014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20" grpId="0"/>
      <p:bldP spid="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863215" y="-10160"/>
            <a:ext cx="4105910" cy="560514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3137535" y="1058545"/>
            <a:ext cx="3750310" cy="3138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大寒出江陵西门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宋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•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陆游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平明羸马出西门，淡日寒云久吐吞。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醉面冲风惊易醒，重裘藏手取微温。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纷纷狐兔投深莽，点点牛羊散远村。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【何尼玛】土肥圆" panose="040F0700000000000000" pitchFamily="82" charset="-122"/>
            </a:endParaRPr>
          </a:p>
          <a:p>
            <a:pPr algn="ctr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【何尼玛】土肥圆" panose="040F0700000000000000" pitchFamily="82" charset="-122"/>
                <a:sym typeface="+mn-ea"/>
              </a:rPr>
              <a:t>不为山川多感慨，岁穷游子自消魂。</a:t>
            </a:r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458595" y="5766435"/>
            <a:ext cx="1010475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37A4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注解：这是诗人在大寒节气里所作的一首借景抒情之作。诗人骑马出城，面对一片苍茫萧条的景象，心中非但没有悲凉，反倒涌起了一腔豪情和感慨。</a:t>
            </a:r>
            <a:endParaRPr lang="zh-CN" altLang="en-US"/>
          </a:p>
        </p:txBody>
      </p:sp>
      <p:pic>
        <p:nvPicPr>
          <p:cNvPr id="2" name="内容占位符 1" descr="cff9f30014c308069591ce2cfe6cecac"/>
          <p:cNvPicPr>
            <a:picLocks noGrp="1" noChangeAspect="1"/>
          </p:cNvPicPr>
          <p:nvPr>
            <p:ph sz="quarter" idx="13"/>
          </p:nvPr>
        </p:nvPicPr>
        <p:blipFill>
          <a:blip r:embed="rId3" cstate="screen"/>
          <a:stretch>
            <a:fillRect/>
          </a:stretch>
        </p:blipFill>
        <p:spPr>
          <a:xfrm flipH="1">
            <a:off x="6887845" y="908685"/>
            <a:ext cx="5039995" cy="50399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20" grpId="0"/>
      <p:bldP spid="2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4746c0df92136f220c97c54b861fc4b9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566795" y="788670"/>
            <a:ext cx="2644140" cy="272288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4053205" y="1365250"/>
            <a:ext cx="140208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96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伍</a:t>
            </a:r>
          </a:p>
        </p:txBody>
      </p:sp>
      <p:sp>
        <p:nvSpPr>
          <p:cNvPr id="20" name="矩形 19"/>
          <p:cNvSpPr/>
          <p:nvPr/>
        </p:nvSpPr>
        <p:spPr>
          <a:xfrm>
            <a:off x="4695825" y="3275965"/>
            <a:ext cx="1016000" cy="222313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 TERMS</a:t>
            </a:r>
            <a:endParaRPr lang="en-US" altLang="zh-CN" dirty="0">
              <a:solidFill>
                <a:srgbClr val="F51421"/>
              </a:solidFill>
              <a:latin typeface="字魂36号-正文宋楷" panose="02000000000000000000" pitchFamily="2" charset="-122"/>
              <a:ea typeface="字魂36号-正文宋楷" panose="02000000000000000000" pitchFamily="2" charset="-122"/>
              <a:sym typeface="字魂36号-正文宋楷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SDHFKAJBVJ KJ</a:t>
            </a:r>
          </a:p>
        </p:txBody>
      </p:sp>
      <p:cxnSp>
        <p:nvCxnSpPr>
          <p:cNvPr id="22" name="直接连接符 21"/>
          <p:cNvCxnSpPr/>
          <p:nvPr/>
        </p:nvCxnSpPr>
        <p:spPr>
          <a:xfrm flipH="1" flipV="1">
            <a:off x="5960110" y="1416685"/>
            <a:ext cx="2540" cy="3400425"/>
          </a:xfrm>
          <a:prstGeom prst="line">
            <a:avLst/>
          </a:prstGeom>
          <a:ln>
            <a:solidFill>
              <a:srgbClr val="F514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034405" y="2051050"/>
            <a:ext cx="42354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/>
              <a:t>大寒养生</a:t>
            </a:r>
          </a:p>
        </p:txBody>
      </p:sp>
      <p:pic>
        <p:nvPicPr>
          <p:cNvPr id="24" name="图片 23" descr="59efd805c31d4e3d956fc33fd716e1e1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6787515" y="957580"/>
            <a:ext cx="5309235" cy="59010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>
            <a:off x="-123750" y="3651236"/>
            <a:ext cx="3393213" cy="3393213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74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9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0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1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2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3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4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5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6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7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8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9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0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1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2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3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4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5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6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7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8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9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0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1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2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3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4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5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6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7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8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9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0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1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2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3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4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5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6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7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8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9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0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1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2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3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4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5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6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7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8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9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0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1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2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3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4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5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6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7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8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9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0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1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2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3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4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5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6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7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8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9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0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1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2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3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4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5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6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7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8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9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0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1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2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3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4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5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6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7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8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9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0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1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2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3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4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5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6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7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8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9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0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1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2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3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4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5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6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7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8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9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0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1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2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3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4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5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6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7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8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9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0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1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2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3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4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5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6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7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8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9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0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1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2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3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4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5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6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7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8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9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0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1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2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3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4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5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6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7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8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9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0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1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2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3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4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5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6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7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8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9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0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1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2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3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4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5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6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7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8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9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0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1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2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3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4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5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6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7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8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9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0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1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2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3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4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5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6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7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8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9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0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1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2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3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4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5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6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7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8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9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0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1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2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3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4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5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6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7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8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9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0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1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2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3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4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5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6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7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8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9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0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1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2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3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4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5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6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7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8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9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0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1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2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3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4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5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6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7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8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9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0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1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2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3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4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5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6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7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8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9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0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1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1092" name="文本框 1091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食以养生</a:t>
            </a:r>
          </a:p>
        </p:txBody>
      </p:sp>
      <p:sp>
        <p:nvSpPr>
          <p:cNvPr id="1093" name="矩形 1092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62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文本框 1093"/>
          <p:cNvSpPr txBox="1"/>
          <p:nvPr/>
        </p:nvSpPr>
        <p:spPr>
          <a:xfrm>
            <a:off x="3106420" y="2800350"/>
            <a:ext cx="8049260" cy="3322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在大寒就做好辞旧迎新的准备，打好健康的基础十分重要。而大寒作为冬季的最后一个节气，由脾所主，</a:t>
            </a: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养生重养脾，尤其对于本身脾胃虚寒者，更应注意。</a:t>
            </a:r>
            <a:endParaRPr lang="en-US" altLang="zh-CN" sz="2000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宜吃：</a:t>
            </a: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羊肉、鸡肉、牛肉、百合、花生、大枣、莲子等能够散寒温中、养血补虚、通肠润肺的食物。 </a:t>
            </a:r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忌吃：</a:t>
            </a: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生冷之物，避免内外皆寒以伤脾胃，如西瓜、梨、绿豆、海鲜等寒性之物切记少吃或不吃。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2" grpId="0"/>
      <p:bldP spid="1092" grpId="1"/>
      <p:bldP spid="1093" grpId="0" bldLvl="0" animBg="1"/>
      <p:bldP spid="109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74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9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0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1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2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3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4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5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6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7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8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9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0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1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2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3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4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5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6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7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8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9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0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1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2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3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4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5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6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7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8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9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0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1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2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3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4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5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6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7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8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9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0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1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2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3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4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5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6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7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8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9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0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1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2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3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4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5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6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7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8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9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0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1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2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3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4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5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6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7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8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9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0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1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2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3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4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5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6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7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8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9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0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1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2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3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4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5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6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7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8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9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0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1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2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3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4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5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6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7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8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9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0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1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2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3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4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5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6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7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8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9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0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1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2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3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4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5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6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7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8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9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0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1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2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3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4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5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6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7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8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9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0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1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2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3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4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5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6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7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8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9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0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1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2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3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4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5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6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7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8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9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0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1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2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3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4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5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6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7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8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9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0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1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2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3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4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5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6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7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8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9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0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1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2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3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4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5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6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7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8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9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0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1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2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3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4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5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6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7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8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9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0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1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2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3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4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5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6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7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8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9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0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1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2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3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4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5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6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7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8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9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0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1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2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3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4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5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6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7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8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9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0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1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2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3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4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5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6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7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8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9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0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1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2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3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4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5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6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7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8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9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0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1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2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3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4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5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6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7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8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9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0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1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1092" name="文本框 1091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宜早卧迟起</a:t>
            </a:r>
          </a:p>
        </p:txBody>
      </p:sp>
      <p:sp>
        <p:nvSpPr>
          <p:cNvPr id="1093" name="矩形 1092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文本框 1093"/>
          <p:cNvSpPr txBox="1"/>
          <p:nvPr/>
        </p:nvSpPr>
        <p:spPr>
          <a:xfrm>
            <a:off x="3123565" y="2731770"/>
            <a:ext cx="8049260" cy="1938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人随四时而动，</a:t>
            </a:r>
            <a:r>
              <a: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早睡晚起也是这一节气要重点注意之事。</a:t>
            </a: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大寒，阳气肃杀，夜间尤甚，人体的阴阳消长代谢也处于相当缓慢的时候，古人主张“早卧迟起”，早睡以养阳气，迟起以固阴精。当然这里说的迟起只是不要早于太阳而起，也绝非一觉睡到正午的懒觉。</a:t>
            </a:r>
          </a:p>
        </p:txBody>
      </p:sp>
      <p:pic>
        <p:nvPicPr>
          <p:cNvPr id="2" name="图片 1" descr="b8db10dad3f3599049b745f8f18819c9"/>
          <p:cNvPicPr>
            <a:picLocks noChangeAspect="1"/>
          </p:cNvPicPr>
          <p:nvPr/>
        </p:nvPicPr>
        <p:blipFill>
          <a:blip r:embed="rId3" cstate="screen"/>
          <a:stretch>
            <a:fillRect/>
          </a:stretch>
        </p:blipFill>
        <p:spPr>
          <a:xfrm>
            <a:off x="156845" y="4069715"/>
            <a:ext cx="2854960" cy="28549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2" grpId="0"/>
      <p:bldP spid="1092" grpId="1"/>
      <p:bldP spid="1093" grpId="0" bldLvl="0" animBg="1"/>
      <p:bldP spid="109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74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9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0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1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2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3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4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5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6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7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8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9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0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1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2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3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4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5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6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7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8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9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0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1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2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3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4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5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6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7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8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9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0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1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2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3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4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5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6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7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8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9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0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1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2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3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4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5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6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7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8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9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0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1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2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3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4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5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6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7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8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9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0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1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2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3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4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5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6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7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8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9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0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1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2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3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4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5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6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7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8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9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0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1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2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3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4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5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6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7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8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9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0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1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2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3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4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5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6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7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8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9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0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1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2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3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4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5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6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7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8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9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0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1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2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3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4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5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6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7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8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9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0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1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2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3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4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5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6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7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8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9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0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1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2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3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4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5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6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7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8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9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0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1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2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3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4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5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6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7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8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9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0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1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2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3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4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5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6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7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8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9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0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1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2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3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4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5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6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7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8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9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0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1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2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3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4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5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6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7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8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9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0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1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2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3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4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5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6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7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8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9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0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1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2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3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4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5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6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7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8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9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0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1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2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3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4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5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6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7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8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9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0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1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2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3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4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5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6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7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8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9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0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1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2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3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4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5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6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7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8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9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0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1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2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3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4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5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6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7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8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9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0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1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2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3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4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5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6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7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8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9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0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1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1092" name="文本框 1091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运动锻炼</a:t>
            </a:r>
          </a:p>
        </p:txBody>
      </p:sp>
      <p:sp>
        <p:nvSpPr>
          <p:cNvPr id="1093" name="矩形 1092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文本框 1093"/>
          <p:cNvSpPr txBox="1"/>
          <p:nvPr/>
        </p:nvSpPr>
        <p:spPr>
          <a:xfrm>
            <a:off x="3131185" y="2501265"/>
            <a:ext cx="8049260" cy="3784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大寒养生运动，在冬季，运动锻炼是养生的精髓所在。因为这也是有老话的。俗话说，“冬天动一动，少闹一场病”</a:t>
            </a:r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。</a:t>
            </a:r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在“大寒”节气里，气候一冷一热很容易感冒。所以如果要运动的话，最好等到太阳出来以后再进行户外锻炼。由于户外气温比室内低，人的韧带弹性和关节柔韧性都没有之前的灵活，为避免造成运动损伤</a:t>
            </a:r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。</a:t>
            </a:r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zh-CN" altLang="en-US" sz="20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冬季可循序渐进地进行一些有氧运动，比如快走、慢跑、跳绳、踢毽子、打太极拳、打篮球等，既运动了肢体，也加强了气血循环运行，使气血旺盛，气机通畅，血脉顺和，全身四肢百骸才能温暖。</a:t>
            </a:r>
          </a:p>
        </p:txBody>
      </p:sp>
      <p:pic>
        <p:nvPicPr>
          <p:cNvPr id="3" name="图片 2" descr="c2ed8f95b8901f4d307263aec1b45490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-104775" y="2455545"/>
            <a:ext cx="3428365" cy="45904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20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2" grpId="0"/>
      <p:bldP spid="1092" grpId="1"/>
      <p:bldP spid="1093" grpId="0" bldLvl="0" animBg="1"/>
      <p:bldP spid="109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282a76864c8f3f7fd257d37970e8ee29"/>
          <p:cNvPicPr>
            <a:picLocks noChangeAspect="1"/>
          </p:cNvPicPr>
          <p:nvPr/>
        </p:nvPicPr>
        <p:blipFill>
          <a:blip r:embed="rId4" cstate="screen"/>
          <a:stretch>
            <a:fillRect/>
          </a:stretch>
        </p:blipFill>
        <p:spPr>
          <a:xfrm>
            <a:off x="3330575" y="357505"/>
            <a:ext cx="5926455" cy="5926455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Click="0" advTm="200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4746c0df92136f220c97c54b861fc4b9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566795" y="788670"/>
            <a:ext cx="2644140" cy="272288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4046220" y="1365250"/>
            <a:ext cx="1416050" cy="15697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96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壹</a:t>
            </a:r>
          </a:p>
        </p:txBody>
      </p:sp>
      <p:sp>
        <p:nvSpPr>
          <p:cNvPr id="20" name="矩形 19"/>
          <p:cNvSpPr/>
          <p:nvPr/>
        </p:nvSpPr>
        <p:spPr>
          <a:xfrm>
            <a:off x="4695825" y="3275965"/>
            <a:ext cx="1016000" cy="222313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 TERMS</a:t>
            </a:r>
            <a:endParaRPr lang="en-US" altLang="zh-CN" dirty="0">
              <a:solidFill>
                <a:srgbClr val="F51421"/>
              </a:solidFill>
              <a:latin typeface="字魂36号-正文宋楷" panose="02000000000000000000" pitchFamily="2" charset="-122"/>
              <a:ea typeface="字魂36号-正文宋楷" panose="02000000000000000000" pitchFamily="2" charset="-122"/>
              <a:sym typeface="字魂36号-正文宋楷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SDHFKAJBVJ KJ</a:t>
            </a:r>
          </a:p>
        </p:txBody>
      </p:sp>
      <p:cxnSp>
        <p:nvCxnSpPr>
          <p:cNvPr id="22" name="直接连接符 21"/>
          <p:cNvCxnSpPr/>
          <p:nvPr/>
        </p:nvCxnSpPr>
        <p:spPr>
          <a:xfrm flipH="1" flipV="1">
            <a:off x="5960110" y="1416685"/>
            <a:ext cx="2540" cy="3400425"/>
          </a:xfrm>
          <a:prstGeom prst="line">
            <a:avLst/>
          </a:prstGeom>
          <a:ln>
            <a:solidFill>
              <a:srgbClr val="F514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034405" y="2051050"/>
            <a:ext cx="42354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/>
              <a:t>节气概述</a:t>
            </a:r>
          </a:p>
        </p:txBody>
      </p:sp>
      <p:pic>
        <p:nvPicPr>
          <p:cNvPr id="24" name="图片 23" descr="59efd805c31d4e3d956fc33fd716e1e1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6787515" y="957580"/>
            <a:ext cx="5309235" cy="59010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大寒的由来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5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3138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20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大寒，是二十四节气中的最后一个节气</a:t>
            </a:r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。</a:t>
            </a:r>
            <a:endParaRPr lang="en-US" altLang="zh-CN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  <a:p>
            <a:pPr lvl="0">
              <a:lnSpc>
                <a:spcPct val="20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斗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指丑；太阳黄经为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300°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；公历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1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月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20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－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21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日交节。同小寒一样，大寒也是表示天气寒冷程度的节气</a:t>
            </a:r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。</a:t>
            </a:r>
            <a:endParaRPr lang="en-US" alt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  <a:p>
            <a:pPr lvl="0">
              <a:lnSpc>
                <a:spcPct val="20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在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我国部分地区，大寒不如小寒冷，但在某些年份和沿海少数地方，全年最低汽温仍然会出现在大寒节气内。小寒、大寒是一年中雨水最少的时段</a:t>
            </a:r>
          </a:p>
          <a:p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200000"/>
              </a:lnSpc>
              <a:defRPr sz="1800">
                <a:solidFill>
                  <a:srgbClr val="000000"/>
                </a:solidFill>
              </a:defRPr>
            </a:pP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《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授时通考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天时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》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引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《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三礼义宗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》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：“大寒为中者，上形于小寒，故谓之大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......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rPr>
              <a:t>寒气之逆极，故谓大寒。”这时寒潮南下频繁，是我国大部地区一年中的寒冷时期，风大，低温，地面积雪不化，呈现出冰天雪地、天寒地冻的严寒景象。大寒是中国二十四节气中的最后一个，过了大寒又立春，即迎来新一年的节气轮回。</a:t>
            </a:r>
          </a:p>
        </p:txBody>
      </p:sp>
      <p:pic>
        <p:nvPicPr>
          <p:cNvPr id="2" name="图片 1" descr="9c6b9a74be4152709dd268a66c1f2d6c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412490" y="-71120"/>
            <a:ext cx="3186430" cy="31870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7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294380" y="1135380"/>
            <a:ext cx="2871470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我国古代大寒分为三候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059430" y="2564765"/>
            <a:ext cx="8049260" cy="40925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俗话说：“花木管时令，鸟鸣报农时”。花草树木、鸟兽飞禽均按照季节活动，因此它们规律性的行动，被看作区分时令节气的重要标志。“平气法”划分节气，将大寒分为三候：“一候鸡乳；二候征鸟厉疾；三候水泽腹坚。”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其中第三候尤其能说明大寒的气温极低：此时，水域中的冰能一直冻到水中央，且又厚又结实。此外，大寒出现的花信风候为“一候瑞香，二候兰花，三候山矾（生于江南一带）”。亦可作为判断大寒的重要标志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4746c0df92136f220c97c54b861fc4b9"/>
          <p:cNvPicPr>
            <a:picLocks noChangeAspect="1"/>
          </p:cNvPicPr>
          <p:nvPr/>
        </p:nvPicPr>
        <p:blipFill>
          <a:blip r:embed="rId3" cstate="screen"/>
          <a:srcRect/>
          <a:stretch>
            <a:fillRect/>
          </a:stretch>
        </p:blipFill>
        <p:spPr>
          <a:xfrm>
            <a:off x="3566795" y="788670"/>
            <a:ext cx="2644140" cy="272288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4053205" y="1365250"/>
            <a:ext cx="140208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9600" dirty="0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贰</a:t>
            </a:r>
          </a:p>
        </p:txBody>
      </p:sp>
      <p:sp>
        <p:nvSpPr>
          <p:cNvPr id="20" name="矩形 19"/>
          <p:cNvSpPr/>
          <p:nvPr/>
        </p:nvSpPr>
        <p:spPr>
          <a:xfrm>
            <a:off x="4695825" y="3275965"/>
            <a:ext cx="1016000" cy="222313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 TERMS</a:t>
            </a:r>
            <a:endParaRPr lang="en-US" altLang="zh-CN" dirty="0">
              <a:solidFill>
                <a:srgbClr val="F51421"/>
              </a:solidFill>
              <a:latin typeface="字魂36号-正文宋楷" panose="02000000000000000000" pitchFamily="2" charset="-122"/>
              <a:ea typeface="字魂36号-正文宋楷" panose="02000000000000000000" pitchFamily="2" charset="-122"/>
              <a:sym typeface="字魂36号-正文宋楷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F51421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rPr>
              <a:t>SDHFKAJBVJ KJ</a:t>
            </a:r>
          </a:p>
        </p:txBody>
      </p:sp>
      <p:cxnSp>
        <p:nvCxnSpPr>
          <p:cNvPr id="22" name="直接连接符 21"/>
          <p:cNvCxnSpPr/>
          <p:nvPr/>
        </p:nvCxnSpPr>
        <p:spPr>
          <a:xfrm flipH="1" flipV="1">
            <a:off x="5960110" y="1416685"/>
            <a:ext cx="2540" cy="3400425"/>
          </a:xfrm>
          <a:prstGeom prst="line">
            <a:avLst/>
          </a:prstGeom>
          <a:ln>
            <a:solidFill>
              <a:srgbClr val="F514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034405" y="2051050"/>
            <a:ext cx="42354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/>
              <a:t>季节特点</a:t>
            </a:r>
          </a:p>
        </p:txBody>
      </p:sp>
      <p:pic>
        <p:nvPicPr>
          <p:cNvPr id="24" name="图片 23" descr="59efd805c31d4e3d956fc33fd716e1e1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>
          <a:xfrm>
            <a:off x="6787515" y="957580"/>
            <a:ext cx="5309235" cy="590105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187624" y="5645660"/>
            <a:ext cx="1440159" cy="121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smtClean="0">
                <a:solidFill>
                  <a:schemeClr val="bg1"/>
                </a:solidFill>
                <a:latin typeface="微软雅黑" panose="020B0503020204020204" pitchFamily="34" charset="-122"/>
              </a:rPr>
              <a:t>节日</a:t>
            </a:r>
            <a:r>
              <a:rPr lang="en-US" altLang="zh-CN" sz="100" smtClean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smtClean="0">
                <a:solidFill>
                  <a:schemeClr val="bg1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smtClean="0">
                <a:solidFill>
                  <a:schemeClr val="bg1"/>
                </a:solidFill>
                <a:latin typeface="微软雅黑" panose="020B0503020204020204" pitchFamily="34" charset="-122"/>
              </a:rPr>
              <a:t>http:// www.PPT818.com/jieri/</a:t>
            </a:r>
            <a:endParaRPr lang="en-US" altLang="zh-CN" sz="100" dirty="0" smtClean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气 流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5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大寒节气，大气环流比较稳定，环流调整周期大约为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20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天左右。此种</a:t>
            </a:r>
            <a:r>
              <a:rPr lang="zh-CN" altLang="en-US" sz="20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环流调整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时，常出现大范围雨雪天气和大风降温。当东经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80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度以西为长波脊，东亚为沿海大槽，我国受西北风气流控制及不断补充的冷空气影响便会出现持续低温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 rot="5400000">
            <a:off x="4772660" y="-1063625"/>
            <a:ext cx="1027430" cy="5274310"/>
            <a:chOff x="8659813" y="247650"/>
            <a:chExt cx="2794000" cy="7435851"/>
          </a:xfrm>
          <a:solidFill>
            <a:srgbClr val="F51421"/>
          </a:solidFill>
        </p:grpSpPr>
        <p:sp>
          <p:nvSpPr>
            <p:cNvPr id="21" name="Freeform 5"/>
            <p:cNvSpPr/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" name="Freeform 6"/>
            <p:cNvSpPr/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" name="Freeform 7"/>
            <p:cNvSpPr/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" name="Freeform 8"/>
            <p:cNvSpPr/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" name="Freeform 25"/>
            <p:cNvSpPr/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" name="Freeform 26"/>
            <p:cNvSpPr/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" name="Freeform 27"/>
            <p:cNvSpPr/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" name="Freeform 35"/>
            <p:cNvSpPr/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" name="Freeform 39"/>
            <p:cNvSpPr/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" name="Freeform 47"/>
            <p:cNvSpPr/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" name="Freeform 48"/>
            <p:cNvSpPr/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" name="Freeform 49"/>
            <p:cNvSpPr/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" name="Freeform 50"/>
            <p:cNvSpPr/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" name="Freeform 51"/>
            <p:cNvSpPr/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" name="Freeform 52"/>
            <p:cNvSpPr/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" name="Freeform 53"/>
            <p:cNvSpPr/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" name="Freeform 54"/>
            <p:cNvSpPr/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" name="Freeform 55"/>
            <p:cNvSpPr/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" name="Freeform 56"/>
            <p:cNvSpPr/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" name="Freeform 57"/>
            <p:cNvSpPr/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" name="Freeform 58"/>
            <p:cNvSpPr/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" name="Freeform 59"/>
            <p:cNvSpPr/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" name="Freeform 60"/>
            <p:cNvSpPr/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" name="Freeform 61"/>
            <p:cNvSpPr/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" name="Freeform 62"/>
            <p:cNvSpPr/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" name="Freeform 63"/>
            <p:cNvSpPr/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" name="Freeform 64"/>
            <p:cNvSpPr/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" name="Freeform 65"/>
            <p:cNvSpPr/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" name="Freeform 66"/>
            <p:cNvSpPr/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" name="Freeform 67"/>
            <p:cNvSpPr/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4" name="Freeform 68"/>
            <p:cNvSpPr/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5" name="Freeform 69"/>
            <p:cNvSpPr/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6" name="Freeform 70"/>
            <p:cNvSpPr/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7" name="Freeform 71"/>
            <p:cNvSpPr/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8" name="Freeform 72"/>
            <p:cNvSpPr/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9" name="Freeform 73"/>
            <p:cNvSpPr/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0" name="Freeform 74"/>
            <p:cNvSpPr/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1" name="Freeform 75"/>
            <p:cNvSpPr/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2" name="Freeform 76"/>
            <p:cNvSpPr/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3" name="Freeform 77"/>
            <p:cNvSpPr/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4" name="Freeform 78"/>
            <p:cNvSpPr/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5" name="Freeform 79"/>
            <p:cNvSpPr/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6" name="Freeform 80"/>
            <p:cNvSpPr/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7" name="Freeform 81"/>
            <p:cNvSpPr/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8" name="Freeform 82"/>
            <p:cNvSpPr/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99" name="Freeform 83"/>
            <p:cNvSpPr/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0" name="Freeform 84"/>
            <p:cNvSpPr/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1" name="Freeform 85"/>
            <p:cNvSpPr/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2" name="Freeform 86"/>
            <p:cNvSpPr/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3" name="Freeform 87"/>
            <p:cNvSpPr/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4" name="Freeform 88"/>
            <p:cNvSpPr/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5" name="Freeform 89"/>
            <p:cNvSpPr/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6" name="Freeform 90"/>
            <p:cNvSpPr/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7" name="Freeform 91"/>
            <p:cNvSpPr/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8" name="Freeform 92"/>
            <p:cNvSpPr/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09" name="Freeform 93"/>
            <p:cNvSpPr/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0" name="Freeform 94"/>
            <p:cNvSpPr/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1" name="Freeform 95"/>
            <p:cNvSpPr/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2" name="Freeform 96"/>
            <p:cNvSpPr/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3" name="Freeform 97"/>
            <p:cNvSpPr/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4" name="Freeform 98"/>
            <p:cNvSpPr/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5" name="Freeform 99"/>
            <p:cNvSpPr/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6" name="Freeform 100"/>
            <p:cNvSpPr/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7" name="Freeform 101"/>
            <p:cNvSpPr/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8" name="Freeform 102"/>
            <p:cNvSpPr/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19" name="Freeform 103"/>
            <p:cNvSpPr/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0" name="Freeform 104"/>
            <p:cNvSpPr/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1" name="Freeform 105"/>
            <p:cNvSpPr/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2" name="Freeform 106"/>
            <p:cNvSpPr/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3" name="Freeform 107"/>
            <p:cNvSpPr/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4" name="Freeform 108"/>
            <p:cNvSpPr/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5" name="Freeform 109"/>
            <p:cNvSpPr/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6" name="Freeform 110"/>
            <p:cNvSpPr/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7" name="Freeform 111"/>
            <p:cNvSpPr/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8" name="Freeform 112"/>
            <p:cNvSpPr/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29" name="Freeform 113"/>
            <p:cNvSpPr/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0" name="Freeform 114"/>
            <p:cNvSpPr/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1" name="Freeform 115"/>
            <p:cNvSpPr/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2" name="Freeform 116"/>
            <p:cNvSpPr/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3" name="Freeform 117"/>
            <p:cNvSpPr/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4" name="Freeform 118"/>
            <p:cNvSpPr/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5" name="Freeform 119"/>
            <p:cNvSpPr/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6" name="Freeform 120"/>
            <p:cNvSpPr/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7" name="Freeform 121"/>
            <p:cNvSpPr/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8" name="Freeform 122"/>
            <p:cNvSpPr/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39" name="Freeform 123"/>
            <p:cNvSpPr/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0" name="Freeform 124"/>
            <p:cNvSpPr/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1" name="Freeform 125"/>
            <p:cNvSpPr/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2" name="Freeform 126"/>
            <p:cNvSpPr/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3" name="Freeform 127"/>
            <p:cNvSpPr/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4" name="Freeform 128"/>
            <p:cNvSpPr/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5" name="Freeform 129"/>
            <p:cNvSpPr/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6" name="Freeform 130"/>
            <p:cNvSpPr/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7" name="Freeform 131"/>
            <p:cNvSpPr/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8" name="Freeform 132"/>
            <p:cNvSpPr/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49" name="Freeform 133"/>
            <p:cNvSpPr/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0" name="Freeform 134"/>
            <p:cNvSpPr/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1" name="Freeform 135"/>
            <p:cNvSpPr/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2" name="Freeform 136"/>
            <p:cNvSpPr/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3" name="Freeform 137"/>
            <p:cNvSpPr/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4" name="Freeform 138"/>
            <p:cNvSpPr/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5" name="Freeform 139"/>
            <p:cNvSpPr/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6" name="Freeform 140"/>
            <p:cNvSpPr/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7" name="Freeform 141"/>
            <p:cNvSpPr/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8" name="Freeform 142"/>
            <p:cNvSpPr/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59" name="Freeform 143"/>
            <p:cNvSpPr/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0" name="Freeform 144"/>
            <p:cNvSpPr/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1" name="Freeform 145"/>
            <p:cNvSpPr/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2" name="Freeform 146"/>
            <p:cNvSpPr/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3" name="Freeform 147"/>
            <p:cNvSpPr/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4" name="Freeform 148"/>
            <p:cNvSpPr/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5" name="Freeform 149"/>
            <p:cNvSpPr/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6" name="Freeform 150"/>
            <p:cNvSpPr/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7" name="Freeform 151"/>
            <p:cNvSpPr/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8" name="Freeform 152"/>
            <p:cNvSpPr/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69" name="Freeform 153"/>
            <p:cNvSpPr/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0" name="Freeform 154"/>
            <p:cNvSpPr/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1" name="Freeform 155"/>
            <p:cNvSpPr/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2" name="Freeform 156"/>
            <p:cNvSpPr/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3" name="Freeform 157"/>
            <p:cNvSpPr/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4" name="Freeform 158"/>
            <p:cNvSpPr/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5" name="Freeform 159"/>
            <p:cNvSpPr/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6" name="Freeform 160"/>
            <p:cNvSpPr/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7" name="Freeform 161"/>
            <p:cNvSpPr/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8" name="Freeform 162"/>
            <p:cNvSpPr/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79" name="Freeform 163"/>
            <p:cNvSpPr/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0" name="Freeform 164"/>
            <p:cNvSpPr/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1" name="Freeform 165"/>
            <p:cNvSpPr/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2" name="Freeform 166"/>
            <p:cNvSpPr/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3" name="Freeform 167"/>
            <p:cNvSpPr/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4" name="Freeform 168"/>
            <p:cNvSpPr/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5" name="Freeform 169"/>
            <p:cNvSpPr/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6" name="Freeform 170"/>
            <p:cNvSpPr/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7" name="Freeform 171"/>
            <p:cNvSpPr/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8" name="Freeform 172"/>
            <p:cNvSpPr/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89" name="Freeform 173"/>
            <p:cNvSpPr/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0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1" name="Freeform 175"/>
            <p:cNvSpPr/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2" name="Freeform 176"/>
            <p:cNvSpPr/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3" name="Freeform 177"/>
            <p:cNvSpPr/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4" name="Freeform 178"/>
            <p:cNvSpPr/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5" name="Freeform 179"/>
            <p:cNvSpPr/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6" name="Freeform 180"/>
            <p:cNvSpPr/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7" name="Freeform 181"/>
            <p:cNvSpPr/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8" name="Freeform 182"/>
            <p:cNvSpPr/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199" name="Freeform 183"/>
            <p:cNvSpPr/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0" name="Freeform 184"/>
            <p:cNvSpPr/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1" name="Freeform 185"/>
            <p:cNvSpPr/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2" name="Freeform 186"/>
            <p:cNvSpPr/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3" name="Freeform 187"/>
            <p:cNvSpPr/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4" name="Freeform 188"/>
            <p:cNvSpPr/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6" name="Freeform 190"/>
            <p:cNvSpPr/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7" name="Freeform 191"/>
            <p:cNvSpPr/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8" name="Freeform 192"/>
            <p:cNvSpPr/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09" name="Freeform 193"/>
            <p:cNvSpPr/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0" name="Freeform 194"/>
            <p:cNvSpPr/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5" name="Freeform 199"/>
            <p:cNvSpPr/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6" name="Freeform 200"/>
            <p:cNvSpPr/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0" name="Freeform 204"/>
            <p:cNvSpPr/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1" name="Freeform 206"/>
            <p:cNvSpPr/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2" name="Freeform 207"/>
            <p:cNvSpPr/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3" name="Freeform 208"/>
            <p:cNvSpPr/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4" name="Freeform 209"/>
            <p:cNvSpPr/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5" name="Freeform 210"/>
            <p:cNvSpPr/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6" name="Freeform 211"/>
            <p:cNvSpPr/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7" name="Freeform 212"/>
            <p:cNvSpPr/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8" name="Freeform 213"/>
            <p:cNvSpPr/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29" name="Freeform 214"/>
            <p:cNvSpPr/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0" name="Freeform 215"/>
            <p:cNvSpPr/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1" name="Freeform 216"/>
            <p:cNvSpPr/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2" name="Freeform 217"/>
            <p:cNvSpPr/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3" name="Freeform 218"/>
            <p:cNvSpPr/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4" name="Freeform 219"/>
            <p:cNvSpPr/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5" name="Freeform 220"/>
            <p:cNvSpPr/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6" name="Freeform 221"/>
            <p:cNvSpPr/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7" name="Freeform 222"/>
            <p:cNvSpPr/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8" name="Freeform 223"/>
            <p:cNvSpPr/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39" name="Freeform 224"/>
            <p:cNvSpPr/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0" name="Freeform 225"/>
            <p:cNvSpPr/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1" name="Freeform 226"/>
            <p:cNvSpPr/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2" name="Freeform 227"/>
            <p:cNvSpPr/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3" name="Freeform 228"/>
            <p:cNvSpPr/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4" name="Freeform 229"/>
            <p:cNvSpPr/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5" name="Freeform 230"/>
            <p:cNvSpPr/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6" name="Freeform 231"/>
            <p:cNvSpPr/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7" name="Freeform 232"/>
            <p:cNvSpPr/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8" name="Freeform 233"/>
            <p:cNvSpPr/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49" name="Freeform 234"/>
            <p:cNvSpPr/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0" name="Freeform 235"/>
            <p:cNvSpPr/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1" name="Freeform 236"/>
            <p:cNvSpPr/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2" name="Freeform 237"/>
            <p:cNvSpPr/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3" name="Freeform 238"/>
            <p:cNvSpPr/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4" name="Freeform 239"/>
            <p:cNvSpPr/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5" name="Freeform 240"/>
            <p:cNvSpPr/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6" name="Freeform 241"/>
            <p:cNvSpPr/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7" name="Freeform 242"/>
            <p:cNvSpPr/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8" name="Freeform 243"/>
            <p:cNvSpPr/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59" name="Freeform 244"/>
            <p:cNvSpPr/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0" name="Freeform 245"/>
            <p:cNvSpPr/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1" name="Freeform 246"/>
            <p:cNvSpPr/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2" name="Freeform 247"/>
            <p:cNvSpPr/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3" name="Freeform 248"/>
            <p:cNvSpPr/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4" name="Freeform 249"/>
            <p:cNvSpPr/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5" name="Freeform 250"/>
            <p:cNvSpPr/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6" name="Freeform 251"/>
            <p:cNvSpPr/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7" name="Freeform 252"/>
            <p:cNvSpPr/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8" name="Freeform 253"/>
            <p:cNvSpPr/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69" name="Freeform 254"/>
            <p:cNvSpPr/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0" name="Freeform 255"/>
            <p:cNvSpPr/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1" name="Freeform 256"/>
            <p:cNvSpPr/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2" name="Freeform 257"/>
            <p:cNvSpPr/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3" name="Freeform 258"/>
            <p:cNvSpPr/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4" name="Freeform 259"/>
            <p:cNvSpPr/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5" name="Freeform 260"/>
            <p:cNvSpPr/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6" name="Freeform 261"/>
            <p:cNvSpPr/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7" name="Freeform 262"/>
            <p:cNvSpPr/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8" name="Freeform 263"/>
            <p:cNvSpPr/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79" name="Freeform 264"/>
            <p:cNvSpPr/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0" name="Freeform 265"/>
            <p:cNvSpPr/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1" name="Freeform 266"/>
            <p:cNvSpPr/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2" name="Freeform 267"/>
            <p:cNvSpPr/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3" name="Freeform 268"/>
            <p:cNvSpPr/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4" name="Freeform 269"/>
            <p:cNvSpPr/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5" name="Freeform 270"/>
            <p:cNvSpPr/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6" name="Freeform 271"/>
            <p:cNvSpPr/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7" name="Freeform 272"/>
            <p:cNvSpPr/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8" name="Freeform 273"/>
            <p:cNvSpPr/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89" name="Freeform 274"/>
            <p:cNvSpPr/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0" name="Freeform 275"/>
            <p:cNvSpPr/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1" name="Freeform 276"/>
            <p:cNvSpPr/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2" name="Freeform 277"/>
            <p:cNvSpPr/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3" name="Freeform 278"/>
            <p:cNvSpPr/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4" name="Freeform 279"/>
            <p:cNvSpPr/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5" name="Freeform 280"/>
            <p:cNvSpPr/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6" name="Freeform 281"/>
            <p:cNvSpPr/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7" name="Freeform 282"/>
            <p:cNvSpPr/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8" name="Freeform 283"/>
            <p:cNvSpPr/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299" name="Freeform 284"/>
            <p:cNvSpPr/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0" name="Freeform 285"/>
            <p:cNvSpPr/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1" name="Freeform 286"/>
            <p:cNvSpPr/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2" name="Freeform 287"/>
            <p:cNvSpPr/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3" name="Freeform 288"/>
            <p:cNvSpPr/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4" name="Freeform 289"/>
            <p:cNvSpPr/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5" name="Freeform 290"/>
            <p:cNvSpPr/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6" name="Freeform 291"/>
            <p:cNvSpPr/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7" name="Freeform 292"/>
            <p:cNvSpPr/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8" name="Freeform 293"/>
            <p:cNvSpPr/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09" name="Freeform 294"/>
            <p:cNvSpPr/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0" name="Freeform 295"/>
            <p:cNvSpPr/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1" name="Freeform 296"/>
            <p:cNvSpPr/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2" name="Freeform 297"/>
            <p:cNvSpPr/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3" name="Freeform 298"/>
            <p:cNvSpPr/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4" name="Freeform 299"/>
            <p:cNvSpPr/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5" name="Freeform 300"/>
            <p:cNvSpPr/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6" name="Freeform 301"/>
            <p:cNvSpPr/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7" name="Freeform 302"/>
            <p:cNvSpPr/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8" name="Freeform 303"/>
            <p:cNvSpPr/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19" name="Freeform 304"/>
            <p:cNvSpPr/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0" name="Freeform 305"/>
            <p:cNvSpPr/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1" name="Freeform 306"/>
            <p:cNvSpPr/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2" name="Freeform 307"/>
            <p:cNvSpPr/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3" name="Freeform 308"/>
            <p:cNvSpPr/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4" name="Freeform 309"/>
            <p:cNvSpPr/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5" name="Freeform 310"/>
            <p:cNvSpPr/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6" name="Freeform 311"/>
            <p:cNvSpPr/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7" name="Freeform 312"/>
            <p:cNvSpPr/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8" name="Freeform 313"/>
            <p:cNvSpPr/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29" name="Freeform 314"/>
            <p:cNvSpPr/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0" name="Freeform 315"/>
            <p:cNvSpPr/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1" name="Freeform 316"/>
            <p:cNvSpPr/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2" name="Freeform 317"/>
            <p:cNvSpPr/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3" name="Freeform 318"/>
            <p:cNvSpPr/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4" name="Freeform 319"/>
            <p:cNvSpPr/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5" name="Freeform 320"/>
            <p:cNvSpPr/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6" name="Freeform 321"/>
            <p:cNvSpPr/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7" name="Freeform 322"/>
            <p:cNvSpPr/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8" name="Freeform 323"/>
            <p:cNvSpPr/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39" name="Freeform 324"/>
            <p:cNvSpPr/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0" name="Freeform 325"/>
            <p:cNvSpPr/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1" name="Freeform 326"/>
            <p:cNvSpPr/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2" name="Freeform 327"/>
            <p:cNvSpPr/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3" name="Freeform 328"/>
            <p:cNvSpPr/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4" name="Freeform 329"/>
            <p:cNvSpPr/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5" name="Freeform 330"/>
            <p:cNvSpPr/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6" name="Freeform 331"/>
            <p:cNvSpPr/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7" name="Freeform 332"/>
            <p:cNvSpPr/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8" name="Freeform 333"/>
            <p:cNvSpPr/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49" name="Freeform 334"/>
            <p:cNvSpPr/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0" name="Freeform 335"/>
            <p:cNvSpPr/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1" name="Freeform 336"/>
            <p:cNvSpPr/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2" name="Freeform 337"/>
            <p:cNvSpPr/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3" name="Freeform 338"/>
            <p:cNvSpPr/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4" name="Freeform 339"/>
            <p:cNvSpPr/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5" name="Freeform 340"/>
            <p:cNvSpPr/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6" name="Freeform 341"/>
            <p:cNvSpPr/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7" name="Freeform 342"/>
            <p:cNvSpPr/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8" name="Freeform 343"/>
            <p:cNvSpPr/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59" name="Freeform 344"/>
            <p:cNvSpPr/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0" name="Freeform 345"/>
            <p:cNvSpPr/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1" name="Freeform 346"/>
            <p:cNvSpPr/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2" name="Freeform 347"/>
            <p:cNvSpPr/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3" name="Freeform 348"/>
            <p:cNvSpPr/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4" name="Freeform 349"/>
            <p:cNvSpPr/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5" name="Freeform 350"/>
            <p:cNvSpPr/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6" name="Freeform 351"/>
            <p:cNvSpPr/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7" name="Freeform 352"/>
            <p:cNvSpPr/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8" name="Freeform 353"/>
            <p:cNvSpPr/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69" name="Freeform 354"/>
            <p:cNvSpPr/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0" name="Freeform 355"/>
            <p:cNvSpPr/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1" name="Freeform 356"/>
            <p:cNvSpPr/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2" name="Freeform 357"/>
            <p:cNvSpPr/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3" name="Freeform 358"/>
            <p:cNvSpPr/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4" name="Freeform 359"/>
            <p:cNvSpPr/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5" name="Freeform 360"/>
            <p:cNvSpPr/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6" name="Freeform 361"/>
            <p:cNvSpPr/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7" name="Freeform 362"/>
            <p:cNvSpPr/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8" name="Freeform 363"/>
            <p:cNvSpPr/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79" name="Freeform 364"/>
            <p:cNvSpPr/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0" name="Freeform 365"/>
            <p:cNvSpPr/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1" name="Freeform 366"/>
            <p:cNvSpPr/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2" name="Freeform 367"/>
            <p:cNvSpPr/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3" name="Freeform 368"/>
            <p:cNvSpPr/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4" name="Freeform 369"/>
            <p:cNvSpPr/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5" name="Freeform 370"/>
            <p:cNvSpPr/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6" name="Freeform 371"/>
            <p:cNvSpPr/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7" name="Freeform 372"/>
            <p:cNvSpPr/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8" name="Freeform 373"/>
            <p:cNvSpPr/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89" name="Freeform 374"/>
            <p:cNvSpPr/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0" name="Freeform 375"/>
            <p:cNvSpPr/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1" name="Freeform 376"/>
            <p:cNvSpPr/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2" name="Freeform 377"/>
            <p:cNvSpPr/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3" name="Freeform 378"/>
            <p:cNvSpPr/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4" name="Freeform 379"/>
            <p:cNvSpPr/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5" name="Freeform 380"/>
            <p:cNvSpPr/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6" name="Freeform 381"/>
            <p:cNvSpPr/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7" name="Freeform 382"/>
            <p:cNvSpPr/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8" name="Freeform 383"/>
            <p:cNvSpPr/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399" name="Freeform 384"/>
            <p:cNvSpPr/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0" name="Freeform 385"/>
            <p:cNvSpPr/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1" name="Freeform 386"/>
            <p:cNvSpPr/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2" name="Freeform 387"/>
            <p:cNvSpPr/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3" name="Freeform 388"/>
            <p:cNvSpPr/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4" name="Freeform 389"/>
            <p:cNvSpPr/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5" name="Freeform 390"/>
            <p:cNvSpPr/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6" name="Freeform 391"/>
            <p:cNvSpPr/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7" name="Freeform 392"/>
            <p:cNvSpPr/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8" name="Freeform 393"/>
            <p:cNvSpPr/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09" name="Freeform 394"/>
            <p:cNvSpPr/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0" name="Freeform 395"/>
            <p:cNvSpPr/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1" name="Freeform 396"/>
            <p:cNvSpPr/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2" name="Freeform 397"/>
            <p:cNvSpPr/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3" name="Freeform 398"/>
            <p:cNvSpPr/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4" name="Freeform 399"/>
            <p:cNvSpPr/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5" name="Freeform 400"/>
            <p:cNvSpPr/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6" name="Freeform 401"/>
            <p:cNvSpPr/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7" name="Freeform 402"/>
            <p:cNvSpPr/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8" name="Freeform 403"/>
            <p:cNvSpPr/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19" name="Freeform 404"/>
            <p:cNvSpPr/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0" name="Freeform 405"/>
            <p:cNvSpPr/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1" name="Freeform 407"/>
            <p:cNvSpPr/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2" name="Freeform 408"/>
            <p:cNvSpPr/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3" name="Freeform 409"/>
            <p:cNvSpPr/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4" name="Freeform 410"/>
            <p:cNvSpPr/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5" name="Freeform 411"/>
            <p:cNvSpPr/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6" name="Freeform 412"/>
            <p:cNvSpPr/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7" name="Freeform 413"/>
            <p:cNvSpPr/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8" name="Freeform 414"/>
            <p:cNvSpPr/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29" name="Freeform 415"/>
            <p:cNvSpPr/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0" name="Freeform 416"/>
            <p:cNvSpPr/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1" name="Freeform 417"/>
            <p:cNvSpPr/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2" name="Freeform 418"/>
            <p:cNvSpPr/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3" name="Freeform 419"/>
            <p:cNvSpPr/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4" name="Freeform 420"/>
            <p:cNvSpPr/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5" name="Freeform 421"/>
            <p:cNvSpPr/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6" name="Freeform 422"/>
            <p:cNvSpPr/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7" name="Freeform 423"/>
            <p:cNvSpPr/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8" name="Freeform 424"/>
            <p:cNvSpPr/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39" name="Freeform 425"/>
            <p:cNvSpPr/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0" name="Freeform 426"/>
            <p:cNvSpPr/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1" name="Freeform 427"/>
            <p:cNvSpPr/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2" name="Freeform 428"/>
            <p:cNvSpPr/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3" name="Freeform 429"/>
            <p:cNvSpPr/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4" name="Freeform 430"/>
            <p:cNvSpPr/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5" name="Freeform 431"/>
            <p:cNvSpPr/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6" name="Freeform 432"/>
            <p:cNvSpPr/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7" name="Freeform 433"/>
            <p:cNvSpPr/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8" name="Freeform 434"/>
            <p:cNvSpPr/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49" name="Freeform 435"/>
            <p:cNvSpPr/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0" name="Freeform 436"/>
            <p:cNvSpPr/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1" name="Freeform 437"/>
            <p:cNvSpPr/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2" name="Freeform 438"/>
            <p:cNvSpPr/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3" name="Freeform 439"/>
            <p:cNvSpPr/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4" name="Freeform 440"/>
            <p:cNvSpPr/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5" name="Freeform 441"/>
            <p:cNvSpPr/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6" name="Freeform 442"/>
            <p:cNvSpPr/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7" name="Freeform 443"/>
            <p:cNvSpPr/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8" name="Freeform 444"/>
            <p:cNvSpPr/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59" name="Freeform 445"/>
            <p:cNvSpPr/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0" name="Freeform 446"/>
            <p:cNvSpPr/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1" name="Freeform 447"/>
            <p:cNvSpPr/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2" name="Freeform 448"/>
            <p:cNvSpPr/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3" name="Freeform 449"/>
            <p:cNvSpPr/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4" name="Freeform 450"/>
            <p:cNvSpPr/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5" name="Freeform 451"/>
            <p:cNvSpPr/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6" name="Freeform 452"/>
            <p:cNvSpPr/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7" name="Freeform 453"/>
            <p:cNvSpPr/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8" name="Freeform 454"/>
            <p:cNvSpPr/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69" name="Freeform 455"/>
            <p:cNvSpPr/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0" name="Freeform 456"/>
            <p:cNvSpPr/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1" name="Freeform 457"/>
            <p:cNvSpPr/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2" name="Freeform 458"/>
            <p:cNvSpPr/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3" name="Freeform 459"/>
            <p:cNvSpPr/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4" name="Freeform 460"/>
            <p:cNvSpPr/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5" name="Freeform 461"/>
            <p:cNvSpPr/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6" name="Freeform 462"/>
            <p:cNvSpPr/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7" name="Freeform 463"/>
            <p:cNvSpPr/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8" name="Freeform 464"/>
            <p:cNvSpPr/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79" name="Freeform 465"/>
            <p:cNvSpPr/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0" name="Freeform 466"/>
            <p:cNvSpPr/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1" name="Freeform 467"/>
            <p:cNvSpPr/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2" name="Freeform 468"/>
            <p:cNvSpPr/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3" name="Freeform 469"/>
            <p:cNvSpPr/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4" name="Freeform 470"/>
            <p:cNvSpPr/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5" name="Freeform 471"/>
            <p:cNvSpPr/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6" name="Freeform 472"/>
            <p:cNvSpPr/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7" name="Freeform 473"/>
            <p:cNvSpPr/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8" name="Freeform 474"/>
            <p:cNvSpPr/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89" name="Freeform 475"/>
            <p:cNvSpPr/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0" name="Freeform 476"/>
            <p:cNvSpPr/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1" name="Freeform 477"/>
            <p:cNvSpPr/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2" name="Freeform 478"/>
            <p:cNvSpPr/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3" name="Freeform 479"/>
            <p:cNvSpPr/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4" name="Freeform 480"/>
            <p:cNvSpPr/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5" name="Freeform 481"/>
            <p:cNvSpPr/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6" name="Freeform 482"/>
            <p:cNvSpPr/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7" name="Freeform 483"/>
            <p:cNvSpPr/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8" name="Freeform 484"/>
            <p:cNvSpPr/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499" name="Freeform 485"/>
            <p:cNvSpPr/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0" name="Freeform 486"/>
            <p:cNvSpPr/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1" name="Freeform 487"/>
            <p:cNvSpPr/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2" name="Freeform 488"/>
            <p:cNvSpPr/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3" name="Freeform 489"/>
            <p:cNvSpPr/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4" name="Freeform 490"/>
            <p:cNvSpPr/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5" name="Freeform 491"/>
            <p:cNvSpPr/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6" name="Freeform 492"/>
            <p:cNvSpPr/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7" name="Freeform 493"/>
            <p:cNvSpPr/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8" name="Freeform 494"/>
            <p:cNvSpPr/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09" name="Freeform 495"/>
            <p:cNvSpPr/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0" name="Freeform 496"/>
            <p:cNvSpPr/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1" name="Freeform 497"/>
            <p:cNvSpPr/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2" name="Freeform 498"/>
            <p:cNvSpPr/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3" name="Freeform 499"/>
            <p:cNvSpPr/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4" name="Freeform 500"/>
            <p:cNvSpPr/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5" name="Freeform 501"/>
            <p:cNvSpPr/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6" name="Freeform 502"/>
            <p:cNvSpPr/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7" name="Freeform 503"/>
            <p:cNvSpPr/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8" name="Freeform 504"/>
            <p:cNvSpPr/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19" name="Freeform 505"/>
            <p:cNvSpPr/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0" name="Freeform 506"/>
            <p:cNvSpPr/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1" name="Freeform 507"/>
            <p:cNvSpPr/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2" name="Freeform 508"/>
            <p:cNvSpPr/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3" name="Freeform 509"/>
            <p:cNvSpPr/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4" name="Freeform 510"/>
            <p:cNvSpPr/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5" name="Freeform 511"/>
            <p:cNvSpPr/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6" name="Freeform 512"/>
            <p:cNvSpPr/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7" name="Freeform 513"/>
            <p:cNvSpPr/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8" name="Freeform 514"/>
            <p:cNvSpPr/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29" name="Freeform 515"/>
            <p:cNvSpPr/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0" name="Freeform 516"/>
            <p:cNvSpPr/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1" name="Freeform 517"/>
            <p:cNvSpPr/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2" name="Freeform 518"/>
            <p:cNvSpPr/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3" name="Freeform 519"/>
            <p:cNvSpPr/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4" name="Freeform 520"/>
            <p:cNvSpPr/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5" name="Freeform 521"/>
            <p:cNvSpPr/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6" name="Freeform 522"/>
            <p:cNvSpPr/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7" name="Freeform 523"/>
            <p:cNvSpPr/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8" name="Freeform 524"/>
            <p:cNvSpPr/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39" name="Freeform 525"/>
            <p:cNvSpPr/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0" name="Freeform 526"/>
            <p:cNvSpPr/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1" name="Freeform 527"/>
            <p:cNvSpPr/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2" name="Freeform 528"/>
            <p:cNvSpPr/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3" name="Freeform 529"/>
            <p:cNvSpPr/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4" name="Freeform 530"/>
            <p:cNvSpPr/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5" name="Freeform 531"/>
            <p:cNvSpPr/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6" name="Freeform 532"/>
            <p:cNvSpPr/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7" name="Freeform 533"/>
            <p:cNvSpPr/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8" name="Freeform 534"/>
            <p:cNvSpPr/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49" name="Freeform 535"/>
            <p:cNvSpPr/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0" name="Freeform 536"/>
            <p:cNvSpPr/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1" name="Freeform 537"/>
            <p:cNvSpPr/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2" name="Freeform 538"/>
            <p:cNvSpPr/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3" name="Freeform 539"/>
            <p:cNvSpPr/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4" name="Freeform 540"/>
            <p:cNvSpPr/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5" name="Freeform 541"/>
            <p:cNvSpPr/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6" name="Freeform 542"/>
            <p:cNvSpPr/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7" name="Freeform 543"/>
            <p:cNvSpPr/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8" name="Freeform 544"/>
            <p:cNvSpPr/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59" name="Freeform 545"/>
            <p:cNvSpPr/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0" name="Freeform 546"/>
            <p:cNvSpPr/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1" name="Freeform 547"/>
            <p:cNvSpPr/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2" name="Freeform 548"/>
            <p:cNvSpPr/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3" name="Freeform 549"/>
            <p:cNvSpPr/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4" name="Freeform 550"/>
            <p:cNvSpPr/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5" name="Freeform 551"/>
            <p:cNvSpPr/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6" name="Freeform 552"/>
            <p:cNvSpPr/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7" name="Freeform 553"/>
            <p:cNvSpPr/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8" name="Freeform 554"/>
            <p:cNvSpPr/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69" name="Freeform 555"/>
            <p:cNvSpPr/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0" name="Freeform 556"/>
            <p:cNvSpPr/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1" name="Freeform 557"/>
            <p:cNvSpPr/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2" name="Freeform 558"/>
            <p:cNvSpPr/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3" name="Freeform 559"/>
            <p:cNvSpPr/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4" name="Freeform 560"/>
            <p:cNvSpPr/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5" name="Freeform 561"/>
            <p:cNvSpPr/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6" name="Freeform 562"/>
            <p:cNvSpPr/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7" name="Freeform 563"/>
            <p:cNvSpPr/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8" name="Freeform 564"/>
            <p:cNvSpPr/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79" name="Freeform 565"/>
            <p:cNvSpPr/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0" name="Freeform 566"/>
            <p:cNvSpPr/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1" name="Freeform 567"/>
            <p:cNvSpPr/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2" name="Freeform 568"/>
            <p:cNvSpPr/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3" name="Freeform 569"/>
            <p:cNvSpPr/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4" name="Freeform 570"/>
            <p:cNvSpPr/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5" name="Freeform 571"/>
            <p:cNvSpPr/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6" name="Freeform 572"/>
            <p:cNvSpPr/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7" name="Freeform 573"/>
            <p:cNvSpPr/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8" name="Freeform 574"/>
            <p:cNvSpPr/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89" name="Freeform 575"/>
            <p:cNvSpPr/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0" name="Freeform 576"/>
            <p:cNvSpPr/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1" name="Freeform 577"/>
            <p:cNvSpPr/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2" name="Freeform 578"/>
            <p:cNvSpPr/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3" name="Freeform 579"/>
            <p:cNvSpPr/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4" name="Freeform 580"/>
            <p:cNvSpPr/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5" name="Freeform 581"/>
            <p:cNvSpPr/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6" name="Freeform 582"/>
            <p:cNvSpPr/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7" name="Freeform 583"/>
            <p:cNvSpPr/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8" name="Freeform 584"/>
            <p:cNvSpPr/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599" name="Freeform 585"/>
            <p:cNvSpPr/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0" name="Freeform 586"/>
            <p:cNvSpPr/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1" name="Freeform 587"/>
            <p:cNvSpPr/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2" name="Freeform 588"/>
            <p:cNvSpPr/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3" name="Freeform 589"/>
            <p:cNvSpPr/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4" name="Freeform 590"/>
            <p:cNvSpPr/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5" name="Freeform 591"/>
            <p:cNvSpPr/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6" name="Freeform 592"/>
            <p:cNvSpPr/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7" name="Freeform 593"/>
            <p:cNvSpPr/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8" name="Freeform 594"/>
            <p:cNvSpPr/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09" name="Freeform 595"/>
            <p:cNvSpPr/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0" name="Freeform 596"/>
            <p:cNvSpPr/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1" name="Freeform 597"/>
            <p:cNvSpPr/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2" name="Freeform 598"/>
            <p:cNvSpPr/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3" name="Freeform 599"/>
            <p:cNvSpPr/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4" name="Freeform 600"/>
            <p:cNvSpPr/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5" name="Freeform 601"/>
            <p:cNvSpPr/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6" name="Freeform 602"/>
            <p:cNvSpPr/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7" name="Freeform 603"/>
            <p:cNvSpPr/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8" name="Freeform 604"/>
            <p:cNvSpPr/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19" name="Freeform 605"/>
            <p:cNvSpPr/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0" name="Freeform 606"/>
            <p:cNvSpPr/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1" name="Freeform 608"/>
            <p:cNvSpPr/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2" name="Freeform 609"/>
            <p:cNvSpPr/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3" name="Freeform 610"/>
            <p:cNvSpPr/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4" name="Freeform 611"/>
            <p:cNvSpPr/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5" name="Freeform 612"/>
            <p:cNvSpPr/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6" name="Freeform 613"/>
            <p:cNvSpPr/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7" name="Freeform 614"/>
            <p:cNvSpPr/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8" name="Freeform 615"/>
            <p:cNvSpPr/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29" name="Freeform 616"/>
            <p:cNvSpPr/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0" name="Freeform 617"/>
            <p:cNvSpPr/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1" name="Freeform 618"/>
            <p:cNvSpPr/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2" name="Freeform 619"/>
            <p:cNvSpPr/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3" name="Freeform 620"/>
            <p:cNvSpPr/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4" name="Freeform 621"/>
            <p:cNvSpPr/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5" name="Freeform 622"/>
            <p:cNvSpPr/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6" name="Freeform 623"/>
            <p:cNvSpPr/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7" name="Freeform 624"/>
            <p:cNvSpPr/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8" name="Freeform 625"/>
            <p:cNvSpPr/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39" name="Freeform 626"/>
            <p:cNvSpPr/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0" name="Freeform 627"/>
            <p:cNvSpPr/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1" name="Freeform 628"/>
            <p:cNvSpPr/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2" name="Freeform 629"/>
            <p:cNvSpPr/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3" name="Freeform 630"/>
            <p:cNvSpPr/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4" name="Freeform 631"/>
            <p:cNvSpPr/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5" name="Freeform 632"/>
            <p:cNvSpPr/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6" name="Freeform 633"/>
            <p:cNvSpPr/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7" name="Freeform 634"/>
            <p:cNvSpPr/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8" name="Freeform 635"/>
            <p:cNvSpPr/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49" name="Freeform 636"/>
            <p:cNvSpPr/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0" name="Freeform 637"/>
            <p:cNvSpPr/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1" name="Freeform 638"/>
            <p:cNvSpPr/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2" name="Freeform 639"/>
            <p:cNvSpPr/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3" name="Freeform 640"/>
            <p:cNvSpPr/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4" name="Freeform 641"/>
            <p:cNvSpPr/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5" name="Freeform 642"/>
            <p:cNvSpPr/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6" name="Freeform 643"/>
            <p:cNvSpPr/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7" name="Freeform 644"/>
            <p:cNvSpPr/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8" name="Freeform 645"/>
            <p:cNvSpPr/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59" name="Freeform 646"/>
            <p:cNvSpPr/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0" name="Freeform 647"/>
            <p:cNvSpPr/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1" name="Freeform 648"/>
            <p:cNvSpPr/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2" name="Freeform 649"/>
            <p:cNvSpPr/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3" name="Freeform 650"/>
            <p:cNvSpPr/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4" name="Freeform 651"/>
            <p:cNvSpPr/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5" name="Freeform 652"/>
            <p:cNvSpPr/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6" name="Freeform 653"/>
            <p:cNvSpPr/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7" name="Freeform 654"/>
            <p:cNvSpPr/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8" name="Freeform 655"/>
            <p:cNvSpPr/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69" name="Freeform 656"/>
            <p:cNvSpPr/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0" name="Freeform 657"/>
            <p:cNvSpPr/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1" name="Freeform 658"/>
            <p:cNvSpPr/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2" name="Freeform 659"/>
            <p:cNvSpPr/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3" name="Freeform 660"/>
            <p:cNvSpPr/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4" name="Freeform 661"/>
            <p:cNvSpPr/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5" name="Freeform 662"/>
            <p:cNvSpPr/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6" name="Freeform 663"/>
            <p:cNvSpPr/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7" name="Freeform 664"/>
            <p:cNvSpPr/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8" name="Freeform 665"/>
            <p:cNvSpPr/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79" name="Freeform 666"/>
            <p:cNvSpPr/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0" name="Freeform 667"/>
            <p:cNvSpPr/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1" name="Freeform 668"/>
            <p:cNvSpPr/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2" name="Freeform 669"/>
            <p:cNvSpPr/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3" name="Freeform 670"/>
            <p:cNvSpPr/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4" name="Freeform 671"/>
            <p:cNvSpPr/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5" name="Freeform 672"/>
            <p:cNvSpPr/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6" name="Freeform 673"/>
            <p:cNvSpPr/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7" name="Freeform 674"/>
            <p:cNvSpPr/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8" name="Freeform 675"/>
            <p:cNvSpPr/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89" name="Freeform 676"/>
            <p:cNvSpPr/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0" name="Freeform 677"/>
            <p:cNvSpPr/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1" name="Freeform 678"/>
            <p:cNvSpPr/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2" name="Freeform 679"/>
            <p:cNvSpPr/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3" name="Freeform 680"/>
            <p:cNvSpPr/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4" name="Freeform 681"/>
            <p:cNvSpPr/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5" name="Freeform 682"/>
            <p:cNvSpPr/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6" name="Freeform 683"/>
            <p:cNvSpPr/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7" name="Freeform 684"/>
            <p:cNvSpPr/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8" name="Freeform 685"/>
            <p:cNvSpPr/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699" name="Freeform 686"/>
            <p:cNvSpPr/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0" name="Freeform 687"/>
            <p:cNvSpPr/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1" name="Freeform 688"/>
            <p:cNvSpPr/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2" name="Freeform 689"/>
            <p:cNvSpPr/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3" name="Freeform 690"/>
            <p:cNvSpPr/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4" name="Freeform 691"/>
            <p:cNvSpPr/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5" name="Freeform 692"/>
            <p:cNvSpPr/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6" name="Freeform 693"/>
            <p:cNvSpPr/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7" name="Freeform 694"/>
            <p:cNvSpPr/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8" name="Freeform 695"/>
            <p:cNvSpPr/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09" name="Freeform 696"/>
            <p:cNvSpPr/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0" name="Freeform 697"/>
            <p:cNvSpPr/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1" name="Freeform 698"/>
            <p:cNvSpPr/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2" name="Freeform 699"/>
            <p:cNvSpPr/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3" name="Freeform 700"/>
            <p:cNvSpPr/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4" name="Freeform 701"/>
            <p:cNvSpPr/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5" name="Freeform 702"/>
            <p:cNvSpPr/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6" name="Freeform 703"/>
            <p:cNvSpPr/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7" name="Freeform 704"/>
            <p:cNvSpPr/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8" name="Freeform 705"/>
            <p:cNvSpPr/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19" name="Freeform 706"/>
            <p:cNvSpPr/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0" name="Freeform 707"/>
            <p:cNvSpPr/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1" name="Freeform 708"/>
            <p:cNvSpPr/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2" name="Freeform 709"/>
            <p:cNvSpPr/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3" name="Freeform 710"/>
            <p:cNvSpPr/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4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5" name="Freeform 712"/>
            <p:cNvSpPr/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6" name="Freeform 713"/>
            <p:cNvSpPr/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7" name="Freeform 714"/>
            <p:cNvSpPr/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8" name="Freeform 715"/>
            <p:cNvSpPr/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29" name="Freeform 716"/>
            <p:cNvSpPr/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0" name="Freeform 717"/>
            <p:cNvSpPr/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1" name="Freeform 718"/>
            <p:cNvSpPr/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2" name="Freeform 719"/>
            <p:cNvSpPr/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3" name="Freeform 720"/>
            <p:cNvSpPr/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4" name="Freeform 721"/>
            <p:cNvSpPr/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5" name="Freeform 722"/>
            <p:cNvSpPr/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6" name="Freeform 723"/>
            <p:cNvSpPr/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7" name="Freeform 724"/>
            <p:cNvSpPr/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8" name="Freeform 725"/>
            <p:cNvSpPr/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39" name="Freeform 726"/>
            <p:cNvSpPr/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0" name="Freeform 727"/>
            <p:cNvSpPr/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1" name="Freeform 728"/>
            <p:cNvSpPr/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2" name="Freeform 729"/>
            <p:cNvSpPr/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3" name="Freeform 730"/>
            <p:cNvSpPr/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4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5" name="Freeform 732"/>
            <p:cNvSpPr/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6" name="Freeform 733"/>
            <p:cNvSpPr/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7" name="Freeform 734"/>
            <p:cNvSpPr/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8" name="Freeform 735"/>
            <p:cNvSpPr/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49" name="Freeform 736"/>
            <p:cNvSpPr/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0" name="Freeform 737"/>
            <p:cNvSpPr/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1" name="Freeform 738"/>
            <p:cNvSpPr/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2" name="Freeform 739"/>
            <p:cNvSpPr/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3" name="Freeform 740"/>
            <p:cNvSpPr/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4" name="Freeform 741"/>
            <p:cNvSpPr/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5" name="Freeform 742"/>
            <p:cNvSpPr/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6" name="Freeform 743"/>
            <p:cNvSpPr/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7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8" name="Freeform 745"/>
            <p:cNvSpPr/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59" name="Freeform 746"/>
            <p:cNvSpPr/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0" name="Freeform 747"/>
            <p:cNvSpPr/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1" name="Freeform 748"/>
            <p:cNvSpPr/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2" name="Freeform 749"/>
            <p:cNvSpPr/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3" name="Freeform 750"/>
            <p:cNvSpPr/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4" name="Freeform 751"/>
            <p:cNvSpPr/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5" name="Freeform 752"/>
            <p:cNvSpPr/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6" name="Freeform 753"/>
            <p:cNvSpPr/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7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8" name="Freeform 755"/>
            <p:cNvSpPr/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69" name="Freeform 756"/>
            <p:cNvSpPr/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0" name="Freeform 757"/>
            <p:cNvSpPr/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1" name="Freeform 758"/>
            <p:cNvSpPr/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2" name="Freeform 759"/>
            <p:cNvSpPr/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3" name="Freeform 760"/>
            <p:cNvSpPr/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4" name="Freeform 761"/>
            <p:cNvSpPr/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5" name="Freeform 762"/>
            <p:cNvSpPr/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6" name="Freeform 763"/>
            <p:cNvSpPr/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7" name="Freeform 764"/>
            <p:cNvSpPr/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8" name="Freeform 765"/>
            <p:cNvSpPr/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79" name="Freeform 766"/>
            <p:cNvSpPr/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0" name="Freeform 767"/>
            <p:cNvSpPr/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1" name="Freeform 768"/>
            <p:cNvSpPr/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2" name="Freeform 769"/>
            <p:cNvSpPr/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3" name="Freeform 770"/>
            <p:cNvSpPr/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4" name="Freeform 771"/>
            <p:cNvSpPr/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5" name="Freeform 772"/>
            <p:cNvSpPr/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6" name="Freeform 773"/>
            <p:cNvSpPr/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7" name="Freeform 774"/>
            <p:cNvSpPr/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8" name="Freeform 775"/>
            <p:cNvSpPr/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89" name="Freeform 776"/>
            <p:cNvSpPr/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0" name="Freeform 777"/>
            <p:cNvSpPr/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1" name="Freeform 778"/>
            <p:cNvSpPr/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2" name="Freeform 779"/>
            <p:cNvSpPr/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3" name="Freeform 780"/>
            <p:cNvSpPr/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4" name="Freeform 781"/>
            <p:cNvSpPr/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5" name="Freeform 782"/>
            <p:cNvSpPr/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6" name="Freeform 783"/>
            <p:cNvSpPr/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7" name="Freeform 784"/>
            <p:cNvSpPr/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8" name="Freeform 785"/>
            <p:cNvSpPr/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799" name="Freeform 786"/>
            <p:cNvSpPr/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0" name="Freeform 787"/>
            <p:cNvSpPr/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1" name="Freeform 788"/>
            <p:cNvSpPr/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2" name="Freeform 789"/>
            <p:cNvSpPr/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3" name="Freeform 790"/>
            <p:cNvSpPr/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4" name="Freeform 791"/>
            <p:cNvSpPr/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5" name="Freeform 792"/>
            <p:cNvSpPr/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6" name="Freeform 793"/>
            <p:cNvSpPr/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7" name="Freeform 794"/>
            <p:cNvSpPr/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8" name="Freeform 795"/>
            <p:cNvSpPr/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09" name="Freeform 796"/>
            <p:cNvSpPr/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0" name="Freeform 797"/>
            <p:cNvSpPr/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1" name="Freeform 798"/>
            <p:cNvSpPr/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2" name="Freeform 799"/>
            <p:cNvSpPr/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3" name="Freeform 800"/>
            <p:cNvSpPr/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4" name="Freeform 801"/>
            <p:cNvSpPr/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5" name="Freeform 802"/>
            <p:cNvSpPr/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6" name="Freeform 803"/>
            <p:cNvSpPr/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7" name="Freeform 804"/>
            <p:cNvSpPr/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8" name="Freeform 805"/>
            <p:cNvSpPr/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19" name="Freeform 806"/>
            <p:cNvSpPr/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0" name="Freeform 807"/>
            <p:cNvSpPr/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1" name="Freeform 809"/>
            <p:cNvSpPr/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2" name="Freeform 810"/>
            <p:cNvSpPr/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3" name="Freeform 811"/>
            <p:cNvSpPr/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4" name="Freeform 812"/>
            <p:cNvSpPr/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5" name="Freeform 813"/>
            <p:cNvSpPr/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6" name="Freeform 814"/>
            <p:cNvSpPr/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7" name="Freeform 815"/>
            <p:cNvSpPr/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8" name="Freeform 816"/>
            <p:cNvSpPr/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29" name="Freeform 817"/>
            <p:cNvSpPr/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0" name="Freeform 818"/>
            <p:cNvSpPr/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1" name="Freeform 819"/>
            <p:cNvSpPr/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2" name="Freeform 820"/>
            <p:cNvSpPr/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3" name="Freeform 821"/>
            <p:cNvSpPr/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4" name="Freeform 822"/>
            <p:cNvSpPr/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5" name="Freeform 823"/>
            <p:cNvSpPr/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6" name="Freeform 824"/>
            <p:cNvSpPr/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7" name="Freeform 825"/>
            <p:cNvSpPr/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  <p:sp>
          <p:nvSpPr>
            <p:cNvPr id="838" name="Freeform 826"/>
            <p:cNvSpPr/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字魂36号-正文宋楷" panose="02000000000000000000" pitchFamily="2" charset="-122"/>
                <a:ea typeface="字魂36号-正文宋楷" panose="02000000000000000000" pitchFamily="2" charset="-122"/>
                <a:sym typeface="字魂36号-正文宋楷" panose="02000000000000000000" pitchFamily="2" charset="-122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310255" y="1261745"/>
            <a:ext cx="28714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solidFill>
                  <a:schemeClr val="bg1"/>
                </a:solidFill>
              </a:rPr>
              <a:t>气 温</a:t>
            </a:r>
          </a:p>
        </p:txBody>
      </p:sp>
      <p:sp>
        <p:nvSpPr>
          <p:cNvPr id="6" name="矩形 5"/>
          <p:cNvSpPr/>
          <p:nvPr/>
        </p:nvSpPr>
        <p:spPr>
          <a:xfrm>
            <a:off x="2698115" y="2455545"/>
            <a:ext cx="8771255" cy="3875405"/>
          </a:xfrm>
          <a:prstGeom prst="rect">
            <a:avLst/>
          </a:prstGeom>
          <a:solidFill>
            <a:schemeClr val="bg1">
              <a:alpha val="5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3106420" y="2800350"/>
            <a:ext cx="8049260" cy="2245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大寒时节，中国南方大部分地区平均气温多为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6℃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至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8℃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，比小寒高出近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1℃</a:t>
            </a:r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。“小寒大寒，冷成一团”的谚语，说明大寒节气也是一年中的寒冷时期。小寒、大寒是一年中雨水最少的时段。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20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3000">
        <p14:reveal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bldLvl="0" animBg="1"/>
      <p:bldP spid="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18730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18730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"/>
  <p:tag name="KSO_WM_TEMPLATE_SUBCATEGORY" val="0"/>
  <p:tag name="KSO_WM_TAG_VERSION" val="1.0"/>
  <p:tag name="KSO_WM_BEAUTIFY_FLAG" val="#wm#"/>
  <p:tag name="KSO_WM_TEMPLATE_CATEGORY" val="custom"/>
  <p:tag name="KSO_WM_TEMPLATE_INDEX" val="2018730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"/>
  <p:tag name="KSO_WM_SLIDE_ID" val="custom20187308_1"/>
  <p:tag name="KSO_WM_TEMPLATE_SUBCATEGORY" val="0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187308"/>
  <p:tag name="KSO_WM_SLIDE_LAYOUT" val="a_b"/>
  <p:tag name="KSO_WM_SLIDE_LAYOUT_CNT" val="1_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"/>
  <p:tag name="KSO_WM_SLIDE_ID" val="custom20187308_1"/>
  <p:tag name="KSO_WM_TEMPLATE_SUBCATEGORY" val="0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187308"/>
  <p:tag name="KSO_WM_SLIDE_LAYOUT" val="a_b"/>
  <p:tag name="KSO_WM_SLIDE_LAYOUT_CNT" val="1_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 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9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2096</Words>
  <Application>Microsoft Office PowerPoint</Application>
  <PresentationFormat>宽屏</PresentationFormat>
  <Paragraphs>161</Paragraphs>
  <Slides>27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35" baseType="lpstr">
      <vt:lpstr>【何尼玛】土肥圆</vt:lpstr>
      <vt:lpstr>宋体</vt:lpstr>
      <vt:lpstr>微软雅黑</vt:lpstr>
      <vt:lpstr>字魂36号-正文宋楷</vt:lpstr>
      <vt:lpstr>Arial</vt:lpstr>
      <vt:lpstr>Calibri</vt:lpstr>
      <vt:lpstr> www.2ppt.com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3</cp:revision>
  <dcterms:created xsi:type="dcterms:W3CDTF">2022-03-11T03:56:22Z</dcterms:created>
  <dcterms:modified xsi:type="dcterms:W3CDTF">2023-01-11T01:07:52Z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ICV">
    <vt:lpwstr>469BD851C8A34F1581BAACC2C1B22ECB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