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69" r:id="rId15"/>
    <p:sldId id="270" r:id="rId16"/>
    <p:sldId id="274" r:id="rId17"/>
    <p:sldId id="273" r:id="rId18"/>
    <p:sldId id="272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800000"/>
    <a:srgbClr val="00CC00"/>
    <a:srgbClr val="66FF33"/>
    <a:srgbClr val="9933FF"/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579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2T15:13:04.29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E0EF-8BEA-456B-9332-9859A10EBBA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2AFF6-938E-484D-8BF3-E2EFC3C49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AFF6-938E-484D-8BF3-E2EFC3C4993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6FF9-1EFE-484C-97D3-FE1D84BE13E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65D42-5569-487B-AEF9-28D1661EA9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0CC89-562C-472D-A919-40A01F651C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AF109-FF2C-4E72-BD2E-5400B5441B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23F06-B177-40A4-B643-1C9C67D9FD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4341F-0560-40E8-A217-30D09B63E3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5E84C-E8F8-4CCD-A1CC-4E6797BD828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F9042-258F-46E7-A8FC-46D86CEF70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A8F1-1CEC-435A-ACFB-FE5270ABD1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B9A1F-8E40-491C-9014-31115ECE0A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3ECA1-9E55-4BD8-B6F5-DA1BD9F8C9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92F8B00-6FAC-41AD-A887-6260C9711C0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9.jpeg"/><Relationship Id="rId7" Type="http://schemas.openxmlformats.org/officeDocument/2006/relationships/hyperlink" Target="http://images.google.cn/imgres?imgurl=http://newsblaze.com/pix/2007/0704/pix/hot_dog.jpg&amp;imgrefurl=http://newsblaze.com/story/20070703075045stra.nb/topstory.html&amp;h=288&amp;w=408&amp;sz=7&amp;hl=zh-CN&amp;start=8&amp;tbnid=dfyli60XqvnWmM:&amp;tbnh=88&amp;tbnw=125&amp;prev=/images%3Fq%3Dhot%2Bdog%26gbv%3D2%26complete%3D1%26hl%3Dzh-CN%26newwindow%3D1" TargetMode="External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jpeg"/><Relationship Id="rId1" Type="http://schemas.openxmlformats.org/officeDocument/2006/relationships/tags" Target="../tags/tag3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Unit%203%20what's%20your%20favorite%20food/038%20apple%20round%20apple%20red.sw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../Unit%203%20what's%20your%20favorite%20food/kw07BB1.swf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" y="0"/>
            <a:ext cx="9144000" cy="6858000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763688" y="1196752"/>
            <a:ext cx="6912768" cy="1727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28575">
                  <a:noFill/>
                  <a:rou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dobe Caslon Pro Bold" pitchFamily="18" charset="0"/>
                <a:ea typeface="宋体" panose="02010600030101010101" pitchFamily="2" charset="-122"/>
              </a:rPr>
              <a:t>Unit </a:t>
            </a:r>
            <a:r>
              <a:rPr lang="en-US" altLang="zh-CN" sz="3600" b="1" kern="10" dirty="0" smtClean="0">
                <a:ln w="28575">
                  <a:noFill/>
                  <a:rou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dobe Caslon Pro Bold" pitchFamily="18" charset="0"/>
                <a:ea typeface="宋体" panose="02010600030101010101" pitchFamily="2" charset="-122"/>
              </a:rPr>
              <a:t>8</a:t>
            </a:r>
          </a:p>
          <a:p>
            <a:pPr algn="ctr"/>
            <a:r>
              <a:rPr lang="en-US" altLang="zh-CN" sz="3600" b="1" kern="10" dirty="0" smtClean="0">
                <a:ln w="28575">
                  <a:noFill/>
                  <a:rou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dobe Caslon Pro Bold" pitchFamily="18" charset="0"/>
                <a:ea typeface="宋体" panose="02010600030101010101" pitchFamily="2" charset="-122"/>
              </a:rPr>
              <a:t>It </a:t>
            </a:r>
            <a:r>
              <a:rPr lang="en-US" altLang="zh-CN" sz="3600" b="1" kern="10" dirty="0">
                <a:ln w="28575">
                  <a:noFill/>
                  <a:rou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dobe Caslon Pro Bold" pitchFamily="18" charset="0"/>
                <a:ea typeface="宋体" panose="02010600030101010101" pitchFamily="2" charset="-122"/>
              </a:rPr>
              <a:t>smells delicious</a:t>
            </a:r>
            <a:endParaRPr lang="zh-CN" altLang="en-US" sz="3600" b="1" kern="10" dirty="0">
              <a:ln w="28575">
                <a:noFill/>
                <a:round/>
              </a:ln>
              <a:solidFill>
                <a:srgbClr val="FF0066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dobe Caslon Pro Bold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2826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3671887" cy="13414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Let's play!</a:t>
            </a:r>
            <a:endParaRPr lang="zh-CN" altLang="en-US" sz="3600" kern="10" dirty="0">
              <a:ln w="9525">
                <a:rou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197" name="图片 1" descr="QQ截图2014110715325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557338"/>
            <a:ext cx="25558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2058217_155539093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852738"/>
            <a:ext cx="2627313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8751982_164936071361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3213100"/>
            <a:ext cx="2232025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052513"/>
            <a:ext cx="20161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20981199754058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43213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88913"/>
            <a:ext cx="201453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0"/>
            <a:ext cx="280670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2006425055507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00438"/>
            <a:ext cx="2706687" cy="16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2009011508500383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6238" y="3284538"/>
            <a:ext cx="2879725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2009011412592822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325" y="3573463"/>
            <a:ext cx="29876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50825" y="2349500"/>
            <a:ext cx="2087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vegetables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50825" y="2852738"/>
            <a:ext cx="2087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</a:rPr>
              <a:t>look fresh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276600" y="2276475"/>
            <a:ext cx="2087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ice cream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059113" y="2781300"/>
            <a:ext cx="2735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</a:rPr>
              <a:t>is very sweet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732588" y="2205038"/>
            <a:ext cx="2087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eggs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372225" y="2781300"/>
            <a:ext cx="2087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</a:rPr>
              <a:t>are salty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95288" y="5084763"/>
            <a:ext cx="2087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meat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23850" y="5661025"/>
            <a:ext cx="2089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</a:rPr>
              <a:t>looks quite good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203575" y="5300663"/>
            <a:ext cx="2087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fish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771775" y="5805488"/>
            <a:ext cx="3024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</a:rPr>
              <a:t>smells delicious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659563" y="5516563"/>
            <a:ext cx="2087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chicken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227763" y="5949950"/>
            <a:ext cx="230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</a:rPr>
              <a:t>tastes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34" grpId="0"/>
      <p:bldP spid="9235" grpId="0"/>
      <p:bldP spid="9236" grpId="0"/>
      <p:bldP spid="9237" grpId="0"/>
      <p:bldP spid="9238" grpId="0"/>
      <p:bldP spid="9239" grpId="0"/>
      <p:bldP spid="9240" grpId="0"/>
      <p:bldP spid="9241" grpId="0"/>
      <p:bldP spid="9242" grpId="0"/>
      <p:bldP spid="9243" grpId="0"/>
      <p:bldP spid="92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050615cd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60350"/>
            <a:ext cx="1944687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4sizespea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88913"/>
            <a:ext cx="2087563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4" name="Group 4"/>
          <p:cNvGrpSpPr/>
          <p:nvPr/>
        </p:nvGrpSpPr>
        <p:grpSpPr bwMode="auto">
          <a:xfrm>
            <a:off x="323850" y="4868863"/>
            <a:ext cx="1979613" cy="1368425"/>
            <a:chOff x="2971" y="3067"/>
            <a:chExt cx="1054" cy="1016"/>
          </a:xfrm>
        </p:grpSpPr>
        <p:pic>
          <p:nvPicPr>
            <p:cNvPr id="10245" name="Picture 5" descr="hamberger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" y="3067"/>
              <a:ext cx="862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hamberger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70" y="3657"/>
              <a:ext cx="555" cy="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00563" y="3933825"/>
            <a:ext cx="1798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dumplings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9388" y="1916113"/>
            <a:ext cx="1944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oranges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9750" y="4005263"/>
            <a:ext cx="1439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rice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627313" y="40052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noodles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50825" y="6165850"/>
            <a:ext cx="208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hamburgers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164388" y="1989138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pears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500563" y="1916113"/>
            <a:ext cx="1944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bananas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908175" y="1989138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watermelons</a:t>
            </a:r>
          </a:p>
        </p:txBody>
      </p:sp>
      <p:grpSp>
        <p:nvGrpSpPr>
          <p:cNvPr id="10256" name="Group 16"/>
          <p:cNvGrpSpPr/>
          <p:nvPr/>
        </p:nvGrpSpPr>
        <p:grpSpPr bwMode="auto">
          <a:xfrm>
            <a:off x="6804025" y="2349500"/>
            <a:ext cx="2016125" cy="1511300"/>
            <a:chOff x="295" y="3067"/>
            <a:chExt cx="931" cy="891"/>
          </a:xfrm>
        </p:grpSpPr>
        <p:pic>
          <p:nvPicPr>
            <p:cNvPr id="10257" name="Picture 17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5" y="3067"/>
              <a:ext cx="75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8" name="Picture 18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6" y="3430"/>
              <a:ext cx="75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804025" y="3860800"/>
            <a:ext cx="1944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hot dogs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003800" y="616585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bread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843213" y="6165850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cakes</a:t>
            </a:r>
          </a:p>
        </p:txBody>
      </p:sp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2492375"/>
            <a:ext cx="1800225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2636838"/>
            <a:ext cx="1655762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636838"/>
            <a:ext cx="197961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55875" y="4508500"/>
            <a:ext cx="208756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0563" y="4581525"/>
            <a:ext cx="194468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948488" y="6165850"/>
            <a:ext cx="1439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仿宋_GB2312" pitchFamily="49" charset="-122"/>
              </a:rPr>
              <a:t>chicken</a:t>
            </a:r>
          </a:p>
        </p:txBody>
      </p:sp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04025" y="4437063"/>
            <a:ext cx="19431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7526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79613" y="260350"/>
            <a:ext cx="1944687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85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85" decel="100000"/>
                                        <p:tgtEl>
                                          <p:spTgt spid="10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385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0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85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85" decel="100000"/>
                                        <p:tgtEl>
                                          <p:spTgt spid="102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385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385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10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85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85" decel="100000"/>
                                        <p:tgtEl>
                                          <p:spTgt spid="10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385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385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7" dur="2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2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0" grpId="0"/>
      <p:bldP spid="10251" grpId="0"/>
      <p:bldP spid="10252" grpId="0"/>
      <p:bldP spid="10253" grpId="0"/>
      <p:bldP spid="10254" grpId="0"/>
      <p:bldP spid="10255" grpId="0"/>
      <p:bldP spid="10259" grpId="0"/>
      <p:bldP spid="10261" grpId="0"/>
      <p:bldP spid="102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uge4ce0f80c5ed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3933825"/>
            <a:ext cx="3108325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7745445_000807290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404813"/>
            <a:ext cx="424815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2786001_113714967000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916113"/>
            <a:ext cx="38893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4537075" cy="1916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66FF3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talk!</a:t>
            </a:r>
            <a:endParaRPr lang="zh-CN" alt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66FF33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557338"/>
            <a:ext cx="2900362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71550" y="4868863"/>
            <a:ext cx="7705725" cy="13112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Comic Sans MS" panose="030F0702030302020204" pitchFamily="66" charset="0"/>
              </a:rPr>
              <a:t>Look! I’m fresh. I can make you </a:t>
            </a:r>
            <a:r>
              <a:rPr lang="en-US" altLang="zh-CN" sz="4000" dirty="0" err="1">
                <a:latin typeface="Comic Sans MS" panose="030F0702030302020204" pitchFamily="66" charset="0"/>
              </a:rPr>
              <a:t>heathy</a:t>
            </a:r>
            <a:r>
              <a:rPr lang="en-US" altLang="zh-CN" sz="4000" dirty="0">
                <a:latin typeface="Comic Sans MS" panose="030F0702030302020204" pitchFamily="66" charset="0"/>
              </a:rPr>
              <a:t>. I’m tasty.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55650" y="2276475"/>
            <a:ext cx="33131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>
                <a:solidFill>
                  <a:srgbClr val="FF0000"/>
                </a:solidFill>
                <a:latin typeface="Comic Sans MS" panose="030F0702030302020204" pitchFamily="66" charset="0"/>
              </a:rPr>
              <a:t>fish</a:t>
            </a:r>
          </a:p>
        </p:txBody>
      </p:sp>
      <p:grpSp>
        <p:nvGrpSpPr>
          <p:cNvPr id="17413" name="Group 5"/>
          <p:cNvGrpSpPr/>
          <p:nvPr/>
        </p:nvGrpSpPr>
        <p:grpSpPr bwMode="auto">
          <a:xfrm>
            <a:off x="0" y="0"/>
            <a:ext cx="9036050" cy="1554163"/>
            <a:chOff x="249" y="0"/>
            <a:chExt cx="5171" cy="979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202" y="0"/>
              <a:ext cx="4218" cy="9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Comic Sans MS" panose="030F0702030302020204" pitchFamily="66" charset="0"/>
                </a:rPr>
                <a:t>I like fish. It’s </a:t>
              </a:r>
              <a:r>
                <a:rPr lang="en-US" altLang="zh-CN" sz="3200" b="1" dirty="0">
                  <a:solidFill>
                    <a:srgbClr val="6600CC"/>
                  </a:solidFill>
                  <a:latin typeface="Comic Sans MS" panose="030F0702030302020204" pitchFamily="66" charset="0"/>
                </a:rPr>
                <a:t>tasty</a:t>
              </a:r>
              <a:r>
                <a:rPr lang="en-US" altLang="zh-CN" sz="3200" b="1" dirty="0">
                  <a:latin typeface="Comic Sans MS" panose="030F0702030302020204" pitchFamily="66" charset="0"/>
                </a:rPr>
                <a:t> and </a:t>
              </a:r>
              <a:r>
                <a:rPr lang="en-US" altLang="zh-CN" sz="3200" b="1" dirty="0">
                  <a:solidFill>
                    <a:srgbClr val="6600CC"/>
                  </a:solidFill>
                  <a:latin typeface="Comic Sans MS" panose="030F0702030302020204" pitchFamily="66" charset="0"/>
                </a:rPr>
                <a:t>fresh</a:t>
              </a:r>
              <a:r>
                <a:rPr lang="en-US" altLang="zh-CN" sz="3200" b="1" dirty="0">
                  <a:latin typeface="Comic Sans MS" panose="030F0702030302020204" pitchFamily="66" charset="0"/>
                </a:rPr>
                <a:t>. It’s healthy, too. I’d like some fish for lunch.</a:t>
              </a:r>
            </a:p>
          </p:txBody>
        </p:sp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119"/>
              <a:ext cx="750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/>
        </p:nvGrpSpPr>
        <p:grpSpPr bwMode="auto">
          <a:xfrm>
            <a:off x="179388" y="188913"/>
            <a:ext cx="4968875" cy="5362575"/>
            <a:chOff x="113" y="119"/>
            <a:chExt cx="3130" cy="3378"/>
          </a:xfrm>
        </p:grpSpPr>
        <p:pic>
          <p:nvPicPr>
            <p:cNvPr id="18435" name="Picture 3" descr="200509111823391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3072" cy="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1519" y="119"/>
              <a:ext cx="1724" cy="2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997200"/>
            <a:ext cx="1201738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1188" y="4437063"/>
            <a:ext cx="7164387" cy="15541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Look! My bag is full. But I’d like some </a:t>
            </a:r>
            <a:r>
              <a:rPr lang="en-US" altLang="zh-CN" sz="3200" b="1" dirty="0">
                <a:solidFill>
                  <a:srgbClr val="CC0000"/>
                </a:solidFill>
                <a:latin typeface="Comic Sans MS" panose="030F0702030302020204" pitchFamily="66" charset="0"/>
              </a:rPr>
              <a:t>meat</a:t>
            </a:r>
            <a:r>
              <a:rPr lang="en-US" altLang="zh-CN" sz="3200" b="1" dirty="0">
                <a:latin typeface="Comic Sans MS" panose="030F0702030302020204" pitchFamily="66" charset="0"/>
              </a:rPr>
              <a:t> for lunch. </a:t>
            </a:r>
            <a:r>
              <a:rPr lang="en-US" altLang="zh-CN" sz="3200" b="1" dirty="0">
                <a:solidFill>
                  <a:srgbClr val="CC0000"/>
                </a:solidFill>
                <a:latin typeface="Comic Sans MS" panose="030F0702030302020204" pitchFamily="66" charset="0"/>
              </a:rPr>
              <a:t>Meat</a:t>
            </a:r>
            <a:r>
              <a:rPr lang="en-US" altLang="zh-CN" sz="3200" b="1" dirty="0">
                <a:latin typeface="Comic Sans MS" panose="030F0702030302020204" pitchFamily="66" charset="0"/>
              </a:rPr>
              <a:t> can make me strong.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2555875" y="0"/>
            <a:ext cx="2663825" cy="2276475"/>
          </a:xfrm>
          <a:prstGeom prst="cloudCallout">
            <a:avLst>
              <a:gd name="adj1" fmla="val -77773"/>
              <a:gd name="adj2" fmla="val 15412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pic>
        <p:nvPicPr>
          <p:cNvPr id="18440" name="Picture 8" descr="5852-47w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33375"/>
            <a:ext cx="12858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QQ截图201411281256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8208962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648017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rbel" panose="020B0503020204020204"/>
              </a:rPr>
              <a:t>Let's play a game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rbel" panose="020B0503020204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92275" y="188913"/>
            <a:ext cx="5329238" cy="650875"/>
          </a:xfrm>
          <a:prstGeom prst="rect">
            <a:avLst/>
          </a:prstGeom>
          <a:solidFill>
            <a:srgbClr val="FFCCCC"/>
          </a:solidFill>
          <a:ln w="9525" algn="ctr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/>
              <a:t>Instructions(</a:t>
            </a:r>
            <a:r>
              <a:rPr lang="zh-CN" altLang="en-US" sz="3600" b="1" dirty="0"/>
              <a:t>游戏规则</a:t>
            </a:r>
            <a:r>
              <a:rPr lang="en-US" altLang="zh-CN" sz="3600" b="1" dirty="0"/>
              <a:t>)</a:t>
            </a:r>
          </a:p>
        </p:txBody>
      </p:sp>
      <p:pic>
        <p:nvPicPr>
          <p:cNvPr id="21507" name="Picture 3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2688" y="0"/>
            <a:ext cx="341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981075"/>
            <a:ext cx="4419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4825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6308725"/>
            <a:ext cx="8135938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84213" y="1341438"/>
            <a:ext cx="7848600" cy="5030787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</a:rPr>
              <a:t>三个同学上前来</a:t>
            </a:r>
            <a:r>
              <a:rPr lang="en-US" altLang="zh-CN" sz="2400" b="1" dirty="0">
                <a:latin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</a:rPr>
              <a:t>代表一种食物，每一个同学尽力介绍自己的优点。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</a:rPr>
              <a:t>请一个学生扮演顾客</a:t>
            </a:r>
            <a:r>
              <a:rPr lang="en-US" altLang="zh-CN" sz="2400" b="1" dirty="0">
                <a:latin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</a:rPr>
              <a:t>挑选自己喜欢的食物</a:t>
            </a:r>
            <a:r>
              <a:rPr lang="en-US" altLang="zh-CN" sz="2400" b="1" dirty="0">
                <a:latin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</a:rPr>
              <a:t>并简单地说以下理由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如学生</a:t>
            </a:r>
            <a:r>
              <a:rPr lang="en-US" altLang="zh-CN" sz="2400" b="1" dirty="0">
                <a:latin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</a:rPr>
              <a:t>扮演</a:t>
            </a:r>
            <a:r>
              <a:rPr lang="en-US" altLang="zh-CN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hamburger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SA: </a:t>
            </a:r>
            <a:r>
              <a:rPr lang="en-US" altLang="zh-CN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I’m a hamburger,  I’m  very tasty ,come on, choose me!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其他食物也可以介绍自己的优点，扮演顾客的同学在听了介绍之后可以选择自己喜欢的食物，并且加上理由．如学生</a:t>
            </a:r>
            <a:r>
              <a:rPr lang="en-US" altLang="zh-CN" sz="2400" b="1" dirty="0">
                <a:latin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</a:rPr>
              <a:t>扮演顾客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．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SB: </a:t>
            </a:r>
            <a:r>
              <a:rPr lang="en-US" altLang="zh-CN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I like hamburger , It’s tasty ,It’s my favorite.</a:t>
            </a:r>
          </a:p>
        </p:txBody>
      </p:sp>
    </p:spTree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18000" contrast="36000"/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Comic Sans MS" panose="030F0702030302020204" pitchFamily="66" charset="0"/>
              </a:rPr>
              <a:t>                    Do you know?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92275" y="112553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食物金字塔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859338" y="1700213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292725" y="15573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油脂和糖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372225" y="3068638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肉类</a:t>
            </a:r>
            <a:r>
              <a:rPr lang="en-US" altLang="zh-CN" b="1"/>
              <a:t>,</a:t>
            </a:r>
            <a:r>
              <a:rPr lang="zh-CN" altLang="en-US" b="1"/>
              <a:t>禽类和鱼类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877050" y="443706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水果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740650" y="508476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杂粮类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19250" y="1844675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牛奶</a:t>
            </a:r>
            <a:r>
              <a:rPr lang="en-US" altLang="zh-CN" b="1"/>
              <a:t>,</a:t>
            </a:r>
            <a:r>
              <a:rPr lang="zh-CN" altLang="en-US" b="1"/>
              <a:t>奶酪和豆浆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971550" y="4365625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蔬菜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4213" y="692150"/>
            <a:ext cx="431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/>
              <a:t>Guess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8175" y="1268413"/>
            <a:ext cx="640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35150" y="1052513"/>
            <a:ext cx="6121400" cy="3140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I’m sweet to eat. I’m red and round. I grow on the tree. My  name begins with the letter as “ant”. What am I?</a:t>
            </a:r>
          </a:p>
        </p:txBody>
      </p:sp>
      <p:pic>
        <p:nvPicPr>
          <p:cNvPr id="11270" name="Picture 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933825"/>
            <a:ext cx="195897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627313" y="4437063"/>
            <a:ext cx="32400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 b="1" i="1">
                <a:solidFill>
                  <a:srgbClr val="FF0000"/>
                </a:solidFill>
                <a:latin typeface="Book Antiqua" panose="02040602050305030304" pitchFamily="18" charset="0"/>
              </a:rPr>
              <a:t>apple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51050" y="1125538"/>
            <a:ext cx="6121400" cy="3140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I’m yummy to eat. I’m yellow and long. I’m from the tree. My name begins with the letter as “bee”. What am I ?</a:t>
            </a:r>
          </a:p>
        </p:txBody>
      </p:sp>
      <p:pic>
        <p:nvPicPr>
          <p:cNvPr id="12292" name="Picture 4" descr="banana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4652963"/>
            <a:ext cx="20732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916238" y="5300663"/>
            <a:ext cx="2951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59113" y="4868863"/>
            <a:ext cx="30241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rgbClr val="CC0000"/>
                </a:solidFill>
                <a:latin typeface="Book Antiqua" panose="02040602050305030304" pitchFamily="18" charset="0"/>
              </a:rPr>
              <a:t>banana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4213" y="692150"/>
            <a:ext cx="431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Guess</a:t>
            </a:r>
          </a:p>
        </p:txBody>
      </p:sp>
      <p:pic>
        <p:nvPicPr>
          <p:cNvPr id="12296" name="已录下的291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已录下的声音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00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mato_j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1341438"/>
            <a:ext cx="3810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ifmb0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tomato_lydecke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0338" y="1773238"/>
            <a:ext cx="20161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87450" y="1700213"/>
            <a:ext cx="6840538" cy="2530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>
                <a:latin typeface="Book Antiqua" panose="02040602050305030304" pitchFamily="18" charset="0"/>
              </a:rPr>
              <a:t> </a:t>
            </a:r>
            <a:r>
              <a:rPr lang="en-US" altLang="zh-CN" sz="40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I’m juicy to eat. I’m red and round. I grow on the ground. My  name begins with the letter as “tea”. What am I ?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55875" y="4365625"/>
            <a:ext cx="4392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 i="1">
                <a:latin typeface="Comic Sans MS" panose="030F0702030302020204" pitchFamily="66" charset="0"/>
                <a:ea typeface="黑体" panose="02010609060101010101" pitchFamily="49" charset="-122"/>
              </a:rPr>
              <a:t>t</a:t>
            </a:r>
            <a:r>
              <a:rPr lang="en-US" altLang="zh-CN" sz="8000" b="1" i="1">
                <a:solidFill>
                  <a:srgbClr val="CC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</a:t>
            </a:r>
            <a:r>
              <a:rPr lang="en-US" altLang="zh-CN" sz="8000" b="1" i="1">
                <a:latin typeface="Comic Sans MS" panose="030F0702030302020204" pitchFamily="66" charset="0"/>
                <a:ea typeface="黑体" panose="02010609060101010101" pitchFamily="49" charset="-122"/>
              </a:rPr>
              <a:t>m</a:t>
            </a:r>
            <a:r>
              <a:rPr lang="en-US" altLang="zh-CN" sz="8000" b="1" i="1">
                <a:solidFill>
                  <a:srgbClr val="CC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</a:t>
            </a:r>
            <a:r>
              <a:rPr lang="en-US" altLang="zh-CN" sz="8000" b="1" i="1">
                <a:latin typeface="Comic Sans MS" panose="030F0702030302020204" pitchFamily="66" charset="0"/>
                <a:ea typeface="黑体" panose="02010609060101010101" pitchFamily="49" charset="-122"/>
              </a:rPr>
              <a:t>t</a:t>
            </a:r>
            <a:r>
              <a:rPr lang="en-US" altLang="zh-CN" sz="8000" b="1" i="1">
                <a:solidFill>
                  <a:srgbClr val="CC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84888" y="4365625"/>
            <a:ext cx="1512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>
                <a:solidFill>
                  <a:srgbClr val="6600CC"/>
                </a:solidFill>
                <a:latin typeface="Comic Sans MS" panose="030F0702030302020204" pitchFamily="66" charset="0"/>
              </a:rPr>
              <a:t>es</a:t>
            </a:r>
          </a:p>
        </p:txBody>
      </p:sp>
      <p:grpSp>
        <p:nvGrpSpPr>
          <p:cNvPr id="15368" name="Group 8"/>
          <p:cNvGrpSpPr/>
          <p:nvPr/>
        </p:nvGrpSpPr>
        <p:grpSpPr bwMode="auto">
          <a:xfrm>
            <a:off x="0" y="115888"/>
            <a:ext cx="8820150" cy="1295400"/>
            <a:chOff x="0" y="73"/>
            <a:chExt cx="5556" cy="816"/>
          </a:xfrm>
        </p:grpSpPr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703" y="164"/>
              <a:ext cx="4853" cy="6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</a:rPr>
                <a:t>I like tomato</a:t>
              </a: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es</a:t>
              </a:r>
              <a:r>
                <a:rPr lang="zh-CN" altLang="en-US" sz="3200" b="1">
                  <a:latin typeface="Comic Sans MS" panose="030F0702030302020204" pitchFamily="66" charset="0"/>
                </a:rPr>
                <a:t>．</a:t>
              </a:r>
              <a:r>
                <a:rPr lang="en-US" altLang="zh-CN" sz="3200" b="1">
                  <a:latin typeface="Comic Sans MS" panose="030F0702030302020204" pitchFamily="66" charset="0"/>
                </a:rPr>
                <a:t>They’re full of VC</a:t>
              </a:r>
              <a:r>
                <a:rPr lang="zh-CN" altLang="en-US" sz="3200" b="1">
                  <a:latin typeface="Comic Sans MS" panose="030F0702030302020204" pitchFamily="66" charset="0"/>
                </a:rPr>
                <a:t>（富含维Ｃ）</a:t>
              </a:r>
              <a:r>
                <a:rPr lang="en-US" altLang="zh-CN" sz="3200" b="1">
                  <a:latin typeface="Comic Sans MS" panose="030F0702030302020204" pitchFamily="66" charset="0"/>
                </a:rPr>
                <a:t>. They‘re good for me.</a:t>
              </a: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73"/>
              <a:ext cx="750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/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fmb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Potato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4927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arch%20potatoe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1916113"/>
            <a:ext cx="2141538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92275" y="1125538"/>
            <a:ext cx="6408738" cy="3140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Hello! I’m brown and tasty. I’m a friend of the tomato. We both like ‘o’ and ‘a’. What am I 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55875" y="4365625"/>
            <a:ext cx="4392613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 i="1">
                <a:latin typeface="Comic Sans MS" panose="030F0702030302020204" pitchFamily="66" charset="0"/>
                <a:ea typeface="黑体" panose="02010609060101010101" pitchFamily="49" charset="-122"/>
              </a:rPr>
              <a:t>p</a:t>
            </a:r>
            <a:r>
              <a:rPr lang="en-US" altLang="zh-CN" sz="8000" b="1" i="1">
                <a:solidFill>
                  <a:srgbClr val="CC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</a:t>
            </a:r>
            <a:r>
              <a:rPr lang="en-US" altLang="zh-CN" sz="8000" b="1" i="1">
                <a:latin typeface="Comic Sans MS" panose="030F0702030302020204" pitchFamily="66" charset="0"/>
                <a:ea typeface="黑体" panose="02010609060101010101" pitchFamily="49" charset="-122"/>
              </a:rPr>
              <a:t>t</a:t>
            </a:r>
            <a:r>
              <a:rPr lang="en-US" altLang="zh-CN" sz="8000" b="1" i="1">
                <a:solidFill>
                  <a:srgbClr val="CC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</a:t>
            </a:r>
            <a:r>
              <a:rPr lang="en-US" altLang="zh-CN" sz="8000" b="1" i="1">
                <a:latin typeface="Comic Sans MS" panose="030F0702030302020204" pitchFamily="66" charset="0"/>
                <a:ea typeface="黑体" panose="02010609060101010101" pitchFamily="49" charset="-122"/>
              </a:rPr>
              <a:t>t</a:t>
            </a:r>
            <a:r>
              <a:rPr lang="en-US" altLang="zh-CN" sz="8000" b="1" i="1">
                <a:solidFill>
                  <a:srgbClr val="CC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95963" y="4365625"/>
            <a:ext cx="1512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>
                <a:solidFill>
                  <a:srgbClr val="6600CC"/>
                </a:solidFill>
                <a:latin typeface="Comic Sans MS" panose="030F0702030302020204" pitchFamily="66" charset="0"/>
              </a:rPr>
              <a:t>es</a:t>
            </a:r>
          </a:p>
        </p:txBody>
      </p:sp>
      <p:pic>
        <p:nvPicPr>
          <p:cNvPr id="16392" name="Picture 8" descr="yo_py3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5661025"/>
            <a:ext cx="558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3" name="Group 9"/>
          <p:cNvGrpSpPr/>
          <p:nvPr/>
        </p:nvGrpSpPr>
        <p:grpSpPr bwMode="auto">
          <a:xfrm>
            <a:off x="0" y="0"/>
            <a:ext cx="8963025" cy="1295400"/>
            <a:chOff x="0" y="0"/>
            <a:chExt cx="5646" cy="816"/>
          </a:xfrm>
        </p:grpSpPr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793" y="164"/>
              <a:ext cx="4853" cy="3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</a:rPr>
                <a:t>I like potato</a:t>
              </a: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es</a:t>
              </a:r>
              <a:r>
                <a:rPr lang="en-US" altLang="zh-CN" sz="3200" b="1">
                  <a:latin typeface="Comic Sans MS" panose="030F0702030302020204" pitchFamily="66" charset="0"/>
                </a:rPr>
                <a:t>. Yummy and tasty.</a:t>
              </a:r>
            </a:p>
          </p:txBody>
        </p:sp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750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95288" y="260350"/>
            <a:ext cx="8353425" cy="1943100"/>
          </a:xfrm>
          <a:prstGeom prst="cloudCallout">
            <a:avLst>
              <a:gd name="adj1" fmla="val -47417"/>
              <a:gd name="adj2" fmla="val 81454"/>
            </a:avLst>
          </a:prstGeom>
          <a:solidFill>
            <a:schemeClr val="bg1"/>
          </a:solidFill>
          <a:ln w="9525">
            <a:solidFill>
              <a:schemeClr val="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b="1" dirty="0"/>
              <a:t>Cook: Come on, everyone. It’s time for lunch. I hope you’ll enjoy it.</a:t>
            </a:r>
          </a:p>
        </p:txBody>
      </p:sp>
      <p:pic>
        <p:nvPicPr>
          <p:cNvPr id="4102" name="Picture 6" descr="8751982_164936071361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3486150"/>
            <a:ext cx="22320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2058217_155539093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924175"/>
            <a:ext cx="2627313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771775" y="2492375"/>
            <a:ext cx="4319588" cy="2232025"/>
          </a:xfrm>
          <a:prstGeom prst="cloudCallout">
            <a:avLst>
              <a:gd name="adj1" fmla="val 56394"/>
              <a:gd name="adj2" fmla="val 68704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200" b="1" dirty="0" err="1"/>
              <a:t>Jiamin</a:t>
            </a:r>
            <a:r>
              <a:rPr lang="en-US" altLang="zh-CN" sz="3200" b="1" dirty="0"/>
              <a:t>: Wow! Everything looks great.</a:t>
            </a:r>
            <a:r>
              <a:rPr lang="en-US" altLang="zh-CN" dirty="0"/>
              <a:t> </a:t>
            </a:r>
          </a:p>
          <a:p>
            <a:pPr algn="ctr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" descr="QQ截图2014110715325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291623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755650" y="188913"/>
            <a:ext cx="7056438" cy="1944687"/>
          </a:xfrm>
          <a:prstGeom prst="cloudCallout">
            <a:avLst>
              <a:gd name="adj1" fmla="val -53083"/>
              <a:gd name="adj2" fmla="val 101509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Ben: I think I’ll try the chicken first . It smells delicious …Very hot.</a:t>
            </a:r>
          </a:p>
          <a:p>
            <a:pPr algn="ctr"/>
            <a:endParaRPr lang="en-US" altLang="zh-CN" sz="3200" b="1" dirty="0"/>
          </a:p>
        </p:txBody>
      </p:sp>
      <p:pic>
        <p:nvPicPr>
          <p:cNvPr id="5126" name="Picture 6" descr="8751982_164936071361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3486150"/>
            <a:ext cx="22320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339975" y="2133600"/>
            <a:ext cx="5616575" cy="2016125"/>
          </a:xfrm>
          <a:prstGeom prst="cloudCallout">
            <a:avLst>
              <a:gd name="adj1" fmla="val 33125"/>
              <a:gd name="adj2" fmla="val 95671"/>
            </a:avLst>
          </a:prstGeom>
          <a:solidFill>
            <a:schemeClr val="bg1"/>
          </a:solidFill>
          <a:ln w="9525">
            <a:solidFill>
              <a:srgbClr val="FF33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200" b="1" dirty="0" err="1"/>
              <a:t>Jiamin</a:t>
            </a:r>
            <a:r>
              <a:rPr lang="en-US" altLang="zh-CN" sz="3200" b="1" dirty="0"/>
              <a:t>: Really? I don’t like hot food. I like sweet food.</a:t>
            </a:r>
          </a:p>
          <a:p>
            <a:pPr algn="ctr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058217_155539093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068638"/>
            <a:ext cx="2627312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84213" y="0"/>
            <a:ext cx="6767512" cy="3284538"/>
          </a:xfrm>
          <a:prstGeom prst="cloudCallout">
            <a:avLst>
              <a:gd name="adj1" fmla="val -28139"/>
              <a:gd name="adj2" fmla="val 72907"/>
            </a:avLst>
          </a:prstGeom>
          <a:solidFill>
            <a:schemeClr val="bg1"/>
          </a:solidFill>
          <a:ln w="9525">
            <a:solidFill>
              <a:srgbClr val="9933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Cook: Oh. Then don’t eat the sandwiches. They are very salty. Try the dumplings. They are quite sweet.</a:t>
            </a:r>
          </a:p>
          <a:p>
            <a:pPr algn="ctr"/>
            <a:endParaRPr lang="en-US" altLang="zh-CN" sz="3200" b="1" dirty="0"/>
          </a:p>
        </p:txBody>
      </p:sp>
      <p:pic>
        <p:nvPicPr>
          <p:cNvPr id="6150" name="图片 3" descr="QQ截图2014110715540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573463"/>
            <a:ext cx="26638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987675" y="3284538"/>
            <a:ext cx="3455988" cy="2879725"/>
          </a:xfrm>
          <a:prstGeom prst="cloudCallout">
            <a:avLst>
              <a:gd name="adj1" fmla="val 82657"/>
              <a:gd name="adj2" fmla="val -45921"/>
            </a:avLst>
          </a:prstGeom>
          <a:solidFill>
            <a:schemeClr val="bg1"/>
          </a:solidFill>
          <a:ln w="9525">
            <a:solidFill>
              <a:srgbClr val="00CC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b="1" dirty="0"/>
              <a:t>Janet: What do you think of the fish?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058217_155539093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2738"/>
            <a:ext cx="2627313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059113" y="4437063"/>
            <a:ext cx="3743325" cy="2089150"/>
          </a:xfrm>
          <a:prstGeom prst="cloudCallout">
            <a:avLst>
              <a:gd name="adj1" fmla="val -82102"/>
              <a:gd name="adj2" fmla="val -89440"/>
            </a:avLst>
          </a:prstGeom>
          <a:solidFill>
            <a:schemeClr val="bg1"/>
          </a:solidFill>
          <a:ln w="9525">
            <a:solidFill>
              <a:srgbClr val="8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200" b="1"/>
              <a:t>Cook: It’s good. And healthy too.</a:t>
            </a:r>
          </a:p>
          <a:p>
            <a:pPr algn="ctr"/>
            <a:endParaRPr lang="en-US" altLang="zh-CN" sz="3200" b="1"/>
          </a:p>
        </p:txBody>
      </p:sp>
      <p:pic>
        <p:nvPicPr>
          <p:cNvPr id="7174" name="Picture 6" descr="8751982_164936071361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3429000"/>
            <a:ext cx="22320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95288" y="188913"/>
            <a:ext cx="8135937" cy="2232025"/>
          </a:xfrm>
          <a:prstGeom prst="cloudCallout">
            <a:avLst>
              <a:gd name="adj1" fmla="val 27074"/>
              <a:gd name="adj2" fmla="val 138477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200" b="1" dirty="0" err="1"/>
              <a:t>Jiamin</a:t>
            </a:r>
            <a:r>
              <a:rPr lang="en-US" altLang="zh-CN" sz="3200" b="1" dirty="0"/>
              <a:t>: There are so many tings to try. I feel very hungry now. I can’t wait!</a:t>
            </a:r>
          </a:p>
          <a:p>
            <a:pPr algn="ctr"/>
            <a:endParaRPr lang="en-US" altLang="zh-C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14|2.2"/>
</p:tagLst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全屏显示(4:3)</PresentationFormat>
  <Paragraphs>72</Paragraphs>
  <Slides>18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Adobe Caslon Pro Bold</vt:lpstr>
      <vt:lpstr>仿宋_GB2312</vt:lpstr>
      <vt:lpstr>黑体</vt:lpstr>
      <vt:lpstr>宋体</vt:lpstr>
      <vt:lpstr>微软雅黑</vt:lpstr>
      <vt:lpstr>Arial</vt:lpstr>
      <vt:lpstr>Book Antiqua</vt:lpstr>
      <vt:lpstr>Bookman Old Style</vt:lpstr>
      <vt:lpstr>Calibri</vt:lpstr>
      <vt:lpstr>Comic Sans MS</vt:lpstr>
      <vt:lpstr>Corbel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2014-11-27T10:54:00Z</dcterms:created>
  <dcterms:modified xsi:type="dcterms:W3CDTF">2023-01-16T23:37:16Z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8984F7F929D5423C81EABBD2A2D20F17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