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C4B49-8B58-431A-8E2A-DF5228A9DC5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3B684-B922-45A0-8CE3-2F8F1DA48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D2E83-3448-445B-A2B6-7264B4A8EE71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7DDF1-BED8-4213-8E91-9545902E4224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C56A1-F316-4650-950C-DDDFA5CE8CF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DB96B5-1D23-40C4-84BE-6903BD3FE1BB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8B13E-2625-4D5E-B7F3-00D2F4320F8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E2BDB-B1C5-4EED-BFB2-F6459E3B88B8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5AE90-A6FF-4572-8EC8-76280942D96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DD0923-AF9B-4362-9BF5-EE3A5601521F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4EDD-A12C-412B-894C-D4054CB5C44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24408B-7AF3-471D-B929-BD685E11FC95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0A1A6-F132-4397-917E-AB622BFF6CF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60E9EF-064E-4533-B17A-6D6F2908BFB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B3112-DB86-4583-B4C6-14551948E94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4FD0BD-05F6-4036-A5E5-EBBBA21D303B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02315-2035-4F6E-A292-3F19EDA6BFB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70E9A-D446-4ECD-9FEC-AFF07E5127A0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BC24A-8A0A-406D-95B6-57A9FD4E941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3E2A7B-264C-4391-B036-D08049E3CEF6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B0ADC-AD45-4903-AC9D-77CEB0864FA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2C4FC2-9040-4E70-9ABF-044576622B1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908C6-16E2-47DC-ADD2-1B91986EC89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140E5B-BA73-486D-8A73-696A5C1B8195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5080C9-3621-4865-A07A-39731F5E3B5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395536" y="1916832"/>
            <a:ext cx="874846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800" b="1" dirty="0">
                <a:solidFill>
                  <a:srgbClr val="000000"/>
                </a:solidFill>
                <a:latin typeface="汉仪大宋简" pitchFamily="49" charset="-122"/>
                <a:ea typeface="汉仪大宋简" pitchFamily="49" charset="-122"/>
              </a:rPr>
              <a:t>8.2</a:t>
            </a:r>
            <a:r>
              <a:rPr kumimoji="1" lang="zh-CN" altLang="en-US" sz="4800" b="1" dirty="0">
                <a:solidFill>
                  <a:srgbClr val="000000"/>
                </a:solidFill>
                <a:latin typeface="汉仪大宋简" pitchFamily="49" charset="-122"/>
                <a:ea typeface="汉仪大宋简" pitchFamily="49" charset="-122"/>
              </a:rPr>
              <a:t> 幂的乘方与积的乘方</a:t>
            </a:r>
            <a:endParaRPr kumimoji="1" lang="en-US" altLang="zh-CN" sz="4800" b="1" dirty="0">
              <a:solidFill>
                <a:srgbClr val="000000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7358063" y="500063"/>
            <a:ext cx="1735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七年级</a:t>
            </a:r>
            <a:r>
              <a:rPr lang="en-US" altLang="zh-CN" sz="2000" b="1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zh-CN" altLang="en-US" sz="2000" b="1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下册</a:t>
            </a:r>
            <a:r>
              <a:rPr lang="en-US" altLang="zh-CN" sz="2000" b="1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6372225" y="1557338"/>
            <a:ext cx="1841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500" b="1">
              <a:solidFill>
                <a:srgbClr val="3366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364163" y="333375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336600"/>
                </a:solidFill>
                <a:ea typeface="黑体" panose="02010609060101010101" pitchFamily="2" charset="-122"/>
              </a:rPr>
              <a:t>初中数学</a:t>
            </a:r>
            <a:endParaRPr lang="en-US" altLang="zh-CN" sz="3200" b="1">
              <a:solidFill>
                <a:srgbClr val="336600"/>
              </a:solidFill>
              <a:ea typeface="黑体" panose="0201060906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16918" y="479715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4829175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计算： 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  (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</a:t>
            </a:r>
            <a:endParaRPr kumimoji="1" lang="en-US" altLang="zh-CN" sz="3200" b="1" baseline="30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15"/>
          <p:cNvSpPr txBox="1">
            <a:spLocks noChangeArrowheads="1"/>
          </p:cNvSpPr>
          <p:nvPr/>
        </p:nvSpPr>
        <p:spPr bwMode="auto">
          <a:xfrm>
            <a:off x="1357313" y="2714625"/>
            <a:ext cx="4895850" cy="1570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(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(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365125" y="1131888"/>
            <a:ext cx="2478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336600"/>
                </a:solidFill>
              </a:rPr>
              <a:t>【</a:t>
            </a:r>
            <a:r>
              <a:rPr lang="zh-CN" altLang="en-US" sz="3600" b="1">
                <a:solidFill>
                  <a:srgbClr val="336600"/>
                </a:solidFill>
              </a:rPr>
              <a:t>练一练</a:t>
            </a:r>
            <a:r>
              <a:rPr lang="en-US" altLang="zh-CN" sz="3600" b="1">
                <a:solidFill>
                  <a:srgbClr val="336600"/>
                </a:solidFill>
              </a:rPr>
              <a:t>】</a:t>
            </a:r>
            <a:endParaRPr lang="zh-CN" altLang="en-US" sz="3600" b="1">
              <a:solidFill>
                <a:srgbClr val="3366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6315075" cy="5238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幂的乘方与积的乘方（</a:t>
            </a: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6"/>
          <p:cNvSpPr>
            <a:spLocks noChangeArrowheads="1"/>
          </p:cNvSpPr>
          <p:nvPr/>
        </p:nvSpPr>
        <p:spPr bwMode="auto">
          <a:xfrm>
            <a:off x="0" y="981075"/>
            <a:ext cx="2736850" cy="1006475"/>
          </a:xfrm>
          <a:prstGeom prst="wedgeEllipseCallout">
            <a:avLst>
              <a:gd name="adj1" fmla="val 25463"/>
              <a:gd name="adj2" fmla="val 90222"/>
            </a:avLst>
          </a:prstGeom>
          <a:solidFill>
            <a:srgbClr val="FFFF00">
              <a:alpha val="49019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11188" y="1125538"/>
            <a:ext cx="14033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CC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思考</a:t>
            </a:r>
            <a:endParaRPr kumimoji="1" lang="zh-CN" altLang="en-US" sz="4800" b="1" dirty="0">
              <a:solidFill>
                <a:srgbClr val="00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00113" y="2349500"/>
            <a:ext cx="6881812" cy="1373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．若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 i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5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，求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r>
              <a:rPr kumimoji="1" lang="en-US" altLang="zh-CN" sz="3200" b="1" i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</a:t>
            </a:r>
            <a:endParaRPr kumimoji="1"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457200" indent="-4572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．若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i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＝ 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 i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＝ 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7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，求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3200" b="1" i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+4</a:t>
            </a:r>
            <a:r>
              <a:rPr kumimoji="1" lang="en-US" altLang="zh-CN" sz="3200" b="1" i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；</a:t>
            </a:r>
            <a:endParaRPr kumimoji="1" lang="en-US" altLang="zh-CN" sz="3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900113" y="3786188"/>
            <a:ext cx="477678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．比较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100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75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的大小；</a:t>
            </a:r>
            <a:endParaRPr kumimoji="1"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1166813" y="5683250"/>
            <a:ext cx="184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zh-CN" altLang="zh-CN" sz="5400">
              <a:solidFill>
                <a:srgbClr val="CC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85813" y="4500563"/>
            <a:ext cx="56419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．已知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×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8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3200" b="1" i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，求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的值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969665" y="188913"/>
            <a:ext cx="6315075" cy="5238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幂的乘方与积的乘方（</a:t>
            </a: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WordArt 2"/>
          <p:cNvSpPr>
            <a:spLocks noChangeArrowheads="1" noChangeShapeType="1" noTextEdit="1"/>
          </p:cNvSpPr>
          <p:nvPr/>
        </p:nvSpPr>
        <p:spPr bwMode="auto">
          <a:xfrm>
            <a:off x="2082776" y="3212728"/>
            <a:ext cx="4525963" cy="8858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kern="10" dirty="0">
                <a:ln w="9525">
                  <a:solidFill>
                    <a:srgbClr val="D60093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这节课，我的收获是</a:t>
            </a:r>
            <a:r>
              <a:rPr lang="en-US" altLang="zh-CN" sz="3600" kern="10" dirty="0">
                <a:ln w="9525">
                  <a:solidFill>
                    <a:srgbClr val="D60093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---</a:t>
            </a:r>
            <a:endParaRPr lang="zh-CN" altLang="en-US" sz="3600" kern="10" dirty="0">
              <a:ln w="9525">
                <a:solidFill>
                  <a:srgbClr val="D60093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84213" y="981075"/>
            <a:ext cx="273685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小结与回顾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6315075" cy="5238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幂的乘方与积的乘方（</a:t>
            </a: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755650" y="1484313"/>
            <a:ext cx="6335713" cy="2165350"/>
          </a:xfrm>
          <a:prstGeom prst="rect">
            <a:avLst/>
          </a:prstGeom>
          <a:noFill/>
          <a:ln w="19050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336600"/>
                </a:solidFill>
              </a:rPr>
              <a:t>【</a:t>
            </a:r>
            <a:r>
              <a:rPr lang="zh-CN" altLang="en-US" sz="3600" b="1" dirty="0">
                <a:solidFill>
                  <a:srgbClr val="336600"/>
                </a:solidFill>
              </a:rPr>
              <a:t>课后作业</a:t>
            </a:r>
            <a:r>
              <a:rPr lang="en-US" altLang="zh-CN" sz="3600" b="1" dirty="0">
                <a:solidFill>
                  <a:srgbClr val="336600"/>
                </a:solidFill>
              </a:rPr>
              <a:t>】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3600" b="1" dirty="0">
              <a:solidFill>
                <a:srgbClr val="3366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课本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P53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习题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8.2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第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题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6315075" cy="5238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幂的乘方与积的乘方（</a:t>
            </a: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gray">
          <a:xfrm>
            <a:off x="2483768" y="2132856"/>
            <a:ext cx="4608512" cy="13668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400" b="1" kern="10" dirty="0">
                <a:ln w="28575">
                  <a:noFill/>
                  <a:round/>
                </a:ln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谢 谢</a:t>
            </a:r>
            <a:r>
              <a:rPr lang="en-US" altLang="zh-CN" sz="5400" b="1" kern="10" dirty="0">
                <a:ln w="28575">
                  <a:noFill/>
                  <a:round/>
                </a:ln>
                <a:solidFill>
                  <a:srgbClr val="99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!</a:t>
            </a:r>
            <a:endParaRPr lang="zh-CN" altLang="en-US" sz="5400" b="1" kern="10" dirty="0">
              <a:ln w="28575">
                <a:noFill/>
                <a:round/>
              </a:ln>
              <a:solidFill>
                <a:srgbClr val="99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725" name="Rectangle 197"/>
          <p:cNvSpPr>
            <a:spLocks noChangeArrowheads="1"/>
          </p:cNvSpPr>
          <p:nvPr/>
        </p:nvSpPr>
        <p:spPr bwMode="auto">
          <a:xfrm>
            <a:off x="1547813" y="1916113"/>
            <a:ext cx="1152525" cy="1079500"/>
          </a:xfrm>
          <a:prstGeom prst="rect">
            <a:avLst/>
          </a:prstGeom>
          <a:solidFill>
            <a:srgbClr val="FF00FF">
              <a:alpha val="23137"/>
            </a:srgb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" name="Group 160"/>
          <p:cNvGrpSpPr/>
          <p:nvPr/>
        </p:nvGrpSpPr>
        <p:grpSpPr bwMode="auto">
          <a:xfrm>
            <a:off x="3203575" y="765175"/>
            <a:ext cx="2057400" cy="1997075"/>
            <a:chOff x="2581" y="1104"/>
            <a:chExt cx="1296" cy="1258"/>
          </a:xfrm>
        </p:grpSpPr>
        <p:sp>
          <p:nvSpPr>
            <p:cNvPr id="278689" name="Text Box 161"/>
            <p:cNvSpPr txBox="1">
              <a:spLocks noChangeArrowheads="1"/>
            </p:cNvSpPr>
            <p:nvPr/>
          </p:nvSpPr>
          <p:spPr bwMode="auto">
            <a:xfrm>
              <a:off x="2581" y="1920"/>
              <a:ext cx="1296" cy="44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000" b="1" i="1" dirty="0" err="1">
                  <a:solidFill>
                    <a:srgbClr val="99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b="1" dirty="0" err="1">
                  <a:solidFill>
                    <a:srgbClr val="99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·</a:t>
              </a:r>
              <a:r>
                <a:rPr lang="en-US" sz="4000" b="1" i="1" dirty="0" err="1">
                  <a:solidFill>
                    <a:srgbClr val="99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r>
                <a:rPr lang="en-US" sz="4000" b="1" dirty="0">
                  <a:solidFill>
                    <a:srgbClr val="99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· </a:t>
              </a:r>
              <a:r>
                <a:rPr lang="en-US" sz="4000" b="1" baseline="30000" dirty="0">
                  <a:solidFill>
                    <a:srgbClr val="99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… </a:t>
              </a:r>
              <a:r>
                <a:rPr lang="en-US" sz="4000" b="1" dirty="0">
                  <a:solidFill>
                    <a:srgbClr val="99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·</a:t>
              </a:r>
              <a:r>
                <a:rPr lang="en-US" sz="4000" b="1" i="1" dirty="0">
                  <a:solidFill>
                    <a:srgbClr val="99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41" name="AutoShape 162"/>
            <p:cNvSpPr/>
            <p:nvPr/>
          </p:nvSpPr>
          <p:spPr bwMode="auto">
            <a:xfrm rot="5400000">
              <a:off x="3159" y="1479"/>
              <a:ext cx="144" cy="936"/>
            </a:xfrm>
            <a:prstGeom prst="leftBrace">
              <a:avLst>
                <a:gd name="adj1" fmla="val 541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8691" name="Text Box 163"/>
            <p:cNvSpPr txBox="1">
              <a:spLocks noChangeArrowheads="1"/>
            </p:cNvSpPr>
            <p:nvPr/>
          </p:nvSpPr>
          <p:spPr bwMode="auto">
            <a:xfrm>
              <a:off x="2640" y="1104"/>
              <a:ext cx="768" cy="40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zh-CN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278692" name="Rectangle 164"/>
          <p:cNvSpPr>
            <a:spLocks noChangeArrowheads="1"/>
          </p:cNvSpPr>
          <p:nvPr/>
        </p:nvSpPr>
        <p:spPr bwMode="auto">
          <a:xfrm>
            <a:off x="1692275" y="2133600"/>
            <a:ext cx="936625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i="1" dirty="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sz="4000" b="1" i="1" baseline="30000" dirty="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78698" name="Rectangle 170" descr="PE03255_"/>
          <p:cNvSpPr>
            <a:spLocks noChangeArrowheads="1"/>
          </p:cNvSpPr>
          <p:nvPr/>
        </p:nvSpPr>
        <p:spPr bwMode="auto">
          <a:xfrm>
            <a:off x="2771775" y="2133600"/>
            <a:ext cx="473075" cy="7016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99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78705" name="Text Box 177"/>
          <p:cNvSpPr txBox="1">
            <a:spLocks noChangeArrowheads="1"/>
          </p:cNvSpPr>
          <p:nvPr/>
        </p:nvSpPr>
        <p:spPr bwMode="auto">
          <a:xfrm>
            <a:off x="1476375" y="4005263"/>
            <a:ext cx="16764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i="1" dirty="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sz="4000" b="1" i="1" baseline="30000" dirty="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m </a:t>
            </a:r>
            <a:r>
              <a:rPr lang="en-US" sz="4000" b="1" i="1" dirty="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· a</a:t>
            </a:r>
            <a:r>
              <a:rPr lang="en-US" sz="4000" b="1" i="1" baseline="30000" dirty="0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</a:p>
        </p:txBody>
      </p:sp>
      <p:sp>
        <p:nvSpPr>
          <p:cNvPr id="278706" name="Rectangle 178" descr="PE03255_"/>
          <p:cNvSpPr>
            <a:spLocks noChangeArrowheads="1"/>
          </p:cNvSpPr>
          <p:nvPr/>
        </p:nvSpPr>
        <p:spPr bwMode="auto">
          <a:xfrm>
            <a:off x="3059113" y="4076700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i="1" dirty="0">
                <a:solidFill>
                  <a:srgbClr val="99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=</a:t>
            </a:r>
          </a:p>
        </p:txBody>
      </p:sp>
      <p:sp>
        <p:nvSpPr>
          <p:cNvPr id="278708" name="Text Box 180"/>
          <p:cNvSpPr txBox="1">
            <a:spLocks noChangeArrowheads="1"/>
          </p:cNvSpPr>
          <p:nvPr/>
        </p:nvSpPr>
        <p:spPr bwMode="auto">
          <a:xfrm>
            <a:off x="3357563" y="4071938"/>
            <a:ext cx="1600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 err="1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en-US" sz="3600" b="1" i="1" baseline="30000" dirty="0" err="1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m+n</a:t>
            </a:r>
            <a:endParaRPr lang="en-US" sz="3600" b="1" i="1" baseline="30000" dirty="0">
              <a:solidFill>
                <a:srgbClr val="99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278709" name="Text Box 181"/>
          <p:cNvSpPr txBox="1">
            <a:spLocks noChangeArrowheads="1"/>
          </p:cNvSpPr>
          <p:nvPr/>
        </p:nvSpPr>
        <p:spPr bwMode="auto">
          <a:xfrm>
            <a:off x="4343400" y="4221163"/>
            <a:ext cx="480060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</a:t>
            </a:r>
            <a:r>
              <a:rPr lang="zh-CN" alt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、</a:t>
            </a: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都是正整数）</a:t>
            </a:r>
          </a:p>
        </p:txBody>
      </p:sp>
      <p:graphicFrame>
        <p:nvGraphicFramePr>
          <p:cNvPr id="278713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3924300" y="1484313"/>
          <a:ext cx="7191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公式" r:id="rId3" imgW="355600" imgH="203200" progId="Equation.3">
                  <p:embed/>
                </p:oleObj>
              </mc:Choice>
              <mc:Fallback>
                <p:oleObj name="公式" r:id="rId3" imgW="355600" imgH="2032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1484313"/>
                        <a:ext cx="719138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719" name="AutoShape 191"/>
          <p:cNvSpPr>
            <a:spLocks noChangeArrowheads="1"/>
          </p:cNvSpPr>
          <p:nvPr/>
        </p:nvSpPr>
        <p:spPr bwMode="auto">
          <a:xfrm>
            <a:off x="3995738" y="3141663"/>
            <a:ext cx="4464050" cy="647700"/>
          </a:xfrm>
          <a:prstGeom prst="wedgeRoundRectCallout">
            <a:avLst>
              <a:gd name="adj1" fmla="val -44167"/>
              <a:gd name="adj2" fmla="val 90194"/>
              <a:gd name="adj3" fmla="val 16667"/>
            </a:avLst>
          </a:prstGeom>
          <a:solidFill>
            <a:srgbClr val="FF0000">
              <a:alpha val="28000"/>
            </a:srgbClr>
          </a:solidFill>
          <a:ln w="9525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同底数幂的乘法</a:t>
            </a:r>
          </a:p>
        </p:txBody>
      </p:sp>
      <p:sp>
        <p:nvSpPr>
          <p:cNvPr id="278723" name="Rectangle 195" descr="PE03255_"/>
          <p:cNvSpPr>
            <a:spLocks noChangeArrowheads="1"/>
          </p:cNvSpPr>
          <p:nvPr/>
        </p:nvSpPr>
        <p:spPr bwMode="auto">
          <a:xfrm>
            <a:off x="704850" y="2205038"/>
            <a:ext cx="185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2400">
              <a:solidFill>
                <a:srgbClr val="000000"/>
              </a:solidFill>
            </a:endParaRPr>
          </a:p>
        </p:txBody>
      </p:sp>
      <p:sp>
        <p:nvSpPr>
          <p:cNvPr id="278724" name="AutoShape 196"/>
          <p:cNvSpPr>
            <a:spLocks noChangeArrowheads="1"/>
          </p:cNvSpPr>
          <p:nvPr/>
        </p:nvSpPr>
        <p:spPr bwMode="auto">
          <a:xfrm>
            <a:off x="5219700" y="1341438"/>
            <a:ext cx="2592388" cy="647700"/>
          </a:xfrm>
          <a:prstGeom prst="wedgeRoundRectCallout">
            <a:avLst>
              <a:gd name="adj1" fmla="val -56616"/>
              <a:gd name="adj2" fmla="val 90194"/>
              <a:gd name="adj3" fmla="val 16667"/>
            </a:avLst>
          </a:prstGeom>
          <a:solidFill>
            <a:srgbClr val="FF0000">
              <a:alpha val="28000"/>
            </a:srgbClr>
          </a:solidFill>
          <a:ln w="9525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幂的意义</a:t>
            </a:r>
          </a:p>
        </p:txBody>
      </p:sp>
      <p:sp>
        <p:nvSpPr>
          <p:cNvPr id="34" name="矩形 33"/>
          <p:cNvSpPr/>
          <p:nvPr/>
        </p:nvSpPr>
        <p:spPr>
          <a:xfrm>
            <a:off x="611188" y="855663"/>
            <a:ext cx="2305050" cy="6715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3800" b="1" dirty="0">
                <a:solidFill>
                  <a:srgbClr val="0923A3"/>
                </a:solidFill>
                <a:latin typeface="宋体" panose="02010600030101010101" pitchFamily="2" charset="-122"/>
              </a:rPr>
              <a:t>知识回顾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6315075" cy="5238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幂的乘方与积的乘方（</a:t>
            </a: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27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27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8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8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725" grpId="0" animBg="1"/>
      <p:bldP spid="278692" grpId="0"/>
      <p:bldP spid="278698" grpId="0"/>
      <p:bldP spid="278705" grpId="0"/>
      <p:bldP spid="278706" grpId="0"/>
      <p:bldP spid="278708" grpId="0" autoUpdateAnimBg="0"/>
      <p:bldP spid="278709" grpId="0" autoUpdateAnimBg="0"/>
      <p:bldP spid="278719" grpId="0" animBg="1"/>
      <p:bldP spid="278723" grpId="0"/>
      <p:bldP spid="2787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95288" y="1866900"/>
            <a:ext cx="8280400" cy="1190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）一个正方体的边长是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cm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，则它的体积是多少？</a:t>
            </a:r>
            <a:endParaRPr kumimoji="1"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836613" y="981075"/>
            <a:ext cx="170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8B53EB"/>
                </a:solidFill>
                <a:ea typeface="华文新魏" panose="02010800040101010101" pitchFamily="2" charset="-122"/>
              </a:rPr>
              <a:t>做一做</a:t>
            </a:r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2555875" y="3159125"/>
          <a:ext cx="26638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公式" r:id="rId3" imgW="1002665" imgH="203200" progId="Equation.3">
                  <p:embed/>
                </p:oleObj>
              </mc:Choice>
              <mc:Fallback>
                <p:oleObj name="公式" r:id="rId3" imgW="1002665" imgH="2032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159125"/>
                        <a:ext cx="26638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5148263" y="3159125"/>
          <a:ext cx="1728787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公式" r:id="rId5" imgW="558800" imgH="203200" progId="Equation.3">
                  <p:embed/>
                </p:oleObj>
              </mc:Choice>
              <mc:Fallback>
                <p:oleObj name="公式" r:id="rId5" imgW="558800" imgH="203200" progId="Equation.3">
                  <p:embed/>
                  <p:pic>
                    <p:nvPicPr>
                      <p:cNvPr id="0" name="图片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159125"/>
                        <a:ext cx="1728787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6804025" y="3159125"/>
          <a:ext cx="10795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公式" r:id="rId7" imgW="355600" imgH="203200" progId="Equation.3">
                  <p:embed/>
                </p:oleObj>
              </mc:Choice>
              <mc:Fallback>
                <p:oleObj name="公式" r:id="rId7" imgW="355600" imgH="203200" progId="Equation.3">
                  <p:embed/>
                  <p:pic>
                    <p:nvPicPr>
                      <p:cNvPr id="0" name="图片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3159125"/>
                        <a:ext cx="10795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矩形 13"/>
          <p:cNvSpPr>
            <a:spLocks noChangeArrowheads="1"/>
          </p:cNvSpPr>
          <p:nvPr/>
        </p:nvSpPr>
        <p:spPr bwMode="auto">
          <a:xfrm>
            <a:off x="419100" y="4167188"/>
            <a:ext cx="78613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 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100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个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相乘，可以记作什么？</a:t>
            </a:r>
            <a:endParaRPr kumimoji="1" lang="en-US" altLang="zh-CN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31913" y="4959350"/>
            <a:ext cx="201612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71550" y="3086100"/>
            <a:ext cx="201612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40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6315075" cy="5238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幂的乘方与积的乘方（</a:t>
            </a: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900113" y="3724275"/>
            <a:ext cx="77279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30480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上面各式括号中都是     的形式，</a:t>
            </a:r>
          </a:p>
          <a:p>
            <a:pPr indent="30480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然后再        ．你能给这种运算</a:t>
            </a:r>
            <a:endParaRPr kumimoji="1" lang="en-US" altLang="zh-CN" sz="4000" b="1">
              <a:solidFill>
                <a:srgbClr val="CC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 indent="30480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起个名字吗？</a:t>
            </a:r>
          </a:p>
        </p:txBody>
      </p:sp>
      <p:sp>
        <p:nvSpPr>
          <p:cNvPr id="3081" name="Rectangle 14"/>
          <p:cNvSpPr>
            <a:spLocks noChangeArrowheads="1"/>
          </p:cNvSpPr>
          <p:nvPr/>
        </p:nvSpPr>
        <p:spPr bwMode="auto">
          <a:xfrm>
            <a:off x="304800" y="827088"/>
            <a:ext cx="88392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）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先说出下列各式的意义，再计算下列各式：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1185863" y="1431925"/>
            <a:ext cx="6227762" cy="1938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表示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____________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；</a:t>
            </a:r>
            <a:endParaRPr kumimoji="1" lang="en-US" altLang="zh-CN" sz="4000" b="1" dirty="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(</a:t>
            </a:r>
            <a:r>
              <a:rPr kumimoji="1"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表示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____________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；</a:t>
            </a:r>
            <a:endParaRPr kumimoji="1" lang="en-US" altLang="zh-CN" sz="4000" b="1" dirty="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 (</a:t>
            </a:r>
            <a:r>
              <a:rPr kumimoji="1" lang="en-US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表示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____________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．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779838" y="1412875"/>
            <a:ext cx="2192337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CC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个</a:t>
            </a:r>
            <a:r>
              <a:rPr lang="en-US" altLang="zh-CN" sz="3600" b="1" dirty="0">
                <a:solidFill>
                  <a:srgbClr val="CC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600" b="1" baseline="30000" dirty="0">
                <a:solidFill>
                  <a:srgbClr val="CC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相乘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3779838" y="2060575"/>
            <a:ext cx="2192337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CC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个</a:t>
            </a:r>
            <a:r>
              <a:rPr lang="en-US" altLang="zh-CN" sz="36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baseline="30000" dirty="0">
                <a:solidFill>
                  <a:srgbClr val="CC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相乘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3787775" y="2708275"/>
            <a:ext cx="2276475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CC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个</a:t>
            </a:r>
            <a:r>
              <a:rPr lang="en-US" altLang="zh-CN" sz="36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i="1" baseline="30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相乘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5724525" y="3687763"/>
            <a:ext cx="720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000000"/>
                </a:solidFill>
                <a:latin typeface="Times New Roman" panose="02020603050405020304" pitchFamily="18" charset="0"/>
              </a:rPr>
              <a:t>幂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700338" y="4311650"/>
            <a:ext cx="1203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乘方</a:t>
            </a:r>
          </a:p>
        </p:txBody>
      </p:sp>
      <p:sp>
        <p:nvSpPr>
          <p:cNvPr id="3088" name="TextBox 19"/>
          <p:cNvSpPr txBox="1">
            <a:spLocks noChangeArrowheads="1"/>
          </p:cNvSpPr>
          <p:nvPr/>
        </p:nvSpPr>
        <p:spPr bwMode="auto">
          <a:xfrm>
            <a:off x="4284663" y="6092825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9" name="TextBox 20"/>
          <p:cNvSpPr txBox="1">
            <a:spLocks noChangeArrowheads="1"/>
          </p:cNvSpPr>
          <p:nvPr/>
        </p:nvSpPr>
        <p:spPr bwMode="auto">
          <a:xfrm>
            <a:off x="5076825" y="5805488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0" name="TextBox 22"/>
          <p:cNvSpPr txBox="1">
            <a:spLocks noChangeArrowheads="1"/>
          </p:cNvSpPr>
          <p:nvPr/>
        </p:nvSpPr>
        <p:spPr bwMode="auto">
          <a:xfrm>
            <a:off x="4572000" y="2205038"/>
            <a:ext cx="184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47700" y="3429000"/>
            <a:ext cx="8496300" cy="2838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2" name="TextBox 24"/>
          <p:cNvSpPr txBox="1">
            <a:spLocks noChangeArrowheads="1"/>
          </p:cNvSpPr>
          <p:nvPr/>
        </p:nvSpPr>
        <p:spPr bwMode="auto">
          <a:xfrm>
            <a:off x="6300788" y="1700213"/>
            <a:ext cx="184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042988" y="3573463"/>
          <a:ext cx="25209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公式" r:id="rId4" imgW="889000" imgH="228600" progId="Equation.3">
                  <p:embed/>
                </p:oleObj>
              </mc:Choice>
              <mc:Fallback>
                <p:oleObj name="公式" r:id="rId4" imgW="889000" imgH="2286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573463"/>
                        <a:ext cx="25209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3563938" y="3500438"/>
          <a:ext cx="23320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公式" r:id="rId6" imgW="685800" imgH="190500" progId="Equation.3">
                  <p:embed/>
                </p:oleObj>
              </mc:Choice>
              <mc:Fallback>
                <p:oleObj name="公式" r:id="rId6" imgW="685800" imgH="1905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500438"/>
                        <a:ext cx="23320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80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1042988" y="4152900"/>
          <a:ext cx="37195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公式" r:id="rId8" imgW="1181100" imgH="228600" progId="Equation.3">
                  <p:embed/>
                </p:oleObj>
              </mc:Choice>
              <mc:Fallback>
                <p:oleObj name="公式" r:id="rId8" imgW="1181100" imgH="2286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152900"/>
                        <a:ext cx="371951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4716463" y="4149725"/>
          <a:ext cx="24987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公式" r:id="rId10" imgW="837565" imgH="203200" progId="Equation.3">
                  <p:embed/>
                </p:oleObj>
              </mc:Choice>
              <mc:Fallback>
                <p:oleObj name="公式" r:id="rId10" imgW="837565" imgH="203200" progId="Equation.3">
                  <p:embed/>
                  <p:pic>
                    <p:nvPicPr>
                      <p:cNvPr id="0" name="图片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4149725"/>
                        <a:ext cx="24987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80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623888" y="4873625"/>
          <a:ext cx="52181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公式" r:id="rId12" imgW="1841500" imgH="228600" progId="Equation.3">
                  <p:embed/>
                </p:oleObj>
              </mc:Choice>
              <mc:Fallback>
                <p:oleObj name="公式" r:id="rId12" imgW="1841500" imgH="228600" progId="Equation.3">
                  <p:embed/>
                  <p:pic>
                    <p:nvPicPr>
                      <p:cNvPr id="0" name="图片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4873625"/>
                        <a:ext cx="52181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5759450" y="4868863"/>
          <a:ext cx="33845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公式" r:id="rId14" imgW="1193800" imgH="203200" progId="Equation.3">
                  <p:embed/>
                </p:oleObj>
              </mc:Choice>
              <mc:Fallback>
                <p:oleObj name="公式" r:id="rId14" imgW="1193800" imgH="203200" progId="Equation.3">
                  <p:embed/>
                  <p:pic>
                    <p:nvPicPr>
                      <p:cNvPr id="0" name="图片 3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4868863"/>
                        <a:ext cx="33845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80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27088" y="5516563"/>
            <a:ext cx="7705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从上面的计算中，你发现了什么规律？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6315075" cy="5238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幂的乘方与积的乘方（</a:t>
            </a: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9" grpId="0"/>
      <p:bldP spid="18456" grpId="0"/>
      <p:bldP spid="18457" grpId="0"/>
      <p:bldP spid="18458" grpId="0"/>
      <p:bldP spid="18451" grpId="0"/>
      <p:bldP spid="18452" grpId="0"/>
      <p:bldP spid="27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7" name="AutoShape 25"/>
          <p:cNvSpPr/>
          <p:nvPr/>
        </p:nvSpPr>
        <p:spPr bwMode="auto">
          <a:xfrm rot="5400000">
            <a:off x="3671888" y="3968750"/>
            <a:ext cx="288925" cy="1368425"/>
          </a:xfrm>
          <a:prstGeom prst="leftBrace">
            <a:avLst>
              <a:gd name="adj1" fmla="val 29075"/>
              <a:gd name="adj2" fmla="val 50000"/>
            </a:avLst>
          </a:prstGeom>
          <a:noFill/>
          <a:ln w="38100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684213" y="836712"/>
            <a:ext cx="63357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猜想：</a:t>
            </a:r>
            <a:r>
              <a:rPr kumimoji="1" lang="en-US" altLang="zh-CN" sz="36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kumimoji="1"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3600" b="1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n </a:t>
            </a:r>
            <a:r>
              <a:rPr kumimoji="1" lang="zh-CN" altLang="en-US" sz="36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等于什么？</a:t>
            </a:r>
            <a:endParaRPr kumimoji="1" lang="en-US" altLang="zh-CN" sz="3600" b="1" dirty="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6148" name="Text Box 18"/>
          <p:cNvSpPr txBox="1">
            <a:spLocks noChangeArrowheads="1"/>
          </p:cNvSpPr>
          <p:nvPr/>
        </p:nvSpPr>
        <p:spPr bwMode="auto">
          <a:xfrm>
            <a:off x="1095375" y="42989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1193800" y="3362325"/>
            <a:ext cx="15367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3600" b="1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kumimoji="1" lang="en-US" altLang="zh-CN" sz="3600" b="1" baseline="300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38938" name="AutoShape 26"/>
          <p:cNvSpPr/>
          <p:nvPr/>
        </p:nvSpPr>
        <p:spPr bwMode="auto">
          <a:xfrm rot="5400000">
            <a:off x="3887788" y="2535237"/>
            <a:ext cx="433388" cy="1655763"/>
          </a:xfrm>
          <a:prstGeom prst="leftBrace">
            <a:avLst>
              <a:gd name="adj1" fmla="val 32174"/>
              <a:gd name="adj2" fmla="val 50000"/>
            </a:avLst>
          </a:prstGeom>
          <a:noFill/>
          <a:ln w="38100">
            <a:solidFill>
              <a:srgbClr val="CC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3132138" y="2643188"/>
            <a:ext cx="2089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i="1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2800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个 </a:t>
            </a:r>
            <a:r>
              <a:rPr lang="en-US" altLang="zh-CN" sz="2800" i="1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i="1" baseline="30000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3371850" y="4005263"/>
            <a:ext cx="1063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i="1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2800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个 </a:t>
            </a:r>
            <a:r>
              <a:rPr lang="en-US" altLang="zh-CN" sz="2800" i="1">
                <a:solidFill>
                  <a:srgbClr val="CC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2627313" y="3290888"/>
            <a:ext cx="295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kumimoji="1"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kumimoji="1" lang="en-US" altLang="zh-CN" sz="36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kumimoji="1"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altLang="zh-C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kumimoji="1" lang="en-US" altLang="zh-CN" sz="44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1763713" y="4652963"/>
            <a:ext cx="345757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1"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altLang="zh-CN" sz="36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1" lang="en-US" altLang="zh-CN" sz="36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altLang="zh-CN" sz="36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1" lang="en-US" altLang="zh-CN" sz="3600" b="1" baseline="30000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kumimoji="1" lang="en-US" altLang="zh-CN" sz="36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1" lang="en-US" altLang="zh-CN" sz="36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altLang="zh-CN" sz="36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1658938" y="4508500"/>
            <a:ext cx="3816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endParaRPr kumimoji="1" lang="en-US" altLang="zh-CN" sz="4400" b="1" baseline="300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835150" y="5589588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1" lang="en-US" altLang="zh-CN" sz="3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600" b="1" i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kumimoji="1" lang="en-US" altLang="zh-CN" sz="36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971550" y="1581151"/>
            <a:ext cx="5113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kumimoji="1"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40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n </a:t>
            </a:r>
            <a:r>
              <a:rPr kumimoji="1" lang="en-US" altLang="zh-CN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kumimoji="1" lang="en-US" altLang="zh-CN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40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mn</a:t>
            </a:r>
            <a:endParaRPr lang="zh-CN" altLang="en-US" sz="4000" dirty="0">
              <a:solidFill>
                <a:srgbClr val="000000"/>
              </a:solidFill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750" y="2498725"/>
            <a:ext cx="1655763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rgbClr val="FF0000"/>
                </a:solidFill>
              </a:rPr>
              <a:t> 事实上：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065713" y="3506788"/>
            <a:ext cx="27463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zh-CN" altLang="en-US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幂的意义）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598988" y="4581525"/>
            <a:ext cx="422116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（</a:t>
            </a:r>
            <a:r>
              <a:rPr lang="zh-CN" altLang="en-US" sz="28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同底数幂的乘法性质）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6315075" cy="5238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幂的乘方与积的乘方（</a:t>
            </a: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7" grpId="0" animBg="1"/>
      <p:bldP spid="38933" grpId="0"/>
      <p:bldP spid="38938" grpId="0" animBg="1"/>
      <p:bldP spid="38939" grpId="0"/>
      <p:bldP spid="38940" grpId="0"/>
      <p:bldP spid="38941" grpId="0"/>
      <p:bldP spid="38942" grpId="0"/>
      <p:bldP spid="38943" grpId="0"/>
      <p:bldP spid="14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9388" y="4149725"/>
            <a:ext cx="86407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kumimoji="1" lang="zh-CN" altLang="en-US" sz="3600" b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幂的乘方，底数</a:t>
            </a:r>
            <a:r>
              <a:rPr kumimoji="1" lang="zh-CN" altLang="en-US" sz="36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不变</a:t>
            </a:r>
            <a:r>
              <a:rPr kumimoji="1" lang="zh-CN" altLang="en-US" sz="3600" b="1">
                <a:solidFill>
                  <a:srgbClr val="FF0066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，指数</a:t>
            </a:r>
            <a:r>
              <a:rPr kumimoji="1" lang="zh-CN" altLang="en-US" sz="36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相乘</a:t>
            </a:r>
            <a:r>
              <a:rPr kumimoji="1" lang="en-US" altLang="zh-CN" sz="3600">
                <a:solidFill>
                  <a:srgbClr val="FF0066"/>
                </a:solidFill>
                <a:latin typeface="宋体" panose="02010600030101010101" pitchFamily="2" charset="-122"/>
              </a:rPr>
              <a:t>.</a:t>
            </a:r>
            <a:endParaRPr kumimoji="1" lang="zh-CN" altLang="en-US" sz="3600">
              <a:solidFill>
                <a:srgbClr val="FF0066"/>
              </a:solidFill>
              <a:latin typeface="宋体" panose="02010600030101010101" pitchFamily="2" charset="-122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31913" y="1557338"/>
            <a:ext cx="43926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A50021"/>
                </a:solidFill>
                <a:latin typeface="Times New Roman" panose="02020603050405020304" pitchFamily="18" charset="0"/>
              </a:rPr>
              <a:t>幂的乘方法则：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187450" y="2852738"/>
            <a:ext cx="3240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kumimoji="1" lang="en-US" altLang="zh-CN" sz="4400" b="1" i="1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4400" b="1" i="1" baseline="3000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4400" b="1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4400" b="1" i="1" baseline="3000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n  </a:t>
            </a:r>
            <a:r>
              <a:rPr kumimoji="1" lang="en-US" altLang="zh-CN" sz="4400" b="1" i="1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=  a</a:t>
            </a:r>
            <a:r>
              <a:rPr kumimoji="1" lang="en-US" altLang="zh-CN" sz="4400" b="1" i="1" baseline="3000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mn</a:t>
            </a:r>
            <a:endParaRPr lang="zh-CN" altLang="en-US" sz="4400">
              <a:solidFill>
                <a:srgbClr val="3163CA"/>
              </a:solidFill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0200" y="2924175"/>
            <a:ext cx="4752975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dirty="0">
                <a:solidFill>
                  <a:srgbClr val="DAEDEF"/>
                </a:solidFill>
              </a:rPr>
              <a:t>，</a:t>
            </a:r>
            <a:r>
              <a:rPr lang="zh-CN" altLang="en-US" sz="3600" b="1" dirty="0">
                <a:solidFill>
                  <a:srgbClr val="DAEDEF"/>
                </a:solidFill>
              </a:rPr>
              <a:t>其中</a:t>
            </a:r>
            <a:r>
              <a:rPr lang="en-US" altLang="zh-CN" sz="3600" b="1" i="1" dirty="0">
                <a:solidFill>
                  <a:srgbClr val="DAED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3600" b="1" i="1" dirty="0">
                <a:solidFill>
                  <a:srgbClr val="DAED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600" b="1" i="1" dirty="0">
                <a:solidFill>
                  <a:srgbClr val="DAED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3600" b="1" i="1" dirty="0">
                <a:solidFill>
                  <a:srgbClr val="DAEDEF"/>
                </a:solidFill>
              </a:rPr>
              <a:t> </a:t>
            </a:r>
            <a:r>
              <a:rPr lang="zh-CN" altLang="en-US" sz="3600" b="1" dirty="0">
                <a:solidFill>
                  <a:srgbClr val="DAEDEF"/>
                </a:solidFill>
              </a:rPr>
              <a:t>是正整数</a:t>
            </a:r>
            <a:r>
              <a:rPr lang="en-US" altLang="zh-CN" sz="3600" b="1" dirty="0">
                <a:solidFill>
                  <a:srgbClr val="DAEDEF"/>
                </a:solidFill>
              </a:rPr>
              <a:t>.</a:t>
            </a:r>
            <a:endParaRPr lang="zh-CN" altLang="en-US" sz="3600" b="1" dirty="0">
              <a:solidFill>
                <a:srgbClr val="DAEDEF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6315075" cy="5238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幂的乘方与积的乘方（</a:t>
            </a: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971550" y="2417763"/>
            <a:ext cx="6624638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304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）－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；  （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）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－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90563" y="987425"/>
            <a:ext cx="3043237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336600"/>
                </a:solidFill>
              </a:rPr>
              <a:t>【</a:t>
            </a:r>
            <a:r>
              <a:rPr lang="zh-CN" altLang="en-US" sz="3600" b="1" dirty="0">
                <a:solidFill>
                  <a:srgbClr val="336600"/>
                </a:solidFill>
              </a:rPr>
              <a:t>例</a:t>
            </a:r>
            <a:r>
              <a:rPr lang="en-US" altLang="zh-CN" sz="3600" b="1" dirty="0">
                <a:solidFill>
                  <a:srgbClr val="336600"/>
                </a:solidFill>
                <a:latin typeface="宋体" panose="02010600030101010101" pitchFamily="2" charset="-122"/>
              </a:rPr>
              <a:t>1</a:t>
            </a:r>
            <a:r>
              <a:rPr lang="en-US" altLang="zh-CN" sz="3600" b="1" dirty="0">
                <a:solidFill>
                  <a:srgbClr val="336600"/>
                </a:solidFill>
              </a:rPr>
              <a:t>】</a:t>
            </a:r>
            <a:r>
              <a:rPr kumimoji="1"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计算：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93700" y="3009900"/>
            <a:ext cx="64198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3048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 dirty="0">
                <a:solidFill>
                  <a:srgbClr val="000066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解：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3163CA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(10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10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6×2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＝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10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12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000125" y="3786188"/>
            <a:ext cx="57912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3048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3163CA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i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 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i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×4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＝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en-US" altLang="zh-CN" sz="3200" b="1" i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857250" y="4500563"/>
            <a:ext cx="70135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3048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3163CA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）－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＝ －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3×2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＝ －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y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1071563" y="5143500"/>
            <a:ext cx="82677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30480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3163CA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－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＝ －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＝ －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3×3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＝ －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9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8200" name="矩形 7"/>
          <p:cNvSpPr>
            <a:spLocks noChangeArrowheads="1"/>
          </p:cNvSpPr>
          <p:nvPr/>
        </p:nvSpPr>
        <p:spPr bwMode="auto">
          <a:xfrm>
            <a:off x="1298575" y="1639888"/>
            <a:ext cx="75057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）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6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； （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）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为正整数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； </a:t>
            </a:r>
            <a:endParaRPr lang="zh-CN" altLang="en-US" sz="3200" dirty="0">
              <a:solidFill>
                <a:srgbClr val="000000"/>
              </a:solidFill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6315075" cy="5238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幂的乘方与积的乘方（</a:t>
            </a: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5" grpId="0"/>
      <p:bldP spid="43016" grpId="0"/>
      <p:bldP spid="430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-357188" y="1714500"/>
            <a:ext cx="9251951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．计算：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10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5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i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；－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200" b="1" i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411413" y="2282825"/>
            <a:ext cx="9366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10</a:t>
            </a:r>
            <a:r>
              <a:rPr kumimoji="1"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endParaRPr kumimoji="1"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924300" y="2282825"/>
            <a:ext cx="1152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32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25</a:t>
            </a:r>
            <a:endParaRPr kumimoji="1"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292725" y="2273300"/>
            <a:ext cx="1008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3200" b="1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endParaRPr kumimoji="1" lang="en-US" altLang="zh-CN" sz="32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372225" y="2282825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endParaRPr kumimoji="1" lang="en-US" altLang="zh-CN" sz="32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-214313" y="2857500"/>
            <a:ext cx="8501063" cy="1311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 2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．计算：（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( 10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  （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　（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 －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(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5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</a:t>
            </a:r>
            <a:r>
              <a:rPr kumimoji="1" lang="zh-CN" altLang="en-US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20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0" y="4357688"/>
            <a:ext cx="8891588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．下面的计算是否正确？如有错误请改正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＝ 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2+3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＝ 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5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</a:t>
            </a:r>
            <a:r>
              <a:rPr kumimoji="1" lang="zh-CN" altLang="en-US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＝－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365125" y="1131888"/>
            <a:ext cx="2693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336600"/>
                </a:solidFill>
              </a:rPr>
              <a:t>【</a:t>
            </a:r>
            <a:r>
              <a:rPr lang="zh-CN" altLang="en-US" sz="3600" b="1" dirty="0">
                <a:solidFill>
                  <a:srgbClr val="336600"/>
                </a:solidFill>
              </a:rPr>
              <a:t>练一练</a:t>
            </a:r>
            <a:r>
              <a:rPr lang="en-US" altLang="zh-CN" sz="3600" b="1" dirty="0">
                <a:solidFill>
                  <a:srgbClr val="336600"/>
                </a:solidFill>
              </a:rPr>
              <a:t>】</a:t>
            </a:r>
            <a:endParaRPr lang="zh-CN" altLang="en-US" sz="3600" b="1" dirty="0">
              <a:solidFill>
                <a:srgbClr val="336600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6315075" cy="5238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幂的乘方与积的乘方（</a:t>
            </a: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3327" grpId="0"/>
      <p:bldP spid="13328" grpId="0"/>
      <p:bldP spid="13329" grpId="0"/>
      <p:bldP spid="13330" grpId="0"/>
      <p:bldP spid="13331" grpId="0"/>
      <p:bldP spid="133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211638" y="2505075"/>
            <a:ext cx="3889375" cy="255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/>
            </a:pP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3163CA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） 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·(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/>
            </a:pP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    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3×3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4×3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/>
            </a:pP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         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9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/>
            </a:pP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         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9+12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  <a:defRPr/>
            </a:pP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         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21</a:t>
            </a:r>
            <a:endParaRPr kumimoji="1" lang="en-US" altLang="zh-CN" sz="3200" b="1" dirty="0">
              <a:solidFill>
                <a:srgbClr val="3163CA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503238" y="1714500"/>
            <a:ext cx="7524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kumimoji="1"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kumimoji="1"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·(</a:t>
            </a:r>
            <a:r>
              <a:rPr kumimoji="1" lang="en-US" altLang="zh-CN" sz="32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1" lang="en-US" altLang="zh-CN" sz="3200" b="1" baseline="30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87338" y="2492375"/>
            <a:ext cx="50768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66"/>
                </a:solidFill>
              </a:rPr>
              <a:t>解：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 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+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3×2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kumimoji="1" lang="zh-CN" altLang="en-US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kumimoji="1" lang="en-US" altLang="zh-CN" sz="3200" b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3200" b="1" i="1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3163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kumimoji="1" lang="en-US" altLang="zh-CN" sz="3200" b="1" dirty="0">
              <a:solidFill>
                <a:srgbClr val="3163C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90563" y="987425"/>
            <a:ext cx="330517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600" b="1" dirty="0">
                <a:solidFill>
                  <a:srgbClr val="336600"/>
                </a:solidFill>
              </a:rPr>
              <a:t>【</a:t>
            </a:r>
            <a:r>
              <a:rPr lang="zh-CN" altLang="en-US" sz="3600" b="1" dirty="0">
                <a:solidFill>
                  <a:srgbClr val="336600"/>
                </a:solidFill>
              </a:rPr>
              <a:t>例</a:t>
            </a:r>
            <a:r>
              <a:rPr lang="en-US" altLang="zh-CN" sz="3600" b="1" dirty="0">
                <a:solidFill>
                  <a:srgbClr val="3366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600" b="1" dirty="0">
                <a:solidFill>
                  <a:srgbClr val="336600"/>
                </a:solidFill>
              </a:rPr>
              <a:t>】</a:t>
            </a:r>
            <a:r>
              <a:rPr kumimoji="1" lang="zh-CN" altLang="en-US" sz="3200" b="1" dirty="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计算：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71550" y="188913"/>
            <a:ext cx="6315075" cy="5238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8.2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幂的乘方与积的乘方（</a:t>
            </a:r>
            <a:r>
              <a:rPr lang="en-US" altLang="zh-CN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01650" y="1722438"/>
            <a:ext cx="75247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·(</a:t>
            </a:r>
            <a:r>
              <a:rPr kumimoji="1" lang="en-US" altLang="zh-CN" sz="3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zh-CN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1" lang="en-US" altLang="zh-CN" sz="3200" b="1" baseline="30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9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全屏显示(4:3)</PresentationFormat>
  <Paragraphs>121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汉仪大宋简</vt:lpstr>
      <vt:lpstr>黑体</vt:lpstr>
      <vt:lpstr>华文行楷</vt:lpstr>
      <vt:lpstr>华文新魏</vt:lpstr>
      <vt:lpstr>华文中宋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2018-07-12T00:18:00Z</dcterms:created>
  <dcterms:modified xsi:type="dcterms:W3CDTF">2023-01-16T23:37:26Z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8D121DEC2AFD4D67BFF23C1624E43500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