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294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4" d="100"/>
        <a:sy n="124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8BC8DA31-DC67-48C5-A72A-63C200EC2307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302D9F43-4242-4247-96CA-F2C8EDB16FFA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04FD71-A7E4-408C-8192-9C0177AE0C48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DD3494-5BA5-498C-A652-88FB28AEBCF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DD3494-5BA5-498C-A652-88FB28AEBCFE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A90FAF-67B9-47D8-83EC-D236A35C37BB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4E73B6-CF0E-4AEA-AAC2-47E93B7A24A8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A28FD8-E8C0-41C9-879D-77DCF9B4CFD9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9C618C-2D8C-4E1A-A4D4-1DA7EFFE794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EC5769-E3C9-4703-982F-874EAB1A7DD8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C0D838-4F7D-4399-AA46-BD4FD2E442A2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标题，剪贴画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剪贴画占位符 2"/>
          <p:cNvSpPr>
            <a:spLocks noGrp="1"/>
          </p:cNvSpPr>
          <p:nvPr>
            <p:ph type="clipArt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174CB6A-9825-41F5-BD25-9C9CBDD1B860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1A19570-77F5-4CF0-8BFE-DC5A30BD1A87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标题，文本与剪贴画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剪贴画占位符 3"/>
          <p:cNvSpPr>
            <a:spLocks noGrp="1"/>
          </p:cNvSpPr>
          <p:nvPr>
            <p:ph type="clipArt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3E85D64-1AA7-4E0F-AB50-AA186B3F41C7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19E6D72-EC61-4C51-9F5C-D9EE4D732CCA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502957-C8BA-4F0D-9040-35D40C9D25DE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71C24F-EE2C-4729-A034-4A9BE4F71B51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650A9D-3AF2-462E-8571-79546B2C4DC4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FBB349-176C-431A-9063-7FC6E68C195E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37332F-B7CA-478D-A443-3C3D996D1992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EF2FD8-D327-40B7-808C-295408C9D9E8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512792-0AF3-4AD9-A73B-8ADABF128621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6D9AC0-6D82-47CA-A201-8BDB82544746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378698-713E-495A-8325-6715C591A3F2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28DE10-78D1-4BA8-AA32-2F759710AF28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E69141-ACEE-4A81-852D-60C7A4035830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CA733C-EB1F-4017-8B0B-19B6FCE55640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1FB25E-0204-41C4-BF05-612200476C2A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A52BA0-A647-4413-9324-0EC7083A105A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CN" altLang="en-US" noProof="0" smtClean="0"/>
              <a:t>单击图标添加图片</a:t>
            </a:r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856D37-D0C6-4026-B72A-427887E13F20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7504B8-DA04-465D-8540-A9879FEBD5B2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387D37D8-E0EA-4886-97B7-AB23161107C6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0A098C22-13B3-4E35-89D7-5DAD8E81E9C6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0" y="1340768"/>
            <a:ext cx="9144000" cy="2800767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kumimoji="1" lang="en-US" altLang="zh-CN" sz="48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Unit </a:t>
            </a:r>
            <a:r>
              <a:rPr kumimoji="1" lang="en-US" altLang="zh-CN" sz="4800" b="1" dirty="0" smtClean="0">
                <a:solidFill>
                  <a:srgbClr val="3333FF"/>
                </a:solidFill>
                <a:latin typeface="Times New Roman" panose="02020603050405020304" pitchFamily="18" charset="0"/>
              </a:rPr>
              <a:t>7</a:t>
            </a:r>
          </a:p>
          <a:p>
            <a:pPr algn="ctr"/>
            <a:r>
              <a:rPr lang="en-US" altLang="zh-CN" sz="8800" b="1" dirty="0" smtClean="0">
                <a:solidFill>
                  <a:srgbClr val="3333FF"/>
                </a:solidFill>
              </a:rPr>
              <a:t>Abilities</a:t>
            </a:r>
            <a:endParaRPr kumimoji="1" lang="en-US" altLang="zh-CN" sz="4800" b="1" dirty="0" smtClean="0">
              <a:solidFill>
                <a:srgbClr val="3333FF"/>
              </a:solidFill>
              <a:latin typeface="Times New Roman" panose="02020603050405020304" pitchFamily="18" charset="0"/>
            </a:endParaRPr>
          </a:p>
          <a:p>
            <a:pPr algn="ctr"/>
            <a:r>
              <a:rPr kumimoji="1" lang="en-US" altLang="zh-CN" sz="4000" b="1" dirty="0" smtClean="0">
                <a:solidFill>
                  <a:srgbClr val="3333FF"/>
                </a:solidFill>
                <a:latin typeface="Times New Roman" panose="02020603050405020304" pitchFamily="18" charset="0"/>
              </a:rPr>
              <a:t>GrammarⅡ</a:t>
            </a:r>
            <a:endParaRPr kumimoji="1" lang="en-US" altLang="zh-CN" sz="4000" b="1" dirty="0">
              <a:solidFill>
                <a:srgbClr val="3333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2924754" y="5517232"/>
            <a:ext cx="3294492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2"/>
          <p:cNvSpPr txBox="1">
            <a:spLocks noChangeArrowheads="1"/>
          </p:cNvSpPr>
          <p:nvPr/>
        </p:nvSpPr>
        <p:spPr bwMode="auto">
          <a:xfrm>
            <a:off x="304800" y="1143000"/>
            <a:ext cx="6643688" cy="2371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914400" indent="-4572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371600" indent="-4572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828800" indent="-4572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286000" indent="-4572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80000"/>
              </a:lnSpc>
              <a:spcBef>
                <a:spcPct val="50000"/>
              </a:spcBef>
              <a:buFontTx/>
              <a:buAutoNum type="alphaUcPeriod"/>
            </a:pPr>
            <a:r>
              <a:rPr kumimoji="1" lang="zh-CN" altLang="en-US" sz="4400" b="1">
                <a:latin typeface="Times New Roman" panose="02020603050405020304" pitchFamily="18" charset="0"/>
              </a:rPr>
              <a:t> </a:t>
            </a:r>
            <a:r>
              <a:rPr kumimoji="1" lang="en-US" altLang="zh-CN" sz="44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How tall</a:t>
            </a:r>
            <a:r>
              <a:rPr kumimoji="1" lang="en-US" altLang="zh-CN" sz="4400" b="1" dirty="0">
                <a:latin typeface="Times New Roman" panose="02020603050405020304" pitchFamily="18" charset="0"/>
              </a:rPr>
              <a:t> the man is!</a:t>
            </a:r>
          </a:p>
          <a:p>
            <a:pPr>
              <a:lnSpc>
                <a:spcPct val="80000"/>
              </a:lnSpc>
              <a:spcBef>
                <a:spcPct val="50000"/>
              </a:spcBef>
              <a:buFontTx/>
              <a:buAutoNum type="alphaUcPeriod"/>
            </a:pPr>
            <a:endParaRPr kumimoji="1" lang="en-US" altLang="zh-CN" sz="4400" b="1" dirty="0">
              <a:latin typeface="Times New Roman" panose="02020603050405020304" pitchFamily="18" charset="0"/>
            </a:endParaRPr>
          </a:p>
          <a:p>
            <a:pPr>
              <a:lnSpc>
                <a:spcPct val="80000"/>
              </a:lnSpc>
              <a:spcBef>
                <a:spcPct val="50000"/>
              </a:spcBef>
              <a:buFontTx/>
              <a:buAutoNum type="alphaUcPeriod"/>
            </a:pPr>
            <a:r>
              <a:rPr kumimoji="1" lang="en-US" altLang="zh-CN" sz="4400" b="1" dirty="0">
                <a:latin typeface="Times New Roman" panose="02020603050405020304" pitchFamily="18" charset="0"/>
              </a:rPr>
              <a:t> </a:t>
            </a:r>
            <a:r>
              <a:rPr kumimoji="1" lang="en-US" altLang="zh-CN" sz="44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What a</a:t>
            </a:r>
            <a:r>
              <a:rPr kumimoji="1" lang="en-US" altLang="zh-CN" sz="4400" b="1" dirty="0">
                <a:latin typeface="Times New Roman" panose="02020603050405020304" pitchFamily="18" charset="0"/>
              </a:rPr>
              <a:t> tall man (he is)!</a:t>
            </a:r>
          </a:p>
        </p:txBody>
      </p:sp>
      <p:pic>
        <p:nvPicPr>
          <p:cNvPr id="24579" name="Picture 3" descr="rw15-10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804248" y="500061"/>
            <a:ext cx="1905000" cy="5953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580" name="Picture 4" descr="rw2-2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51920" y="3819525"/>
            <a:ext cx="2781300" cy="2514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581" name="Line 5"/>
          <p:cNvSpPr>
            <a:spLocks noChangeShapeType="1"/>
          </p:cNvSpPr>
          <p:nvPr/>
        </p:nvSpPr>
        <p:spPr bwMode="auto">
          <a:xfrm>
            <a:off x="4427538" y="2349500"/>
            <a:ext cx="1905000" cy="0"/>
          </a:xfrm>
          <a:prstGeom prst="line">
            <a:avLst/>
          </a:prstGeom>
          <a:noFill/>
          <a:ln w="88900">
            <a:solidFill>
              <a:schemeClr val="tx1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4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2"/>
          <p:cNvSpPr txBox="1">
            <a:spLocks noChangeArrowheads="1"/>
          </p:cNvSpPr>
          <p:nvPr/>
        </p:nvSpPr>
        <p:spPr bwMode="auto">
          <a:xfrm>
            <a:off x="4500563" y="549275"/>
            <a:ext cx="5102225" cy="2727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914400" indent="-4572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371600" indent="-4572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828800" indent="-4572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286000" indent="-4572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20000"/>
              </a:lnSpc>
            </a:pPr>
            <a:r>
              <a:rPr kumimoji="1" lang="en-US" altLang="zh-CN" sz="3600" b="1" dirty="0">
                <a:latin typeface="Times New Roman" panose="02020603050405020304" pitchFamily="18" charset="0"/>
              </a:rPr>
              <a:t>A.</a:t>
            </a:r>
            <a:r>
              <a:rPr kumimoji="1" lang="en-US" altLang="zh-CN" sz="36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How </a:t>
            </a:r>
            <a:r>
              <a:rPr kumimoji="1" lang="en-US" altLang="zh-CN" sz="3600" b="1" dirty="0">
                <a:latin typeface="Times New Roman" panose="02020603050405020304" pitchFamily="18" charset="0"/>
              </a:rPr>
              <a:t>lovely these </a:t>
            </a:r>
          </a:p>
          <a:p>
            <a:pPr>
              <a:lnSpc>
                <a:spcPct val="120000"/>
              </a:lnSpc>
            </a:pPr>
            <a:r>
              <a:rPr kumimoji="1" lang="en-US" altLang="zh-CN" sz="3600" b="1" dirty="0">
                <a:latin typeface="Times New Roman" panose="02020603050405020304" pitchFamily="18" charset="0"/>
              </a:rPr>
              <a:t>pandas are!</a:t>
            </a:r>
          </a:p>
          <a:p>
            <a:pPr>
              <a:lnSpc>
                <a:spcPct val="120000"/>
              </a:lnSpc>
            </a:pPr>
            <a:r>
              <a:rPr kumimoji="1" lang="en-US" altLang="zh-CN" sz="3600" b="1" dirty="0">
                <a:latin typeface="Times New Roman" panose="02020603050405020304" pitchFamily="18" charset="0"/>
              </a:rPr>
              <a:t>B.</a:t>
            </a:r>
            <a:r>
              <a:rPr kumimoji="1" lang="en-US" altLang="zh-CN" sz="36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What</a:t>
            </a:r>
            <a:r>
              <a:rPr kumimoji="1" lang="en-US" altLang="zh-CN" sz="3600" b="1" dirty="0">
                <a:latin typeface="Times New Roman" panose="02020603050405020304" pitchFamily="18" charset="0"/>
              </a:rPr>
              <a:t> lovely pandas</a:t>
            </a:r>
          </a:p>
          <a:p>
            <a:pPr>
              <a:lnSpc>
                <a:spcPct val="120000"/>
              </a:lnSpc>
            </a:pPr>
            <a:r>
              <a:rPr kumimoji="1" lang="en-US" altLang="zh-CN" sz="3600" b="1" dirty="0">
                <a:latin typeface="Times New Roman" panose="02020603050405020304" pitchFamily="18" charset="0"/>
              </a:rPr>
              <a:t> (they are)</a:t>
            </a:r>
            <a:r>
              <a:rPr kumimoji="1" lang="zh-CN" altLang="en-US" sz="3600" b="1" dirty="0">
                <a:latin typeface="Times New Roman" panose="02020603050405020304" pitchFamily="18" charset="0"/>
              </a:rPr>
              <a:t>！</a:t>
            </a:r>
          </a:p>
        </p:txBody>
      </p:sp>
      <p:pic>
        <p:nvPicPr>
          <p:cNvPr id="25603" name="Picture 3" descr="17_19_584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4500563" cy="3587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604" name="Picture 4" descr="26_13_230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32363" y="3725863"/>
            <a:ext cx="4211637" cy="31321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605" name="Text Box 5"/>
          <p:cNvSpPr txBox="1">
            <a:spLocks noChangeArrowheads="1"/>
          </p:cNvSpPr>
          <p:nvPr/>
        </p:nvSpPr>
        <p:spPr bwMode="auto">
          <a:xfrm>
            <a:off x="323850" y="3716338"/>
            <a:ext cx="4643438" cy="2727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914400" indent="-4572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371600" indent="-4572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828800" indent="-4572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286000" indent="-4572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20000"/>
              </a:lnSpc>
              <a:buFontTx/>
              <a:buAutoNum type="alphaUcPeriod"/>
            </a:pPr>
            <a:r>
              <a:rPr kumimoji="1" lang="en-US" altLang="zh-CN" sz="3600" b="1" dirty="0">
                <a:latin typeface="Times New Roman" panose="02020603050405020304" pitchFamily="18" charset="0"/>
              </a:rPr>
              <a:t>Wow,</a:t>
            </a:r>
            <a:r>
              <a:rPr kumimoji="1" lang="en-US" altLang="zh-CN" sz="36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 what</a:t>
            </a:r>
            <a:r>
              <a:rPr kumimoji="1" lang="en-US" altLang="zh-CN" sz="3600" b="1" dirty="0">
                <a:latin typeface="Times New Roman" panose="02020603050405020304" pitchFamily="18" charset="0"/>
              </a:rPr>
              <a:t> a big </a:t>
            </a:r>
          </a:p>
          <a:p>
            <a:pPr>
              <a:lnSpc>
                <a:spcPct val="120000"/>
              </a:lnSpc>
            </a:pPr>
            <a:r>
              <a:rPr kumimoji="1" lang="en-US" altLang="zh-CN" sz="3600" b="1" dirty="0">
                <a:latin typeface="Times New Roman" panose="02020603050405020304" pitchFamily="18" charset="0"/>
              </a:rPr>
              <a:t> pumpkin!</a:t>
            </a:r>
          </a:p>
          <a:p>
            <a:pPr>
              <a:lnSpc>
                <a:spcPct val="120000"/>
              </a:lnSpc>
              <a:buFontTx/>
              <a:buAutoNum type="alphaUcPeriod" startAt="2"/>
            </a:pPr>
            <a:r>
              <a:rPr kumimoji="1" lang="en-US" altLang="zh-CN" sz="36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How</a:t>
            </a:r>
            <a:r>
              <a:rPr kumimoji="1" lang="en-US" altLang="zh-CN" sz="3600" b="1" dirty="0">
                <a:latin typeface="Times New Roman" panose="02020603050405020304" pitchFamily="18" charset="0"/>
              </a:rPr>
              <a:t> big this </a:t>
            </a:r>
          </a:p>
          <a:p>
            <a:pPr>
              <a:lnSpc>
                <a:spcPct val="120000"/>
              </a:lnSpc>
            </a:pPr>
            <a:r>
              <a:rPr kumimoji="1" lang="en-US" altLang="zh-CN" sz="3600" b="1" dirty="0">
                <a:latin typeface="Times New Roman" panose="02020603050405020304" pitchFamily="18" charset="0"/>
              </a:rPr>
              <a:t> pumpkin is!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5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5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2" grpId="0"/>
      <p:bldP spid="2560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2"/>
          <p:cNvSpPr txBox="1">
            <a:spLocks noChangeArrowheads="1"/>
          </p:cNvSpPr>
          <p:nvPr/>
        </p:nvSpPr>
        <p:spPr bwMode="auto">
          <a:xfrm>
            <a:off x="648940" y="671513"/>
            <a:ext cx="3491011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zh-CN" sz="2800" b="1" dirty="0"/>
              <a:t>Work out the rules:</a:t>
            </a:r>
          </a:p>
        </p:txBody>
      </p:sp>
      <p:pic>
        <p:nvPicPr>
          <p:cNvPr id="266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1371600"/>
            <a:ext cx="8229600" cy="2362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628" name="Line 4"/>
          <p:cNvSpPr>
            <a:spLocks noChangeShapeType="1"/>
          </p:cNvSpPr>
          <p:nvPr/>
        </p:nvSpPr>
        <p:spPr bwMode="auto">
          <a:xfrm>
            <a:off x="2057400" y="1905000"/>
            <a:ext cx="2286000" cy="0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6629" name="Line 5"/>
          <p:cNvSpPr>
            <a:spLocks noChangeShapeType="1"/>
          </p:cNvSpPr>
          <p:nvPr/>
        </p:nvSpPr>
        <p:spPr bwMode="auto">
          <a:xfrm>
            <a:off x="2057400" y="2819400"/>
            <a:ext cx="2286000" cy="0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6630" name="Line 6"/>
          <p:cNvSpPr>
            <a:spLocks noChangeShapeType="1"/>
          </p:cNvSpPr>
          <p:nvPr/>
        </p:nvSpPr>
        <p:spPr bwMode="auto">
          <a:xfrm>
            <a:off x="2057400" y="3581400"/>
            <a:ext cx="1295400" cy="0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pic>
        <p:nvPicPr>
          <p:cNvPr id="26631" name="Picture 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38200" y="4419600"/>
            <a:ext cx="5638800" cy="819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6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26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266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266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8" grpId="0" animBg="1"/>
      <p:bldP spid="26629" grpId="0" animBg="1"/>
      <p:bldP spid="2663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1600200"/>
            <a:ext cx="7162800" cy="243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651" name="Line 3"/>
          <p:cNvSpPr>
            <a:spLocks noChangeShapeType="1"/>
          </p:cNvSpPr>
          <p:nvPr/>
        </p:nvSpPr>
        <p:spPr bwMode="auto">
          <a:xfrm>
            <a:off x="2743200" y="4038600"/>
            <a:ext cx="3352800" cy="0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7652" name="Line 4"/>
          <p:cNvSpPr>
            <a:spLocks noChangeShapeType="1"/>
          </p:cNvSpPr>
          <p:nvPr/>
        </p:nvSpPr>
        <p:spPr bwMode="auto">
          <a:xfrm>
            <a:off x="2667000" y="3200400"/>
            <a:ext cx="4419600" cy="0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7653" name="Line 5"/>
          <p:cNvSpPr>
            <a:spLocks noChangeShapeType="1"/>
          </p:cNvSpPr>
          <p:nvPr/>
        </p:nvSpPr>
        <p:spPr bwMode="auto">
          <a:xfrm>
            <a:off x="2667000" y="2362200"/>
            <a:ext cx="4495800" cy="0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pic>
        <p:nvPicPr>
          <p:cNvPr id="27654" name="Picture 6"/>
          <p:cNvPicPr>
            <a:picLocks noChangeAspect="1" noChangeArrowheads="1"/>
          </p:cNvPicPr>
          <p:nvPr/>
        </p:nvPicPr>
        <p:blipFill>
          <a:blip r:embed="rId3">
            <a:lum contrast="54000"/>
          </a:blip>
          <a:srcRect/>
          <a:stretch>
            <a:fillRect/>
          </a:stretch>
        </p:blipFill>
        <p:spPr bwMode="auto">
          <a:xfrm>
            <a:off x="990600" y="4267200"/>
            <a:ext cx="6781800" cy="1647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76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7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27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276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 animBg="1"/>
      <p:bldP spid="27652" grpId="0" animBg="1"/>
      <p:bldP spid="2765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533400" y="457200"/>
            <a:ext cx="792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kumimoji="1" lang="zh-CN" altLang="en-US" sz="2400">
              <a:latin typeface="Times New Roman" panose="02020603050405020304" pitchFamily="18" charset="0"/>
            </a:endParaRPr>
          </a:p>
        </p:txBody>
      </p:sp>
      <p:sp>
        <p:nvSpPr>
          <p:cNvPr id="28675" name="Text Box 3"/>
          <p:cNvSpPr txBox="1">
            <a:spLocks noChangeArrowheads="1"/>
          </p:cNvSpPr>
          <p:nvPr/>
        </p:nvSpPr>
        <p:spPr bwMode="auto">
          <a:xfrm>
            <a:off x="381000" y="228600"/>
            <a:ext cx="8382000" cy="5946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914400" indent="-4572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371600" indent="-4572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828800" indent="-4572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286000" indent="-4572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20000"/>
              </a:lnSpc>
            </a:pPr>
            <a:r>
              <a:rPr kumimoji="1" lang="en-US" altLang="zh-CN" sz="4000" b="1" dirty="0">
                <a:latin typeface="Times New Roman" panose="02020603050405020304" pitchFamily="18" charset="0"/>
              </a:rPr>
              <a:t>Fill in the blanks with “</a:t>
            </a:r>
            <a:r>
              <a:rPr kumimoji="1" lang="en-US" altLang="zh-CN" sz="4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What</a:t>
            </a:r>
            <a:r>
              <a:rPr kumimoji="1" lang="en-US" altLang="zh-CN" sz="4000" b="1" dirty="0">
                <a:latin typeface="Times New Roman" panose="02020603050405020304" pitchFamily="18" charset="0"/>
              </a:rPr>
              <a:t>”, “</a:t>
            </a:r>
            <a:r>
              <a:rPr kumimoji="1" lang="en-US" altLang="zh-CN" sz="4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What a / an</a:t>
            </a:r>
            <a:r>
              <a:rPr kumimoji="1" lang="en-US" altLang="zh-CN" sz="4000" b="1" dirty="0">
                <a:latin typeface="Times New Roman" panose="02020603050405020304" pitchFamily="18" charset="0"/>
              </a:rPr>
              <a:t>” or “</a:t>
            </a:r>
            <a:r>
              <a:rPr kumimoji="1" lang="en-US" altLang="zh-CN" sz="4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How</a:t>
            </a:r>
            <a:r>
              <a:rPr kumimoji="1" lang="en-US" altLang="zh-CN" sz="4000" b="1" dirty="0">
                <a:latin typeface="Times New Roman" panose="02020603050405020304" pitchFamily="18" charset="0"/>
              </a:rPr>
              <a:t>” to form an exclamation.</a:t>
            </a:r>
          </a:p>
          <a:p>
            <a:pPr>
              <a:lnSpc>
                <a:spcPct val="120000"/>
              </a:lnSpc>
              <a:buFontTx/>
              <a:buAutoNum type="arabicPeriod"/>
            </a:pPr>
            <a:r>
              <a:rPr kumimoji="1" lang="en-US" altLang="zh-CN" sz="4000" b="1" dirty="0">
                <a:latin typeface="Times New Roman" panose="02020603050405020304" pitchFamily="18" charset="0"/>
              </a:rPr>
              <a:t>Many foreigners like Chinese food very much. They said, “ </a:t>
            </a:r>
            <a:r>
              <a:rPr kumimoji="1" lang="en-US" altLang="zh-CN" sz="40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How</a:t>
            </a:r>
            <a:r>
              <a:rPr kumimoji="1" lang="en-US" altLang="zh-CN" sz="4000" b="1" dirty="0">
                <a:latin typeface="Times New Roman" panose="02020603050405020304" pitchFamily="18" charset="0"/>
              </a:rPr>
              <a:t> delicious Beijing Duck is!”</a:t>
            </a:r>
          </a:p>
          <a:p>
            <a:pPr>
              <a:lnSpc>
                <a:spcPct val="120000"/>
              </a:lnSpc>
            </a:pPr>
            <a:r>
              <a:rPr kumimoji="1" lang="en-US" altLang="zh-CN" sz="4000" b="1" dirty="0">
                <a:latin typeface="Times New Roman" panose="02020603050405020304" pitchFamily="18" charset="0"/>
              </a:rPr>
              <a:t>2. </a:t>
            </a:r>
            <a:r>
              <a:rPr kumimoji="1" lang="en-US" altLang="zh-CN" sz="40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What</a:t>
            </a:r>
            <a:r>
              <a:rPr kumimoji="1" lang="en-US" altLang="zh-CN" sz="4000" b="1" dirty="0">
                <a:latin typeface="Times New Roman" panose="02020603050405020304" pitchFamily="18" charset="0"/>
              </a:rPr>
              <a:t> a beautiful girl! Look! </a:t>
            </a:r>
            <a:r>
              <a:rPr kumimoji="1" lang="en-US" altLang="zh-CN" sz="40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How</a:t>
            </a:r>
            <a:r>
              <a:rPr kumimoji="1" lang="en-US" altLang="zh-CN" sz="4000" b="1" dirty="0">
                <a:latin typeface="Times New Roman" panose="02020603050405020304" pitchFamily="18" charset="0"/>
              </a:rPr>
              <a:t> long her hair is!</a:t>
            </a:r>
          </a:p>
        </p:txBody>
      </p:sp>
      <p:sp>
        <p:nvSpPr>
          <p:cNvPr id="28676" name="Text Box 4"/>
          <p:cNvSpPr txBox="1">
            <a:spLocks noChangeArrowheads="1"/>
          </p:cNvSpPr>
          <p:nvPr/>
        </p:nvSpPr>
        <p:spPr bwMode="auto">
          <a:xfrm>
            <a:off x="6372225" y="3213100"/>
            <a:ext cx="1371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36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How</a:t>
            </a:r>
          </a:p>
        </p:txBody>
      </p:sp>
      <p:sp>
        <p:nvSpPr>
          <p:cNvPr id="28677" name="Text Box 5"/>
          <p:cNvSpPr txBox="1">
            <a:spLocks noChangeArrowheads="1"/>
          </p:cNvSpPr>
          <p:nvPr/>
        </p:nvSpPr>
        <p:spPr bwMode="auto">
          <a:xfrm>
            <a:off x="900113" y="4724400"/>
            <a:ext cx="16002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36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What</a:t>
            </a:r>
          </a:p>
        </p:txBody>
      </p:sp>
      <p:sp>
        <p:nvSpPr>
          <p:cNvPr id="28678" name="Text Box 6"/>
          <p:cNvSpPr txBox="1">
            <a:spLocks noChangeArrowheads="1"/>
          </p:cNvSpPr>
          <p:nvPr/>
        </p:nvSpPr>
        <p:spPr bwMode="auto">
          <a:xfrm>
            <a:off x="7308850" y="4724400"/>
            <a:ext cx="1371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36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How</a:t>
            </a:r>
          </a:p>
        </p:txBody>
      </p:sp>
      <p:sp>
        <p:nvSpPr>
          <p:cNvPr id="28679" name="Line 7"/>
          <p:cNvSpPr>
            <a:spLocks noChangeShapeType="1"/>
          </p:cNvSpPr>
          <p:nvPr/>
        </p:nvSpPr>
        <p:spPr bwMode="auto">
          <a:xfrm>
            <a:off x="6443663" y="3789363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8680" name="Line 8"/>
          <p:cNvSpPr>
            <a:spLocks noChangeShapeType="1"/>
          </p:cNvSpPr>
          <p:nvPr/>
        </p:nvSpPr>
        <p:spPr bwMode="auto">
          <a:xfrm>
            <a:off x="971550" y="5300663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8681" name="Line 9"/>
          <p:cNvSpPr>
            <a:spLocks noChangeShapeType="1"/>
          </p:cNvSpPr>
          <p:nvPr/>
        </p:nvSpPr>
        <p:spPr bwMode="auto">
          <a:xfrm>
            <a:off x="7380288" y="5300663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8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86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86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6" grpId="0" autoUpdateAnimBg="0"/>
      <p:bldP spid="28677" grpId="0" autoUpdateAnimBg="0"/>
      <p:bldP spid="28678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2"/>
          <p:cNvSpPr txBox="1">
            <a:spLocks noChangeArrowheads="1"/>
          </p:cNvSpPr>
          <p:nvPr/>
        </p:nvSpPr>
        <p:spPr bwMode="auto">
          <a:xfrm>
            <a:off x="304800" y="990600"/>
            <a:ext cx="8382000" cy="2287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914400" indent="-4572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371600" indent="-4572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828800" indent="-4572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286000" indent="-4572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20000"/>
              </a:lnSpc>
            </a:pPr>
            <a:r>
              <a:rPr kumimoji="1" lang="en-US" altLang="zh-CN" sz="4000" b="1" dirty="0">
                <a:latin typeface="Times New Roman" panose="02020603050405020304" pitchFamily="18" charset="0"/>
              </a:rPr>
              <a:t>3. Look! What’s that in the bushes?</a:t>
            </a:r>
          </a:p>
          <a:p>
            <a:pPr>
              <a:lnSpc>
                <a:spcPct val="120000"/>
              </a:lnSpc>
            </a:pPr>
            <a:r>
              <a:rPr kumimoji="1" lang="en-US" altLang="zh-CN" sz="4000" b="1" dirty="0">
                <a:latin typeface="Times New Roman" panose="02020603050405020304" pitchFamily="18" charset="0"/>
              </a:rPr>
              <a:t>    Oh, it’s a </a:t>
            </a:r>
            <a:r>
              <a:rPr kumimoji="1" lang="en-US" altLang="zh-CN" sz="4000" b="1" dirty="0">
                <a:solidFill>
                  <a:schemeClr val="hlink"/>
                </a:solidFill>
                <a:latin typeface="Times New Roman" panose="02020603050405020304" pitchFamily="18" charset="0"/>
              </a:rPr>
              <a:t>dangerous</a:t>
            </a:r>
            <a:r>
              <a:rPr kumimoji="1" lang="en-US" altLang="zh-CN" sz="4000" b="1" dirty="0">
                <a:latin typeface="Times New Roman" panose="02020603050405020304" pitchFamily="18" charset="0"/>
              </a:rPr>
              <a:t> snake. </a:t>
            </a:r>
            <a:r>
              <a:rPr kumimoji="1" lang="en-US" altLang="zh-CN" sz="40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How</a:t>
            </a:r>
            <a:r>
              <a:rPr kumimoji="1" lang="en-US" altLang="zh-CN" sz="4000" b="1" dirty="0">
                <a:latin typeface="Times New Roman" panose="02020603050405020304" pitchFamily="18" charset="0"/>
              </a:rPr>
              <a:t> dangerous it is!</a:t>
            </a:r>
          </a:p>
        </p:txBody>
      </p:sp>
      <p:sp>
        <p:nvSpPr>
          <p:cNvPr id="29699" name="Text Box 3"/>
          <p:cNvSpPr txBox="1">
            <a:spLocks noChangeArrowheads="1"/>
          </p:cNvSpPr>
          <p:nvPr/>
        </p:nvSpPr>
        <p:spPr bwMode="auto">
          <a:xfrm>
            <a:off x="6858000" y="1828800"/>
            <a:ext cx="13716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40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How</a:t>
            </a:r>
          </a:p>
        </p:txBody>
      </p:sp>
      <p:sp>
        <p:nvSpPr>
          <p:cNvPr id="29700" name="Line 4"/>
          <p:cNvSpPr>
            <a:spLocks noChangeShapeType="1"/>
          </p:cNvSpPr>
          <p:nvPr/>
        </p:nvSpPr>
        <p:spPr bwMode="auto">
          <a:xfrm>
            <a:off x="6934200" y="24384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pic>
        <p:nvPicPr>
          <p:cNvPr id="29701" name="Picture 5" descr="wyj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67000" y="3581400"/>
            <a:ext cx="3657600" cy="2514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96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/>
          </p:cNvSpPr>
          <p:nvPr>
            <p:ph type="title"/>
          </p:nvPr>
        </p:nvSpPr>
        <p:spPr>
          <a:xfrm>
            <a:off x="539750" y="549275"/>
            <a:ext cx="7793038" cy="1143000"/>
          </a:xfrm>
          <a:noFill/>
        </p:spPr>
        <p:txBody>
          <a:bodyPr/>
          <a:lstStyle/>
          <a:p>
            <a:r>
              <a:rPr lang="en-US" altLang="zh-CN" b="1" dirty="0" smtClean="0">
                <a:solidFill>
                  <a:srgbClr val="33CC33"/>
                </a:solidFill>
                <a:latin typeface="Times New Roman" panose="02020603050405020304" pitchFamily="18" charset="0"/>
              </a:rPr>
              <a:t>What </a:t>
            </a:r>
            <a:r>
              <a:rPr lang="zh-CN" altLang="en-US" b="1" dirty="0" smtClean="0">
                <a:solidFill>
                  <a:srgbClr val="33CC33"/>
                </a:solidFill>
                <a:latin typeface="Times New Roman" panose="02020603050405020304" pitchFamily="18" charset="0"/>
              </a:rPr>
              <a:t>与</a:t>
            </a:r>
            <a:r>
              <a:rPr lang="en-US" altLang="zh-CN" b="1" dirty="0" smtClean="0">
                <a:solidFill>
                  <a:srgbClr val="33CC33"/>
                </a:solidFill>
                <a:latin typeface="Times New Roman" panose="02020603050405020304" pitchFamily="18" charset="0"/>
              </a:rPr>
              <a:t>How </a:t>
            </a:r>
            <a:r>
              <a:rPr lang="zh-CN" altLang="en-US" b="1" dirty="0" smtClean="0">
                <a:solidFill>
                  <a:srgbClr val="33CC33"/>
                </a:solidFill>
                <a:latin typeface="Times New Roman" panose="02020603050405020304" pitchFamily="18" charset="0"/>
              </a:rPr>
              <a:t>大转换</a:t>
            </a:r>
          </a:p>
        </p:txBody>
      </p:sp>
      <p:sp>
        <p:nvSpPr>
          <p:cNvPr id="30723" name="Rectangle 3"/>
          <p:cNvSpPr>
            <a:spLocks noGrp="1"/>
          </p:cNvSpPr>
          <p:nvPr>
            <p:ph type="body" idx="1"/>
          </p:nvPr>
        </p:nvSpPr>
        <p:spPr>
          <a:xfrm>
            <a:off x="323850" y="1700213"/>
            <a:ext cx="8820150" cy="4679950"/>
          </a:xfrm>
          <a:noFill/>
        </p:spPr>
        <p:txBody>
          <a:bodyPr/>
          <a:lstStyle/>
          <a:p>
            <a:pPr marL="609600" indent="-609600">
              <a:lnSpc>
                <a:spcPct val="12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3600" b="1" dirty="0" smtClean="0">
                <a:latin typeface="Times New Roman" panose="02020603050405020304" pitchFamily="18" charset="0"/>
              </a:rPr>
              <a:t>1. What a pretty girl she is!</a:t>
            </a:r>
          </a:p>
          <a:p>
            <a:pPr marL="609600" indent="-609600">
              <a:lnSpc>
                <a:spcPct val="12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3600" b="1" dirty="0" smtClean="0">
                <a:latin typeface="Times New Roman" panose="02020603050405020304" pitchFamily="18" charset="0"/>
              </a:rPr>
              <a:t>_______ _______ the girl is!</a:t>
            </a:r>
          </a:p>
          <a:p>
            <a:pPr marL="609600" indent="-609600">
              <a:lnSpc>
                <a:spcPct val="12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3600" b="1" dirty="0" smtClean="0">
                <a:latin typeface="Times New Roman" panose="02020603050405020304" pitchFamily="18" charset="0"/>
              </a:rPr>
              <a:t>2. How difficult the questions are!</a:t>
            </a:r>
          </a:p>
          <a:p>
            <a:pPr marL="609600" indent="-609600">
              <a:lnSpc>
                <a:spcPct val="12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3600" b="1" dirty="0" smtClean="0">
                <a:latin typeface="Times New Roman" panose="02020603050405020304" pitchFamily="18" charset="0"/>
              </a:rPr>
              <a:t>_________ ________ ________ they are.</a:t>
            </a:r>
          </a:p>
          <a:p>
            <a:pPr marL="609600" indent="-609600">
              <a:lnSpc>
                <a:spcPct val="12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3600" b="1" dirty="0" smtClean="0">
                <a:latin typeface="Times New Roman" panose="02020603050405020304" pitchFamily="18" charset="0"/>
              </a:rPr>
              <a:t>3. How big the factory is!</a:t>
            </a:r>
          </a:p>
          <a:p>
            <a:pPr marL="609600" indent="-609600">
              <a:lnSpc>
                <a:spcPct val="12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3600" b="1" dirty="0" smtClean="0">
                <a:latin typeface="Times New Roman" panose="02020603050405020304" pitchFamily="18" charset="0"/>
              </a:rPr>
              <a:t>_______ _______ big factory _____ ____!</a:t>
            </a:r>
            <a:r>
              <a:rPr lang="en-US" altLang="zh-CN" sz="2800" b="1" dirty="0" smtClean="0">
                <a:latin typeface="Times New Roman" panose="02020603050405020304" pitchFamily="18" charset="0"/>
              </a:rPr>
              <a:t>  </a:t>
            </a:r>
          </a:p>
        </p:txBody>
      </p:sp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539750" y="2276475"/>
            <a:ext cx="345598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1" lang="en-US" altLang="zh-CN" sz="36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How      pretty</a:t>
            </a:r>
          </a:p>
        </p:txBody>
      </p:sp>
      <p:sp>
        <p:nvSpPr>
          <p:cNvPr id="30725" name="Text Box 5"/>
          <p:cNvSpPr txBox="1">
            <a:spLocks noChangeArrowheads="1"/>
          </p:cNvSpPr>
          <p:nvPr/>
        </p:nvSpPr>
        <p:spPr bwMode="auto">
          <a:xfrm>
            <a:off x="395288" y="3716338"/>
            <a:ext cx="67691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1" lang="en-US" altLang="zh-CN" sz="36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What        difficult     questions</a:t>
            </a:r>
            <a:r>
              <a:rPr kumimoji="1" lang="en-US" altLang="zh-CN" sz="3600" dirty="0">
                <a:solidFill>
                  <a:srgbClr val="FF0066"/>
                </a:solidFill>
                <a:latin typeface="Tahoma" panose="020B0604030504040204" pitchFamily="34" charset="0"/>
              </a:rPr>
              <a:t> </a:t>
            </a:r>
          </a:p>
        </p:txBody>
      </p:sp>
      <p:sp>
        <p:nvSpPr>
          <p:cNvPr id="30726" name="Text Box 6"/>
          <p:cNvSpPr txBox="1">
            <a:spLocks noChangeArrowheads="1"/>
          </p:cNvSpPr>
          <p:nvPr/>
        </p:nvSpPr>
        <p:spPr bwMode="auto">
          <a:xfrm>
            <a:off x="395288" y="4941888"/>
            <a:ext cx="3455987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1" lang="en-US" altLang="zh-CN" sz="36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What       a</a:t>
            </a:r>
          </a:p>
        </p:txBody>
      </p:sp>
      <p:sp>
        <p:nvSpPr>
          <p:cNvPr id="30727" name="Text Box 7"/>
          <p:cNvSpPr txBox="1">
            <a:spLocks noChangeArrowheads="1"/>
          </p:cNvSpPr>
          <p:nvPr/>
        </p:nvSpPr>
        <p:spPr bwMode="auto">
          <a:xfrm>
            <a:off x="6084888" y="5445125"/>
            <a:ext cx="3455987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kumimoji="1" lang="zh-CN" altLang="en-US" sz="3600">
              <a:solidFill>
                <a:srgbClr val="FF0066"/>
              </a:solidFill>
              <a:latin typeface="Tahoma" panose="020B0604030504040204" pitchFamily="34" charset="0"/>
            </a:endParaRPr>
          </a:p>
        </p:txBody>
      </p:sp>
      <p:sp>
        <p:nvSpPr>
          <p:cNvPr id="30728" name="Text Box 8"/>
          <p:cNvSpPr txBox="1">
            <a:spLocks noChangeArrowheads="1"/>
          </p:cNvSpPr>
          <p:nvPr/>
        </p:nvSpPr>
        <p:spPr bwMode="auto">
          <a:xfrm>
            <a:off x="6084888" y="4941888"/>
            <a:ext cx="20891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1" lang="zh-CN" altLang="en-US" sz="3600" b="1">
                <a:solidFill>
                  <a:srgbClr val="FF0066"/>
                </a:solidFill>
                <a:latin typeface="Times New Roman" panose="02020603050405020304" pitchFamily="18" charset="0"/>
              </a:rPr>
              <a:t>  </a:t>
            </a:r>
            <a:r>
              <a:rPr kumimoji="1" lang="en-US" altLang="zh-CN" sz="36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it    is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7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7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4" grpId="0"/>
      <p:bldP spid="30725" grpId="0"/>
      <p:bldP spid="3072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/>
          </p:cNvSpPr>
          <p:nvPr>
            <p:ph type="body" idx="1"/>
          </p:nvPr>
        </p:nvSpPr>
        <p:spPr>
          <a:xfrm>
            <a:off x="359717" y="332656"/>
            <a:ext cx="8820150" cy="5472013"/>
          </a:xfrm>
          <a:noFill/>
        </p:spPr>
        <p:txBody>
          <a:bodyPr/>
          <a:lstStyle/>
          <a:p>
            <a:pPr marL="609600" indent="-609600">
              <a:lnSpc>
                <a:spcPct val="12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3600" b="1" dirty="0" smtClean="0">
                <a:latin typeface="Times New Roman" panose="02020603050405020304" pitchFamily="18" charset="0"/>
              </a:rPr>
              <a:t>4.What a clever boy!</a:t>
            </a:r>
          </a:p>
          <a:p>
            <a:pPr marL="609600" indent="-609600">
              <a:lnSpc>
                <a:spcPct val="12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3600" b="1" dirty="0" smtClean="0">
                <a:latin typeface="Times New Roman" panose="02020603050405020304" pitchFamily="18" charset="0"/>
              </a:rPr>
              <a:t>_______ _______ the boy _______!</a:t>
            </a:r>
          </a:p>
          <a:p>
            <a:pPr marL="609600" indent="-609600">
              <a:lnSpc>
                <a:spcPct val="12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3600" b="1" dirty="0" smtClean="0">
                <a:latin typeface="Times New Roman" panose="02020603050405020304" pitchFamily="18" charset="0"/>
              </a:rPr>
              <a:t>5. How tall the trees are!</a:t>
            </a:r>
          </a:p>
          <a:p>
            <a:pPr marL="609600" indent="-609600">
              <a:lnSpc>
                <a:spcPct val="12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3600" b="1" dirty="0" smtClean="0">
                <a:latin typeface="Times New Roman" panose="02020603050405020304" pitchFamily="18" charset="0"/>
              </a:rPr>
              <a:t>_______ tall trees ______ ______!</a:t>
            </a:r>
          </a:p>
          <a:p>
            <a:pPr marL="609600" indent="-609600">
              <a:lnSpc>
                <a:spcPct val="12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3600" b="1" dirty="0" smtClean="0">
                <a:latin typeface="Times New Roman" panose="02020603050405020304" pitchFamily="18" charset="0"/>
              </a:rPr>
              <a:t>6. What interesting books they are!</a:t>
            </a:r>
          </a:p>
          <a:p>
            <a:pPr marL="609600" indent="-609600">
              <a:lnSpc>
                <a:spcPct val="12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3600" b="1" dirty="0" smtClean="0">
                <a:latin typeface="Times New Roman" panose="02020603050405020304" pitchFamily="18" charset="0"/>
              </a:rPr>
              <a:t>________ _______ the books ________!</a:t>
            </a:r>
          </a:p>
          <a:p>
            <a:pPr marL="609600" indent="-609600">
              <a:lnSpc>
                <a:spcPct val="12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3600" b="1" dirty="0" smtClean="0">
                <a:latin typeface="Times New Roman" panose="02020603050405020304" pitchFamily="18" charset="0"/>
              </a:rPr>
              <a:t>7. How funny the girl is!</a:t>
            </a:r>
          </a:p>
          <a:p>
            <a:pPr marL="609600" indent="-609600">
              <a:lnSpc>
                <a:spcPct val="12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3600" b="1" dirty="0" smtClean="0">
                <a:latin typeface="Times New Roman" panose="02020603050405020304" pitchFamily="18" charset="0"/>
              </a:rPr>
              <a:t>________ funny girl ____ _____!</a:t>
            </a:r>
          </a:p>
        </p:txBody>
      </p:sp>
      <p:sp>
        <p:nvSpPr>
          <p:cNvPr id="31747" name="Text Box 3"/>
          <p:cNvSpPr txBox="1">
            <a:spLocks noChangeArrowheads="1"/>
          </p:cNvSpPr>
          <p:nvPr/>
        </p:nvSpPr>
        <p:spPr bwMode="auto">
          <a:xfrm>
            <a:off x="6444605" y="5228506"/>
            <a:ext cx="3455987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kumimoji="1" lang="zh-CN" altLang="en-US" sz="3600">
              <a:solidFill>
                <a:srgbClr val="FF0066"/>
              </a:solidFill>
              <a:latin typeface="Tahoma" panose="020B0604030504040204" pitchFamily="34" charset="0"/>
            </a:endParaRPr>
          </a:p>
        </p:txBody>
      </p:sp>
      <p:sp>
        <p:nvSpPr>
          <p:cNvPr id="31748" name="Text Box 4"/>
          <p:cNvSpPr txBox="1">
            <a:spLocks noChangeArrowheads="1"/>
          </p:cNvSpPr>
          <p:nvPr/>
        </p:nvSpPr>
        <p:spPr bwMode="auto">
          <a:xfrm>
            <a:off x="575047" y="1051794"/>
            <a:ext cx="345598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1" lang="en-US" altLang="zh-CN" sz="36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How      clever</a:t>
            </a:r>
          </a:p>
        </p:txBody>
      </p:sp>
      <p:sp>
        <p:nvSpPr>
          <p:cNvPr id="31749" name="Text Box 5"/>
          <p:cNvSpPr txBox="1">
            <a:spLocks noChangeArrowheads="1"/>
          </p:cNvSpPr>
          <p:nvPr/>
        </p:nvSpPr>
        <p:spPr bwMode="auto">
          <a:xfrm>
            <a:off x="6263060" y="3717206"/>
            <a:ext cx="9366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1" lang="en-US" altLang="zh-CN" sz="36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is</a:t>
            </a:r>
          </a:p>
        </p:txBody>
      </p:sp>
      <p:sp>
        <p:nvSpPr>
          <p:cNvPr id="31750" name="Text Box 6"/>
          <p:cNvSpPr txBox="1">
            <a:spLocks noChangeArrowheads="1"/>
          </p:cNvSpPr>
          <p:nvPr/>
        </p:nvSpPr>
        <p:spPr bwMode="auto">
          <a:xfrm>
            <a:off x="790947" y="4941169"/>
            <a:ext cx="18002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1" lang="en-US" altLang="zh-CN" sz="36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What   </a:t>
            </a:r>
            <a:r>
              <a:rPr kumimoji="1" lang="en-US" altLang="zh-CN" sz="3600" dirty="0">
                <a:solidFill>
                  <a:srgbClr val="FF0066"/>
                </a:solidFill>
                <a:latin typeface="Tahoma" panose="020B0604030504040204" pitchFamily="34" charset="0"/>
              </a:rPr>
              <a:t>  </a:t>
            </a:r>
          </a:p>
        </p:txBody>
      </p:sp>
      <p:sp>
        <p:nvSpPr>
          <p:cNvPr id="31751" name="Text Box 7"/>
          <p:cNvSpPr txBox="1">
            <a:spLocks noChangeArrowheads="1"/>
          </p:cNvSpPr>
          <p:nvPr/>
        </p:nvSpPr>
        <p:spPr bwMode="auto">
          <a:xfrm>
            <a:off x="4355976" y="4948388"/>
            <a:ext cx="30607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1" lang="en-US" altLang="zh-CN" sz="36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they      are </a:t>
            </a:r>
          </a:p>
        </p:txBody>
      </p:sp>
      <p:sp>
        <p:nvSpPr>
          <p:cNvPr id="31752" name="Text Box 8"/>
          <p:cNvSpPr txBox="1">
            <a:spLocks noChangeArrowheads="1"/>
          </p:cNvSpPr>
          <p:nvPr/>
        </p:nvSpPr>
        <p:spPr bwMode="auto">
          <a:xfrm>
            <a:off x="251197" y="3644181"/>
            <a:ext cx="4608513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1" lang="zh-CN" altLang="en-US" sz="3600" b="1">
                <a:solidFill>
                  <a:srgbClr val="FF0066"/>
                </a:solidFill>
                <a:latin typeface="Times New Roman" panose="02020603050405020304" pitchFamily="18" charset="0"/>
              </a:rPr>
              <a:t> </a:t>
            </a:r>
            <a:r>
              <a:rPr kumimoji="1" lang="en-US" altLang="zh-CN" sz="36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How    interesting</a:t>
            </a:r>
          </a:p>
        </p:txBody>
      </p:sp>
      <p:sp>
        <p:nvSpPr>
          <p:cNvPr id="31753" name="Text Box 9"/>
          <p:cNvSpPr txBox="1">
            <a:spLocks noChangeArrowheads="1"/>
          </p:cNvSpPr>
          <p:nvPr/>
        </p:nvSpPr>
        <p:spPr bwMode="auto">
          <a:xfrm>
            <a:off x="575047" y="2420219"/>
            <a:ext cx="169227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1" lang="en-US" altLang="zh-CN" sz="36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What </a:t>
            </a:r>
            <a:r>
              <a:rPr kumimoji="1" lang="en-US" altLang="zh-CN" sz="3600" dirty="0">
                <a:solidFill>
                  <a:srgbClr val="FF0066"/>
                </a:solidFill>
                <a:latin typeface="Tahoma" panose="020B0604030504040204" pitchFamily="34" charset="0"/>
              </a:rPr>
              <a:t>    </a:t>
            </a:r>
          </a:p>
        </p:txBody>
      </p:sp>
      <p:sp>
        <p:nvSpPr>
          <p:cNvPr id="31754" name="Text Box 10"/>
          <p:cNvSpPr txBox="1">
            <a:spLocks noChangeArrowheads="1"/>
          </p:cNvSpPr>
          <p:nvPr/>
        </p:nvSpPr>
        <p:spPr bwMode="auto">
          <a:xfrm>
            <a:off x="4246935" y="2420219"/>
            <a:ext cx="26638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1" lang="en-US" altLang="zh-CN" sz="36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they    are</a:t>
            </a:r>
          </a:p>
        </p:txBody>
      </p:sp>
      <p:sp>
        <p:nvSpPr>
          <p:cNvPr id="31755" name="Text Box 11"/>
          <p:cNvSpPr txBox="1">
            <a:spLocks noChangeArrowheads="1"/>
          </p:cNvSpPr>
          <p:nvPr/>
        </p:nvSpPr>
        <p:spPr bwMode="auto">
          <a:xfrm>
            <a:off x="5686797" y="908919"/>
            <a:ext cx="9366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1" lang="en-US" altLang="zh-CN" sz="36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is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7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17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17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17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17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17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17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17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17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17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17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17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17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17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8" grpId="0"/>
      <p:bldP spid="31749" grpId="0"/>
      <p:bldP spid="31750" grpId="0"/>
      <p:bldP spid="31751" grpId="0"/>
      <p:bldP spid="31752" grpId="0"/>
      <p:bldP spid="31753" grpId="0"/>
      <p:bldP spid="31754" grpId="0"/>
      <p:bldP spid="3175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/>
          </p:cNvSpPr>
          <p:nvPr>
            <p:ph type="body" idx="1"/>
          </p:nvPr>
        </p:nvSpPr>
        <p:spPr>
          <a:xfrm>
            <a:off x="439738" y="1557338"/>
            <a:ext cx="8704262" cy="4581525"/>
          </a:xfrm>
          <a:noFill/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3600" dirty="0" smtClean="0"/>
              <a:t>8. How old the man is!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zh-CN" sz="3600" dirty="0" smtClean="0"/>
              <a:t>______ _______ old man ______ _____!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zh-CN" sz="3600" dirty="0" smtClean="0"/>
              <a:t>9. What nice books they are!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zh-CN" sz="3600" dirty="0" smtClean="0"/>
              <a:t>_____ ______ the books ________!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zh-CN" sz="3600" dirty="0" smtClean="0"/>
              <a:t>10. How amazing the building is!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zh-CN" sz="3600" dirty="0" smtClean="0"/>
              <a:t>_____ _____amazing building ____ ____!</a:t>
            </a:r>
          </a:p>
        </p:txBody>
      </p:sp>
      <p:sp>
        <p:nvSpPr>
          <p:cNvPr id="32771" name="Text Box 3"/>
          <p:cNvSpPr txBox="1">
            <a:spLocks noChangeArrowheads="1"/>
          </p:cNvSpPr>
          <p:nvPr/>
        </p:nvSpPr>
        <p:spPr bwMode="auto">
          <a:xfrm>
            <a:off x="611188" y="2133600"/>
            <a:ext cx="3455987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1" lang="en-US" altLang="zh-CN" sz="36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What       an</a:t>
            </a:r>
          </a:p>
        </p:txBody>
      </p:sp>
      <p:sp>
        <p:nvSpPr>
          <p:cNvPr id="32772" name="Text Box 4"/>
          <p:cNvSpPr txBox="1">
            <a:spLocks noChangeArrowheads="1"/>
          </p:cNvSpPr>
          <p:nvPr/>
        </p:nvSpPr>
        <p:spPr bwMode="auto">
          <a:xfrm>
            <a:off x="6516688" y="2205038"/>
            <a:ext cx="2159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1" lang="en-US" altLang="zh-CN" sz="36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he      is</a:t>
            </a:r>
          </a:p>
        </p:txBody>
      </p:sp>
      <p:sp>
        <p:nvSpPr>
          <p:cNvPr id="32773" name="Text Box 5"/>
          <p:cNvSpPr txBox="1">
            <a:spLocks noChangeArrowheads="1"/>
          </p:cNvSpPr>
          <p:nvPr/>
        </p:nvSpPr>
        <p:spPr bwMode="auto">
          <a:xfrm>
            <a:off x="611188" y="3429000"/>
            <a:ext cx="3455987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1" lang="en-US" altLang="zh-CN" sz="36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How     nice</a:t>
            </a:r>
          </a:p>
        </p:txBody>
      </p:sp>
      <p:sp>
        <p:nvSpPr>
          <p:cNvPr id="32774" name="Text Box 6"/>
          <p:cNvSpPr txBox="1">
            <a:spLocks noChangeArrowheads="1"/>
          </p:cNvSpPr>
          <p:nvPr/>
        </p:nvSpPr>
        <p:spPr bwMode="auto">
          <a:xfrm>
            <a:off x="6443663" y="3500438"/>
            <a:ext cx="104457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1" lang="en-US" altLang="zh-CN" sz="36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are</a:t>
            </a:r>
          </a:p>
        </p:txBody>
      </p:sp>
      <p:sp>
        <p:nvSpPr>
          <p:cNvPr id="32775" name="Text Box 7"/>
          <p:cNvSpPr txBox="1">
            <a:spLocks noChangeArrowheads="1"/>
          </p:cNvSpPr>
          <p:nvPr/>
        </p:nvSpPr>
        <p:spPr bwMode="auto">
          <a:xfrm>
            <a:off x="539750" y="4797425"/>
            <a:ext cx="345598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1" lang="en-US" altLang="zh-CN" sz="36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What   an</a:t>
            </a:r>
          </a:p>
        </p:txBody>
      </p:sp>
      <p:sp>
        <p:nvSpPr>
          <p:cNvPr id="32776" name="Text Box 8"/>
          <p:cNvSpPr txBox="1">
            <a:spLocks noChangeArrowheads="1"/>
          </p:cNvSpPr>
          <p:nvPr/>
        </p:nvSpPr>
        <p:spPr bwMode="auto">
          <a:xfrm>
            <a:off x="7164388" y="4724400"/>
            <a:ext cx="15113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1" lang="en-US" altLang="zh-CN" sz="36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it      is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7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7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27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27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27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27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27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27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27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27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27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27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1" grpId="0"/>
      <p:bldP spid="32772" grpId="0"/>
      <p:bldP spid="32773" grpId="0"/>
      <p:bldP spid="32774" grpId="0"/>
      <p:bldP spid="32775" grpId="0"/>
      <p:bldP spid="3277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 Box 2"/>
          <p:cNvSpPr txBox="1">
            <a:spLocks noChangeArrowheads="1"/>
          </p:cNvSpPr>
          <p:nvPr/>
        </p:nvSpPr>
        <p:spPr bwMode="auto">
          <a:xfrm>
            <a:off x="827088" y="188913"/>
            <a:ext cx="8137525" cy="6351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914400" indent="-4572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371600" indent="-4572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828800" indent="-4572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286000" indent="-4572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20000"/>
              </a:lnSpc>
              <a:spcBef>
                <a:spcPct val="50000"/>
              </a:spcBef>
            </a:pPr>
            <a:r>
              <a:rPr kumimoji="1" lang="zh-CN" altLang="en-US" sz="3600" b="1" dirty="0">
                <a:latin typeface="Times New Roman" panose="02020603050405020304" pitchFamily="18" charset="0"/>
              </a:rPr>
              <a:t>将下列句子改为感叹句</a:t>
            </a:r>
          </a:p>
          <a:p>
            <a:pPr>
              <a:lnSpc>
                <a:spcPct val="120000"/>
              </a:lnSpc>
              <a:spcBef>
                <a:spcPct val="50000"/>
              </a:spcBef>
              <a:buFontTx/>
              <a:buAutoNum type="arabicPeriod"/>
            </a:pPr>
            <a:r>
              <a:rPr kumimoji="1" lang="en-US" altLang="zh-CN" sz="3600" b="1" dirty="0">
                <a:latin typeface="Times New Roman" panose="02020603050405020304" pitchFamily="18" charset="0"/>
              </a:rPr>
              <a:t>The girl is  very pretty.</a:t>
            </a:r>
          </a:p>
          <a:p>
            <a:pPr>
              <a:lnSpc>
                <a:spcPct val="120000"/>
              </a:lnSpc>
              <a:spcBef>
                <a:spcPct val="50000"/>
              </a:spcBef>
            </a:pPr>
            <a:r>
              <a:rPr kumimoji="1" lang="en-US" altLang="zh-CN" sz="3600" b="1" dirty="0">
                <a:latin typeface="Times New Roman" panose="02020603050405020304" pitchFamily="18" charset="0"/>
              </a:rPr>
              <a:t>   </a:t>
            </a:r>
            <a:r>
              <a:rPr kumimoji="1" lang="en-US" altLang="zh-CN" sz="3600" b="1" dirty="0">
                <a:solidFill>
                  <a:schemeClr val="hlink"/>
                </a:solidFill>
                <a:latin typeface="Times New Roman" panose="02020603050405020304" pitchFamily="18" charset="0"/>
              </a:rPr>
              <a:t>How pretty the girl is!</a:t>
            </a:r>
          </a:p>
          <a:p>
            <a:pPr>
              <a:lnSpc>
                <a:spcPct val="120000"/>
              </a:lnSpc>
              <a:spcBef>
                <a:spcPct val="50000"/>
              </a:spcBef>
            </a:pPr>
            <a:r>
              <a:rPr kumimoji="1" lang="en-US" altLang="zh-CN" sz="3600" b="1" dirty="0">
                <a:solidFill>
                  <a:schemeClr val="hlink"/>
                </a:solidFill>
                <a:latin typeface="Times New Roman" panose="02020603050405020304" pitchFamily="18" charset="0"/>
              </a:rPr>
              <a:t>   What a pretty girl she is!</a:t>
            </a:r>
          </a:p>
          <a:p>
            <a:pPr>
              <a:lnSpc>
                <a:spcPct val="120000"/>
              </a:lnSpc>
              <a:spcBef>
                <a:spcPct val="50000"/>
              </a:spcBef>
            </a:pPr>
            <a:r>
              <a:rPr kumimoji="1" lang="en-US" altLang="zh-CN" sz="3600" b="1" dirty="0">
                <a:latin typeface="Times New Roman" panose="02020603050405020304" pitchFamily="18" charset="0"/>
              </a:rPr>
              <a:t>2. This is an old watch.</a:t>
            </a:r>
          </a:p>
          <a:p>
            <a:pPr>
              <a:lnSpc>
                <a:spcPct val="120000"/>
              </a:lnSpc>
              <a:spcBef>
                <a:spcPct val="50000"/>
              </a:spcBef>
            </a:pPr>
            <a:r>
              <a:rPr kumimoji="1" lang="en-US" altLang="zh-CN" sz="3600" b="1" dirty="0">
                <a:latin typeface="Times New Roman" panose="02020603050405020304" pitchFamily="18" charset="0"/>
              </a:rPr>
              <a:t>   </a:t>
            </a:r>
            <a:r>
              <a:rPr kumimoji="1" lang="en-US" altLang="zh-CN" sz="3600" b="1" dirty="0">
                <a:solidFill>
                  <a:schemeClr val="hlink"/>
                </a:solidFill>
                <a:latin typeface="Times New Roman" panose="02020603050405020304" pitchFamily="18" charset="0"/>
              </a:rPr>
              <a:t>How old this watch is!</a:t>
            </a:r>
          </a:p>
          <a:p>
            <a:pPr>
              <a:lnSpc>
                <a:spcPct val="120000"/>
              </a:lnSpc>
              <a:spcBef>
                <a:spcPct val="50000"/>
              </a:spcBef>
            </a:pPr>
            <a:r>
              <a:rPr kumimoji="1" lang="en-US" altLang="zh-CN" sz="3600" b="1" dirty="0">
                <a:solidFill>
                  <a:schemeClr val="hlink"/>
                </a:solidFill>
                <a:latin typeface="Times New Roman" panose="02020603050405020304" pitchFamily="18" charset="0"/>
              </a:rPr>
              <a:t>   What an old watch it (this) is!</a:t>
            </a:r>
            <a:endParaRPr kumimoji="1" lang="en-US" altLang="zh-CN" sz="3200" b="1" dirty="0"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37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37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37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37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>
            <a:spLocks noGrp="1"/>
          </p:cNvSpPr>
          <p:nvPr>
            <p:ph type="body" sz="half" idx="2"/>
          </p:nvPr>
        </p:nvSpPr>
        <p:spPr>
          <a:xfrm>
            <a:off x="4572000" y="981075"/>
            <a:ext cx="4097338" cy="5218113"/>
          </a:xfrm>
          <a:noFill/>
        </p:spPr>
        <p:txBody>
          <a:bodyPr/>
          <a:lstStyle/>
          <a:p>
            <a:r>
              <a:rPr lang="en-US" altLang="zh-CN" sz="3600" b="1" dirty="0" smtClean="0">
                <a:latin typeface="Times New Roman" panose="02020603050405020304" pitchFamily="18" charset="0"/>
              </a:rPr>
              <a:t>The flowers are beautiful.</a:t>
            </a:r>
          </a:p>
          <a:p>
            <a:endParaRPr lang="en-US" altLang="zh-CN" sz="3600" b="1" dirty="0" smtClean="0"/>
          </a:p>
          <a:p>
            <a:pPr>
              <a:lnSpc>
                <a:spcPct val="120000"/>
              </a:lnSpc>
              <a:spcBef>
                <a:spcPct val="0"/>
              </a:spcBef>
            </a:pPr>
            <a:r>
              <a:rPr lang="en-US" altLang="zh-CN" sz="3600" b="1" dirty="0" smtClean="0">
                <a:latin typeface="Times New Roman" panose="02020603050405020304" pitchFamily="18" charset="0"/>
              </a:rPr>
              <a:t>The flowers are </a:t>
            </a:r>
            <a:r>
              <a:rPr lang="en-US" altLang="zh-CN" sz="36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very</a:t>
            </a:r>
            <a:r>
              <a:rPr lang="en-US" altLang="zh-CN" sz="3600" b="1" dirty="0" smtClean="0">
                <a:latin typeface="Times New Roman" panose="02020603050405020304" pitchFamily="18" charset="0"/>
              </a:rPr>
              <a:t> beautiful.</a:t>
            </a:r>
          </a:p>
          <a:p>
            <a:pPr>
              <a:lnSpc>
                <a:spcPct val="120000"/>
              </a:lnSpc>
              <a:spcBef>
                <a:spcPct val="0"/>
              </a:spcBef>
            </a:pPr>
            <a:endParaRPr lang="en-US" altLang="zh-CN" sz="3600" b="1" dirty="0" smtClean="0">
              <a:latin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Bef>
                <a:spcPct val="0"/>
              </a:spcBef>
            </a:pPr>
            <a:r>
              <a:rPr lang="en-US" altLang="zh-CN" sz="3600" b="1" dirty="0" smtClean="0">
                <a:latin typeface="Times New Roman" panose="02020603050405020304" pitchFamily="18" charset="0"/>
              </a:rPr>
              <a:t>How </a:t>
            </a:r>
            <a:r>
              <a:rPr lang="en-US" altLang="zh-CN" sz="36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beautiful</a:t>
            </a:r>
            <a:r>
              <a:rPr lang="en-US" altLang="zh-CN" sz="3600" b="1" dirty="0" smtClean="0">
                <a:latin typeface="Times New Roman" panose="02020603050405020304" pitchFamily="18" charset="0"/>
              </a:rPr>
              <a:t> the flowers are!</a:t>
            </a:r>
          </a:p>
        </p:txBody>
      </p:sp>
      <p:pic>
        <p:nvPicPr>
          <p:cNvPr id="16388" name="Picture 4" descr="BJ_039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468313" y="1556792"/>
            <a:ext cx="3810000" cy="3816896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ChangeArrowheads="1"/>
          </p:cNvSpPr>
          <p:nvPr/>
        </p:nvSpPr>
        <p:spPr bwMode="auto">
          <a:xfrm>
            <a:off x="755650" y="404664"/>
            <a:ext cx="6768678" cy="6021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kumimoji="1" lang="en-US" altLang="zh-CN" sz="3600" b="1" dirty="0">
                <a:latin typeface="Times New Roman" panose="02020603050405020304" pitchFamily="18" charset="0"/>
              </a:rPr>
              <a:t>3. The food is so nice.</a:t>
            </a:r>
          </a:p>
          <a:p>
            <a:pPr>
              <a:lnSpc>
                <a:spcPct val="120000"/>
              </a:lnSpc>
            </a:pPr>
            <a:r>
              <a:rPr kumimoji="1" lang="en-US" altLang="zh-CN" sz="3600" b="1" dirty="0">
                <a:latin typeface="Times New Roman" panose="02020603050405020304" pitchFamily="18" charset="0"/>
              </a:rPr>
              <a:t>    </a:t>
            </a:r>
            <a:r>
              <a:rPr kumimoji="1" lang="en-US" altLang="zh-CN" sz="3600" b="1" dirty="0">
                <a:solidFill>
                  <a:schemeClr val="hlink"/>
                </a:solidFill>
                <a:latin typeface="Times New Roman" panose="02020603050405020304" pitchFamily="18" charset="0"/>
              </a:rPr>
              <a:t>How nice the food is! </a:t>
            </a:r>
          </a:p>
          <a:p>
            <a:pPr>
              <a:lnSpc>
                <a:spcPct val="120000"/>
              </a:lnSpc>
            </a:pPr>
            <a:r>
              <a:rPr kumimoji="1" lang="en-US" altLang="zh-CN" sz="3600" b="1" dirty="0">
                <a:solidFill>
                  <a:schemeClr val="hlink"/>
                </a:solidFill>
                <a:latin typeface="Times New Roman" panose="02020603050405020304" pitchFamily="18" charset="0"/>
              </a:rPr>
              <a:t>    What nice food it is!</a:t>
            </a:r>
          </a:p>
          <a:p>
            <a:pPr>
              <a:lnSpc>
                <a:spcPct val="120000"/>
              </a:lnSpc>
            </a:pPr>
            <a:r>
              <a:rPr kumimoji="1" lang="en-US" altLang="zh-CN" sz="3600" b="1" dirty="0">
                <a:latin typeface="Times New Roman" panose="02020603050405020304" pitchFamily="18" charset="0"/>
              </a:rPr>
              <a:t>4. These questions are very easy.</a:t>
            </a:r>
          </a:p>
          <a:p>
            <a:pPr>
              <a:lnSpc>
                <a:spcPct val="120000"/>
              </a:lnSpc>
            </a:pPr>
            <a:r>
              <a:rPr kumimoji="1" lang="en-US" altLang="zh-CN" sz="3600" b="1" dirty="0">
                <a:latin typeface="Times New Roman" panose="02020603050405020304" pitchFamily="18" charset="0"/>
              </a:rPr>
              <a:t>   </a:t>
            </a:r>
            <a:r>
              <a:rPr kumimoji="1" lang="en-US" altLang="zh-CN" sz="3600" b="1" dirty="0">
                <a:solidFill>
                  <a:schemeClr val="hlink"/>
                </a:solidFill>
                <a:latin typeface="Times New Roman" panose="02020603050405020304" pitchFamily="18" charset="0"/>
              </a:rPr>
              <a:t>How easy these questions are!</a:t>
            </a:r>
          </a:p>
          <a:p>
            <a:pPr>
              <a:lnSpc>
                <a:spcPct val="120000"/>
              </a:lnSpc>
            </a:pPr>
            <a:r>
              <a:rPr kumimoji="1" lang="en-US" altLang="zh-CN" sz="3600" b="1" dirty="0">
                <a:solidFill>
                  <a:schemeClr val="hlink"/>
                </a:solidFill>
                <a:latin typeface="Times New Roman" panose="02020603050405020304" pitchFamily="18" charset="0"/>
              </a:rPr>
              <a:t>   What easy questions these are!</a:t>
            </a:r>
          </a:p>
          <a:p>
            <a:pPr>
              <a:lnSpc>
                <a:spcPct val="120000"/>
              </a:lnSpc>
            </a:pPr>
            <a:r>
              <a:rPr kumimoji="1" lang="en-US" altLang="zh-CN" sz="3600" b="1" dirty="0">
                <a:latin typeface="Times New Roman" panose="02020603050405020304" pitchFamily="18" charset="0"/>
              </a:rPr>
              <a:t>5. She has long hair.</a:t>
            </a:r>
          </a:p>
          <a:p>
            <a:pPr>
              <a:lnSpc>
                <a:spcPct val="120000"/>
              </a:lnSpc>
            </a:pPr>
            <a:r>
              <a:rPr kumimoji="1" lang="en-US" altLang="zh-CN" sz="3600" b="1" dirty="0">
                <a:latin typeface="Times New Roman" panose="02020603050405020304" pitchFamily="18" charset="0"/>
              </a:rPr>
              <a:t>   </a:t>
            </a:r>
            <a:r>
              <a:rPr kumimoji="1" lang="en-US" altLang="zh-CN" sz="3600" b="1" dirty="0">
                <a:solidFill>
                  <a:schemeClr val="hlink"/>
                </a:solidFill>
                <a:latin typeface="Times New Roman" panose="02020603050405020304" pitchFamily="18" charset="0"/>
              </a:rPr>
              <a:t>How long her hair is!</a:t>
            </a:r>
          </a:p>
          <a:p>
            <a:pPr>
              <a:lnSpc>
                <a:spcPct val="120000"/>
              </a:lnSpc>
            </a:pPr>
            <a:r>
              <a:rPr kumimoji="1" lang="en-US" altLang="zh-CN" sz="3600" b="1" dirty="0">
                <a:solidFill>
                  <a:schemeClr val="hlink"/>
                </a:solidFill>
                <a:latin typeface="Times New Roman" panose="02020603050405020304" pitchFamily="18" charset="0"/>
              </a:rPr>
              <a:t>   What long hair she has</a:t>
            </a:r>
            <a:r>
              <a:rPr kumimoji="1" lang="en-US" altLang="zh-CN" sz="3600" b="1" dirty="0" smtClean="0">
                <a:solidFill>
                  <a:schemeClr val="hlink"/>
                </a:solidFill>
                <a:latin typeface="Times New Roman" panose="02020603050405020304" pitchFamily="18" charset="0"/>
              </a:rPr>
              <a:t>! </a:t>
            </a:r>
            <a:endParaRPr kumimoji="1" lang="en-US" altLang="zh-CN" sz="3600" b="1" dirty="0">
              <a:solidFill>
                <a:schemeClr val="hlink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48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348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348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348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48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48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48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48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48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48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481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481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481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/>
          </p:cNvSpPr>
          <p:nvPr>
            <p:ph type="body" sz="half" idx="1"/>
          </p:nvPr>
        </p:nvSpPr>
        <p:spPr>
          <a:xfrm>
            <a:off x="395536" y="1052736"/>
            <a:ext cx="4879975" cy="4525963"/>
          </a:xfrm>
          <a:noFill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zh-CN" sz="3600" b="1" dirty="0" smtClean="0">
                <a:latin typeface="Times New Roman" panose="02020603050405020304" pitchFamily="18" charset="0"/>
              </a:rPr>
              <a:t>The cat is lovely.</a:t>
            </a:r>
          </a:p>
          <a:p>
            <a:pPr>
              <a:lnSpc>
                <a:spcPct val="90000"/>
              </a:lnSpc>
            </a:pPr>
            <a:endParaRPr lang="en-US" altLang="zh-CN" sz="3600" b="1" dirty="0" smtClean="0">
              <a:latin typeface="Times New Roman" panose="02020603050405020304" pitchFamily="18" charset="0"/>
            </a:endParaRPr>
          </a:p>
          <a:p>
            <a:pPr>
              <a:lnSpc>
                <a:spcPct val="90000"/>
              </a:lnSpc>
            </a:pPr>
            <a:r>
              <a:rPr lang="en-US" altLang="zh-CN" sz="3600" b="1" dirty="0" smtClean="0">
                <a:latin typeface="Times New Roman" panose="02020603050405020304" pitchFamily="18" charset="0"/>
              </a:rPr>
              <a:t>The cat is very lovely.</a:t>
            </a:r>
          </a:p>
          <a:p>
            <a:pPr>
              <a:lnSpc>
                <a:spcPct val="90000"/>
              </a:lnSpc>
            </a:pPr>
            <a:endParaRPr lang="en-US" altLang="zh-CN" sz="3600" b="1" dirty="0" smtClean="0">
              <a:latin typeface="Times New Roman" panose="02020603050405020304" pitchFamily="18" charset="0"/>
            </a:endParaRPr>
          </a:p>
          <a:p>
            <a:pPr>
              <a:lnSpc>
                <a:spcPct val="90000"/>
              </a:lnSpc>
            </a:pPr>
            <a:r>
              <a:rPr lang="en-US" altLang="zh-CN" sz="36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How lovely</a:t>
            </a:r>
            <a:r>
              <a:rPr lang="en-US" altLang="zh-CN" sz="3600" b="1" dirty="0" smtClean="0">
                <a:latin typeface="Times New Roman" panose="02020603050405020304" pitchFamily="18" charset="0"/>
              </a:rPr>
              <a:t> the cat is!</a:t>
            </a:r>
          </a:p>
        </p:txBody>
      </p:sp>
      <p:pic>
        <p:nvPicPr>
          <p:cNvPr id="17412" name="Picture 4" descr="196976"/>
          <p:cNvPicPr>
            <a:picLocks noGrp="1" noChangeAspect="1" noChangeArrowheads="1" noCrop="1"/>
          </p:cNvPicPr>
          <p:nvPr>
            <p:ph type="clipArt"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5220072" y="908720"/>
            <a:ext cx="3505200" cy="4652962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/>
          </p:cNvSpPr>
          <p:nvPr>
            <p:ph type="body" sz="half" idx="1"/>
          </p:nvPr>
        </p:nvSpPr>
        <p:spPr>
          <a:xfrm>
            <a:off x="971550" y="620713"/>
            <a:ext cx="3671888" cy="1296987"/>
          </a:xfrm>
          <a:noFill/>
        </p:spPr>
        <p:txBody>
          <a:bodyPr/>
          <a:lstStyle/>
          <a:p>
            <a:r>
              <a:rPr lang="en-US" altLang="zh-CN" sz="4800" b="1" dirty="0" smtClean="0">
                <a:latin typeface="Times New Roman" panose="02020603050405020304" pitchFamily="18" charset="0"/>
              </a:rPr>
              <a:t>pretty</a:t>
            </a:r>
            <a:endParaRPr lang="en-US" altLang="zh-CN" sz="4800" b="1" dirty="0" smtClean="0"/>
          </a:p>
        </p:txBody>
      </p:sp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684213" y="2565400"/>
            <a:ext cx="3830637" cy="1698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</a:pPr>
            <a:r>
              <a:rPr kumimoji="1" lang="en-US" altLang="zh-CN" sz="4400" b="1" dirty="0">
                <a:latin typeface="Times New Roman" panose="02020603050405020304" pitchFamily="18" charset="0"/>
              </a:rPr>
              <a:t>How </a:t>
            </a:r>
            <a:r>
              <a:rPr kumimoji="1" lang="en-US" altLang="zh-CN" sz="4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pretty</a:t>
            </a:r>
            <a:r>
              <a:rPr kumimoji="1" lang="en-US" altLang="zh-CN" sz="4400" b="1" dirty="0">
                <a:solidFill>
                  <a:schemeClr val="hlink"/>
                </a:solidFill>
                <a:latin typeface="Times New Roman" panose="02020603050405020304" pitchFamily="18" charset="0"/>
              </a:rPr>
              <a:t> </a:t>
            </a:r>
          </a:p>
          <a:p>
            <a:pPr>
              <a:lnSpc>
                <a:spcPct val="120000"/>
              </a:lnSpc>
            </a:pPr>
            <a:r>
              <a:rPr kumimoji="1" lang="en-US" altLang="zh-CN" sz="4400" b="1" dirty="0">
                <a:latin typeface="Times New Roman" panose="02020603050405020304" pitchFamily="18" charset="0"/>
              </a:rPr>
              <a:t>the little girl is!</a:t>
            </a:r>
          </a:p>
        </p:txBody>
      </p:sp>
      <p:pic>
        <p:nvPicPr>
          <p:cNvPr id="18436" name="Picture 4" descr="20043261962247217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5073650" y="620713"/>
            <a:ext cx="3675063" cy="5688012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 build="p" autoUpdateAnimBg="0"/>
      <p:bldP spid="18435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/>
          </p:cNvSpPr>
          <p:nvPr>
            <p:ph type="body" sz="half" idx="2"/>
          </p:nvPr>
        </p:nvSpPr>
        <p:spPr>
          <a:xfrm>
            <a:off x="4859338" y="1628775"/>
            <a:ext cx="4022725" cy="1252538"/>
          </a:xfrm>
          <a:noFill/>
        </p:spPr>
        <p:txBody>
          <a:bodyPr/>
          <a:lstStyle/>
          <a:p>
            <a:r>
              <a:rPr lang="en-US" altLang="zh-CN" sz="6000" b="1" dirty="0" smtClean="0">
                <a:latin typeface="Times New Roman" panose="02020603050405020304" pitchFamily="18" charset="0"/>
              </a:rPr>
              <a:t>delicious</a:t>
            </a:r>
            <a:endParaRPr lang="en-US" altLang="zh-CN" sz="6000" dirty="0" smtClean="0">
              <a:latin typeface="Times New Roman" panose="02020603050405020304" pitchFamily="18" charset="0"/>
            </a:endParaRPr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5003800" y="3644900"/>
            <a:ext cx="5473700" cy="155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kumimoji="1" lang="en-US" altLang="zh-CN" sz="4000" b="1" dirty="0">
                <a:latin typeface="Times New Roman" panose="02020603050405020304" pitchFamily="18" charset="0"/>
              </a:rPr>
              <a:t>How </a:t>
            </a:r>
            <a:r>
              <a:rPr kumimoji="1" lang="en-US" altLang="zh-CN" sz="4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delicious</a:t>
            </a:r>
            <a:r>
              <a:rPr kumimoji="1" lang="en-US" altLang="zh-CN" sz="4000" b="1" dirty="0">
                <a:latin typeface="Times New Roman" panose="02020603050405020304" pitchFamily="18" charset="0"/>
              </a:rPr>
              <a:t> </a:t>
            </a:r>
          </a:p>
          <a:p>
            <a:pPr>
              <a:lnSpc>
                <a:spcPct val="120000"/>
              </a:lnSpc>
            </a:pPr>
            <a:r>
              <a:rPr kumimoji="1" lang="en-US" altLang="zh-CN" sz="4000" b="1" dirty="0">
                <a:latin typeface="Times New Roman" panose="02020603050405020304" pitchFamily="18" charset="0"/>
              </a:rPr>
              <a:t>the cake</a:t>
            </a:r>
            <a:r>
              <a:rPr kumimoji="1" lang="en-US" altLang="zh-CN" sz="4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s</a:t>
            </a:r>
            <a:r>
              <a:rPr kumimoji="1" lang="en-US" altLang="zh-CN" sz="4000" b="1" dirty="0">
                <a:latin typeface="Times New Roman" panose="02020603050405020304" pitchFamily="18" charset="0"/>
              </a:rPr>
              <a:t> are!</a:t>
            </a:r>
          </a:p>
        </p:txBody>
      </p:sp>
      <p:pic>
        <p:nvPicPr>
          <p:cNvPr id="19460" name="Picture 4" descr="news_200310123132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7088" y="1700213"/>
            <a:ext cx="2735262" cy="49323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461" name="Picture 5" descr="news_200310123132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00338" y="1700213"/>
            <a:ext cx="2232025" cy="49323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4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4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 build="p" autoUpdateAnimBg="0"/>
      <p:bldP spid="19459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SW00900003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50825" y="1052513"/>
            <a:ext cx="3384550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4427538" y="3357563"/>
            <a:ext cx="4186237" cy="173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1" lang="en-US" altLang="zh-CN" sz="5400" b="1" dirty="0">
                <a:latin typeface="Times New Roman" panose="02020603050405020304" pitchFamily="18" charset="0"/>
              </a:rPr>
              <a:t>How </a:t>
            </a:r>
            <a:r>
              <a:rPr kumimoji="1" lang="en-US" altLang="zh-CN" sz="5400" b="1" dirty="0">
                <a:solidFill>
                  <a:schemeClr val="hlink"/>
                </a:solidFill>
                <a:latin typeface="Times New Roman" panose="02020603050405020304" pitchFamily="18" charset="0"/>
              </a:rPr>
              <a:t>strange</a:t>
            </a:r>
          </a:p>
          <a:p>
            <a:r>
              <a:rPr kumimoji="1" lang="en-US" altLang="zh-CN" sz="5400" b="1" dirty="0">
                <a:latin typeface="Times New Roman" panose="02020603050405020304" pitchFamily="18" charset="0"/>
              </a:rPr>
              <a:t>the </a:t>
            </a:r>
            <a:r>
              <a:rPr kumimoji="1" lang="en-US" altLang="zh-CN" sz="5400" b="1" dirty="0">
                <a:solidFill>
                  <a:srgbClr val="6600CC"/>
                </a:solidFill>
                <a:latin typeface="Times New Roman" panose="02020603050405020304" pitchFamily="18" charset="0"/>
              </a:rPr>
              <a:t>frog</a:t>
            </a:r>
            <a:r>
              <a:rPr kumimoji="1" lang="en-US" altLang="zh-CN" sz="5400" b="1" dirty="0">
                <a:latin typeface="Times New Roman" panose="02020603050405020304" pitchFamily="18" charset="0"/>
              </a:rPr>
              <a:t> is!</a:t>
            </a:r>
          </a:p>
        </p:txBody>
      </p:sp>
      <p:sp>
        <p:nvSpPr>
          <p:cNvPr id="20484" name="Text Box 4"/>
          <p:cNvSpPr txBox="1">
            <a:spLocks noGrp="1" noChangeArrowheads="1"/>
          </p:cNvSpPr>
          <p:nvPr>
            <p:ph type="title"/>
          </p:nvPr>
        </p:nvSpPr>
        <p:spPr>
          <a:xfrm>
            <a:off x="4643438" y="908050"/>
            <a:ext cx="2916237" cy="1139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/>
          <a:p>
            <a:r>
              <a:rPr lang="en-US" altLang="zh-CN" sz="6000" b="1" dirty="0" smtClean="0">
                <a:latin typeface="Times New Roman" panose="02020603050405020304" pitchFamily="18" charset="0"/>
              </a:rPr>
              <a:t>strange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4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4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autoUpdateAnimBg="0"/>
      <p:bldP spid="2048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zgf7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9750" y="3141663"/>
            <a:ext cx="3384550" cy="3411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507" name="Text Box 3"/>
          <p:cNvSpPr txBox="1">
            <a:spLocks noChangeArrowheads="1"/>
          </p:cNvSpPr>
          <p:nvPr/>
        </p:nvSpPr>
        <p:spPr bwMode="auto">
          <a:xfrm>
            <a:off x="4572000" y="1423988"/>
            <a:ext cx="3121025" cy="155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</a:pPr>
            <a:r>
              <a:rPr kumimoji="1" lang="en-US" altLang="zh-CN" sz="4000" b="1" dirty="0">
                <a:latin typeface="Times New Roman" panose="02020603050405020304" pitchFamily="18" charset="0"/>
              </a:rPr>
              <a:t>How </a:t>
            </a:r>
            <a:r>
              <a:rPr kumimoji="1" lang="en-US" altLang="zh-CN" sz="4000" b="1" dirty="0">
                <a:solidFill>
                  <a:schemeClr val="hlink"/>
                </a:solidFill>
                <a:latin typeface="Times New Roman" panose="02020603050405020304" pitchFamily="18" charset="0"/>
              </a:rPr>
              <a:t>lovely</a:t>
            </a:r>
          </a:p>
          <a:p>
            <a:pPr>
              <a:lnSpc>
                <a:spcPct val="120000"/>
              </a:lnSpc>
            </a:pPr>
            <a:r>
              <a:rPr kumimoji="1" lang="en-US" altLang="zh-CN" sz="4000" b="1" dirty="0">
                <a:latin typeface="Times New Roman" panose="02020603050405020304" pitchFamily="18" charset="0"/>
              </a:rPr>
              <a:t>the bird</a:t>
            </a:r>
            <a:r>
              <a:rPr kumimoji="1" lang="en-US" altLang="zh-CN" sz="4000" b="1" dirty="0">
                <a:solidFill>
                  <a:schemeClr val="hlink"/>
                </a:solidFill>
                <a:latin typeface="Times New Roman" panose="02020603050405020304" pitchFamily="18" charset="0"/>
              </a:rPr>
              <a:t>s</a:t>
            </a:r>
            <a:r>
              <a:rPr kumimoji="1" lang="en-US" altLang="zh-CN" sz="4000" b="1" dirty="0">
                <a:latin typeface="Times New Roman" panose="02020603050405020304" pitchFamily="18" charset="0"/>
              </a:rPr>
              <a:t> are!</a:t>
            </a:r>
          </a:p>
        </p:txBody>
      </p:sp>
      <p:pic>
        <p:nvPicPr>
          <p:cNvPr id="21508" name="Picture 4" descr="zgf7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03350" y="0"/>
            <a:ext cx="2592388" cy="3384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09" name="Picture 5" descr="zgf7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87675" y="3141663"/>
            <a:ext cx="2808288" cy="3411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510" name="Text Box 6"/>
          <p:cNvSpPr txBox="1">
            <a:spLocks noGrp="1" noChangeArrowheads="1"/>
          </p:cNvSpPr>
          <p:nvPr>
            <p:ph type="title"/>
          </p:nvPr>
        </p:nvSpPr>
        <p:spPr>
          <a:xfrm>
            <a:off x="4643438" y="260350"/>
            <a:ext cx="2087562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/>
          <a:p>
            <a:r>
              <a:rPr lang="en-US" altLang="zh-CN" sz="5300" b="1" dirty="0" smtClean="0">
                <a:latin typeface="Times New Roman" panose="02020603050405020304" pitchFamily="18" charset="0"/>
              </a:rPr>
              <a:t>lovely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5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5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5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5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autoUpdateAnimBg="0"/>
      <p:bldP spid="215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/>
          </p:cNvSpPr>
          <p:nvPr>
            <p:ph type="body" sz="half" idx="2"/>
          </p:nvPr>
        </p:nvSpPr>
        <p:spPr>
          <a:xfrm>
            <a:off x="395536" y="1436093"/>
            <a:ext cx="5004048" cy="935037"/>
          </a:xfrm>
          <a:noFill/>
        </p:spPr>
        <p:txBody>
          <a:bodyPr/>
          <a:lstStyle/>
          <a:p>
            <a:pPr>
              <a:lnSpc>
                <a:spcPct val="120000"/>
              </a:lnSpc>
              <a:spcBef>
                <a:spcPct val="0"/>
              </a:spcBef>
            </a:pPr>
            <a:r>
              <a:rPr lang="en-US" altLang="zh-CN" sz="3600" b="1" dirty="0" smtClean="0">
                <a:latin typeface="Times New Roman" panose="02020603050405020304" pitchFamily="18" charset="0"/>
              </a:rPr>
              <a:t>How </a:t>
            </a:r>
            <a:r>
              <a:rPr lang="en-US" altLang="zh-CN" sz="36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interesting</a:t>
            </a:r>
            <a:r>
              <a:rPr lang="en-US" altLang="zh-CN" sz="3600" b="1" dirty="0" smtClean="0">
                <a:latin typeface="Times New Roman" panose="02020603050405020304" pitchFamily="18" charset="0"/>
              </a:rPr>
              <a:t> the picture is!</a:t>
            </a:r>
          </a:p>
        </p:txBody>
      </p:sp>
      <p:pic>
        <p:nvPicPr>
          <p:cNvPr id="22531" name="Picture 3" descr="disney0039_m"/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477466" y="2780928"/>
            <a:ext cx="3940824" cy="368806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467544" y="548680"/>
            <a:ext cx="3455988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1" lang="en-US" altLang="zh-CN" sz="4400" b="1" dirty="0">
                <a:latin typeface="Times New Roman" panose="02020603050405020304" pitchFamily="18" charset="0"/>
              </a:rPr>
              <a:t>interesting</a:t>
            </a:r>
          </a:p>
        </p:txBody>
      </p:sp>
      <p:pic>
        <p:nvPicPr>
          <p:cNvPr id="22533" name="Picture 5" descr="AN02097_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915752" y="548680"/>
            <a:ext cx="3868207" cy="3528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5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5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0" grpId="0" build="p" autoUpdateAnimBg="0"/>
      <p:bldP spid="2253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AN02097_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4140200" cy="32845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555" name="Text Box 3"/>
          <p:cNvSpPr txBox="1">
            <a:spLocks noChangeArrowheads="1"/>
          </p:cNvSpPr>
          <p:nvPr/>
        </p:nvSpPr>
        <p:spPr bwMode="auto">
          <a:xfrm>
            <a:off x="179388" y="3357563"/>
            <a:ext cx="7278687" cy="1355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914400" indent="-4572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371600" indent="-4572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828800" indent="-4572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286000" indent="-4572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kumimoji="1" lang="zh-CN" altLang="en-US" sz="3600" b="1" dirty="0">
                <a:latin typeface="Times New Roman" panose="02020603050405020304" pitchFamily="18" charset="0"/>
              </a:rPr>
              <a:t>   </a:t>
            </a:r>
            <a:r>
              <a:rPr kumimoji="1" lang="en-US" altLang="zh-CN" sz="3600" b="1" dirty="0">
                <a:latin typeface="Times New Roman" panose="02020603050405020304" pitchFamily="18" charset="0"/>
              </a:rPr>
              <a:t>A. </a:t>
            </a:r>
            <a:r>
              <a:rPr kumimoji="1"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What</a:t>
            </a:r>
            <a:r>
              <a:rPr kumimoji="1" lang="en-US" altLang="zh-CN" sz="3600" b="1" dirty="0">
                <a:latin typeface="Times New Roman" panose="02020603050405020304" pitchFamily="18" charset="0"/>
              </a:rPr>
              <a:t> </a:t>
            </a:r>
            <a:r>
              <a:rPr kumimoji="1" lang="en-US" altLang="zh-CN" sz="3600" b="1" dirty="0">
                <a:solidFill>
                  <a:schemeClr val="hlink"/>
                </a:solidFill>
                <a:latin typeface="Times New Roman" panose="02020603050405020304" pitchFamily="18" charset="0"/>
              </a:rPr>
              <a:t>a beautiful bird</a:t>
            </a:r>
            <a:r>
              <a:rPr kumimoji="1" lang="en-US" altLang="zh-CN" sz="3600" b="1" dirty="0">
                <a:latin typeface="Times New Roman" panose="02020603050405020304" pitchFamily="18" charset="0"/>
              </a:rPr>
              <a:t> it is!</a:t>
            </a:r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kumimoji="1" lang="en-US" altLang="zh-CN" sz="3600" b="1" dirty="0">
                <a:latin typeface="Times New Roman" panose="02020603050405020304" pitchFamily="18" charset="0"/>
              </a:rPr>
              <a:t>   B. </a:t>
            </a:r>
            <a:r>
              <a:rPr kumimoji="1"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How</a:t>
            </a:r>
            <a:r>
              <a:rPr kumimoji="1" lang="en-US" altLang="zh-CN" sz="3600" b="1" dirty="0">
                <a:latin typeface="Times New Roman" panose="02020603050405020304" pitchFamily="18" charset="0"/>
              </a:rPr>
              <a:t> </a:t>
            </a:r>
            <a:r>
              <a:rPr kumimoji="1" lang="en-US" altLang="zh-CN" sz="3600" b="1" dirty="0">
                <a:solidFill>
                  <a:srgbClr val="FF3399"/>
                </a:solidFill>
                <a:latin typeface="Times New Roman" panose="02020603050405020304" pitchFamily="18" charset="0"/>
              </a:rPr>
              <a:t>beautiful </a:t>
            </a:r>
            <a:r>
              <a:rPr kumimoji="1" lang="en-US" altLang="zh-CN" sz="3600" b="1" dirty="0">
                <a:latin typeface="Times New Roman" panose="02020603050405020304" pitchFamily="18" charset="0"/>
              </a:rPr>
              <a:t>this bird is!</a:t>
            </a:r>
          </a:p>
        </p:txBody>
      </p:sp>
      <p:pic>
        <p:nvPicPr>
          <p:cNvPr id="23556" name="Picture 4" descr="Water lilies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787900" y="0"/>
            <a:ext cx="4356100" cy="3236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557" name="Text Box 5"/>
          <p:cNvSpPr txBox="1">
            <a:spLocks noChangeArrowheads="1"/>
          </p:cNvSpPr>
          <p:nvPr/>
        </p:nvSpPr>
        <p:spPr bwMode="auto">
          <a:xfrm>
            <a:off x="395288" y="4724400"/>
            <a:ext cx="9144000" cy="1465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914400" indent="-4572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371600" indent="-4572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828800" indent="-4572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286000" indent="-4572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kumimoji="1" lang="en-US" altLang="zh-CN" sz="3600" b="1" dirty="0">
                <a:latin typeface="Times New Roman" panose="02020603050405020304" pitchFamily="18" charset="0"/>
              </a:rPr>
              <a:t>A. </a:t>
            </a:r>
            <a:r>
              <a:rPr kumimoji="1" lang="en-US" altLang="zh-CN" sz="36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What </a:t>
            </a:r>
            <a:r>
              <a:rPr kumimoji="1" lang="en-US" altLang="zh-CN" sz="3600" b="1" dirty="0">
                <a:latin typeface="Times New Roman" panose="02020603050405020304" pitchFamily="18" charset="0"/>
              </a:rPr>
              <a:t> </a:t>
            </a:r>
            <a:r>
              <a:rPr kumimoji="1" lang="en-US" altLang="zh-CN" sz="3600" b="1" dirty="0">
                <a:solidFill>
                  <a:schemeClr val="hlink"/>
                </a:solidFill>
                <a:latin typeface="Times New Roman" panose="02020603050405020304" pitchFamily="18" charset="0"/>
              </a:rPr>
              <a:t>beautiful flowers</a:t>
            </a:r>
            <a:r>
              <a:rPr kumimoji="1" lang="en-US" altLang="zh-CN" sz="3600" b="1" dirty="0">
                <a:latin typeface="Times New Roman" panose="02020603050405020304" pitchFamily="18" charset="0"/>
              </a:rPr>
              <a:t> they are!</a:t>
            </a:r>
          </a:p>
          <a:p>
            <a:pPr>
              <a:spcBef>
                <a:spcPct val="50000"/>
              </a:spcBef>
            </a:pPr>
            <a:r>
              <a:rPr kumimoji="1" lang="en-US" altLang="zh-CN" sz="3600" b="1" dirty="0">
                <a:latin typeface="Times New Roman" panose="02020603050405020304" pitchFamily="18" charset="0"/>
              </a:rPr>
              <a:t>B. </a:t>
            </a:r>
            <a:r>
              <a:rPr kumimoji="1" lang="en-US" altLang="zh-CN" sz="36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How</a:t>
            </a:r>
            <a:r>
              <a:rPr kumimoji="1" lang="en-US" altLang="zh-CN" sz="3600" b="1" dirty="0">
                <a:latin typeface="Times New Roman" panose="02020603050405020304" pitchFamily="18" charset="0"/>
              </a:rPr>
              <a:t> </a:t>
            </a:r>
            <a:r>
              <a:rPr kumimoji="1" lang="en-US" altLang="zh-CN" sz="3600" b="1" dirty="0">
                <a:solidFill>
                  <a:srgbClr val="FF3399"/>
                </a:solidFill>
                <a:latin typeface="Times New Roman" panose="02020603050405020304" pitchFamily="18" charset="0"/>
              </a:rPr>
              <a:t>beautiful</a:t>
            </a:r>
            <a:r>
              <a:rPr kumimoji="1" lang="en-US" altLang="zh-CN" sz="3600" b="1" dirty="0">
                <a:latin typeface="Times New Roman" panose="02020603050405020304" pitchFamily="18" charset="0"/>
              </a:rPr>
              <a:t> these flowers are!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3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3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/>
      <p:bldP spid="23557" grpId="0"/>
    </p:bld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黄色</Template>
  <TotalTime>0</TotalTime>
  <Words>534</Words>
  <Application>Microsoft Office PowerPoint</Application>
  <PresentationFormat>全屏显示(4:3)</PresentationFormat>
  <Paragraphs>109</Paragraphs>
  <Slides>20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20</vt:i4>
      </vt:variant>
    </vt:vector>
  </HeadingPairs>
  <TitlesOfParts>
    <vt:vector size="28" baseType="lpstr">
      <vt:lpstr>宋体</vt:lpstr>
      <vt:lpstr>微软雅黑</vt:lpstr>
      <vt:lpstr>Arial</vt:lpstr>
      <vt:lpstr>Calibri</vt:lpstr>
      <vt:lpstr>Comic Sans MS</vt:lpstr>
      <vt:lpstr>Tahoma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strange</vt:lpstr>
      <vt:lpstr>lovely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What 与How 大转换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2017-01-21T06:37:00Z</dcterms:created>
  <dcterms:modified xsi:type="dcterms:W3CDTF">2023-01-16T23:37:30Z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63F7E919F46446E2A324B0592C9B3EB5</vt:lpwstr>
  </property>
  <property fmtid="{D5CDD505-2E9C-101B-9397-08002B2CF9AE}" pid="3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