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3" r:id="rId2"/>
    <p:sldId id="305" r:id="rId3"/>
    <p:sldId id="422" r:id="rId4"/>
    <p:sldId id="428" r:id="rId5"/>
    <p:sldId id="429" r:id="rId6"/>
    <p:sldId id="433" r:id="rId7"/>
    <p:sldId id="432" r:id="rId8"/>
    <p:sldId id="431" r:id="rId9"/>
    <p:sldId id="434" r:id="rId10"/>
    <p:sldId id="430" r:id="rId11"/>
    <p:sldId id="435" r:id="rId12"/>
    <p:sldId id="437" r:id="rId13"/>
    <p:sldId id="436" r:id="rId14"/>
    <p:sldId id="427" r:id="rId15"/>
    <p:sldId id="438" r:id="rId16"/>
    <p:sldId id="439" r:id="rId17"/>
    <p:sldId id="440" r:id="rId18"/>
    <p:sldId id="441" r:id="rId19"/>
    <p:sldId id="442" r:id="rId20"/>
    <p:sldId id="30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FBB7BE8-3E10-4C8F-95B4-8966E32CCEB7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AAC78EE-6A85-4D3A-B236-50C0009BAF6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7266724" y="587829"/>
            <a:ext cx="3848418" cy="5181600"/>
          </a:xfrm>
          <a:custGeom>
            <a:avLst/>
            <a:gdLst>
              <a:gd name="connsiteX0" fmla="*/ 0 w 3848418"/>
              <a:gd name="connsiteY0" fmla="*/ 0 h 5181600"/>
              <a:gd name="connsiteX1" fmla="*/ 3848418 w 3848418"/>
              <a:gd name="connsiteY1" fmla="*/ 0 h 5181600"/>
              <a:gd name="connsiteX2" fmla="*/ 3848418 w 3848418"/>
              <a:gd name="connsiteY2" fmla="*/ 5181600 h 5181600"/>
              <a:gd name="connsiteX3" fmla="*/ 0 w 3848418"/>
              <a:gd name="connsiteY3" fmla="*/ 518160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8418" h="5181600">
                <a:moveTo>
                  <a:pt x="0" y="0"/>
                </a:moveTo>
                <a:lnTo>
                  <a:pt x="3848418" y="0"/>
                </a:lnTo>
                <a:lnTo>
                  <a:pt x="3848418" y="5181600"/>
                </a:lnTo>
                <a:lnTo>
                  <a:pt x="0" y="5181600"/>
                </a:lnTo>
                <a:close/>
              </a:path>
            </a:pathLst>
          </a:custGeom>
          <a:noFill/>
          <a:effectLst>
            <a:outerShdw blurRad="533400" dist="444500" dir="16200000" sx="92000" sy="92000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333829" y="333827"/>
            <a:ext cx="638628" cy="7112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95963" y="1252630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850742" y="1854218"/>
            <a:ext cx="7616722" cy="3915211"/>
          </a:xfrm>
          <a:prstGeom prst="parallelogram">
            <a:avLst>
              <a:gd name="adj" fmla="val 99931"/>
            </a:avLst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0"/>
          <p:cNvSpPr/>
          <p:nvPr/>
        </p:nvSpPr>
        <p:spPr bwMode="auto">
          <a:xfrm rot="16200000">
            <a:off x="1432810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3"/>
          <p:cNvSpPr/>
          <p:nvPr/>
        </p:nvSpPr>
        <p:spPr bwMode="auto">
          <a:xfrm rot="16200000">
            <a:off x="3123675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853783" y="2767352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cs typeface="+mn-ea"/>
                <a:sym typeface="+mn-lt"/>
              </a:rPr>
              <a:t>13.2 </a:t>
            </a:r>
            <a:r>
              <a:rPr lang="zh-CN" altLang="en-US" sz="4400" b="1" kern="100" dirty="0">
                <a:cs typeface="+mn-ea"/>
                <a:sym typeface="+mn-lt"/>
              </a:rPr>
              <a:t>画轴对称图形</a:t>
            </a:r>
          </a:p>
        </p:txBody>
      </p:sp>
      <p:sp>
        <p:nvSpPr>
          <p:cNvPr id="29" name="矩形 28"/>
          <p:cNvSpPr/>
          <p:nvPr/>
        </p:nvSpPr>
        <p:spPr>
          <a:xfrm>
            <a:off x="882433" y="3700107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882433" y="3606630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1" name="矩形 30"/>
          <p:cNvSpPr/>
          <p:nvPr/>
        </p:nvSpPr>
        <p:spPr bwMode="auto">
          <a:xfrm>
            <a:off x="882433" y="2082686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2433" y="4277468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82433" y="3736654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99168" y="5222325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590033" y="5222325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82433" y="329892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20" grpId="0" animBg="1"/>
      <p:bldP spid="21" grpId="0" animBg="1"/>
      <p:bldP spid="22" grpId="0"/>
      <p:bldP spid="29" grpId="0"/>
      <p:bldP spid="31" grpId="0"/>
      <p:bldP spid="32" grpId="0"/>
      <p:bldP spid="33" grpId="0"/>
      <p:bldP spid="34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5"/>
          <p:cNvGrpSpPr/>
          <p:nvPr/>
        </p:nvGrpSpPr>
        <p:grpSpPr bwMode="auto">
          <a:xfrm>
            <a:off x="6403729" y="3324014"/>
            <a:ext cx="1919816" cy="1818217"/>
            <a:chOff x="975" y="1616"/>
            <a:chExt cx="907" cy="859"/>
          </a:xfrm>
        </p:grpSpPr>
        <p:sp>
          <p:nvSpPr>
            <p:cNvPr id="6" name="Text Box 18"/>
            <p:cNvSpPr>
              <a:spLocks noChangeArrowheads="1"/>
            </p:cNvSpPr>
            <p:nvPr/>
          </p:nvSpPr>
          <p:spPr bwMode="auto">
            <a:xfrm>
              <a:off x="1565" y="2024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zh-CN" altLang="en-US" sz="373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grpSp>
          <p:nvGrpSpPr>
            <p:cNvPr id="7" name="Group 77"/>
            <p:cNvGrpSpPr/>
            <p:nvPr/>
          </p:nvGrpSpPr>
          <p:grpSpPr bwMode="auto">
            <a:xfrm>
              <a:off x="1111" y="1616"/>
              <a:ext cx="771" cy="783"/>
              <a:chOff x="1111" y="1616"/>
              <a:chExt cx="771" cy="783"/>
            </a:xfrm>
          </p:grpSpPr>
          <p:sp>
            <p:nvSpPr>
              <p:cNvPr id="9" name="Line 20"/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Oval 21"/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400"/>
                <a:r>
                  <a:rPr lang="en-US" altLang="zh-CN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</a:t>
                </a:r>
              </a:p>
            </p:txBody>
          </p:sp>
          <p:grpSp>
            <p:nvGrpSpPr>
              <p:cNvPr id="11" name="Group 80"/>
              <p:cNvGrpSpPr/>
              <p:nvPr/>
            </p:nvGrpSpPr>
            <p:grpSpPr bwMode="auto">
              <a:xfrm>
                <a:off x="1565" y="1616"/>
                <a:ext cx="271" cy="227"/>
                <a:chOff x="1519" y="3339"/>
                <a:chExt cx="272" cy="227"/>
              </a:xfrm>
            </p:grpSpPr>
            <p:sp>
              <p:nvSpPr>
                <p:cNvPr id="16" name="Oval 23"/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Text Box 24"/>
                <p:cNvSpPr>
                  <a:spLocks noChangeArrowheads="1"/>
                </p:cNvSpPr>
                <p:nvPr/>
              </p:nvSpPr>
              <p:spPr bwMode="auto">
                <a:xfrm>
                  <a:off x="1519" y="3339"/>
                  <a:ext cx="272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>
                    <a:spcBef>
                      <a:spcPct val="50000"/>
                    </a:spcBef>
                  </a:pPr>
                  <a:endParaRPr lang="zh-CN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" name="Group 83"/>
              <p:cNvGrpSpPr/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1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Line 27"/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Line 28"/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Text Box 29"/>
            <p:cNvSpPr>
              <a:spLocks noChangeArrowheads="1"/>
            </p:cNvSpPr>
            <p:nvPr/>
          </p:nvSpPr>
          <p:spPr bwMode="auto">
            <a:xfrm>
              <a:off x="975" y="2160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zh-CN" altLang="en-US" sz="373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04195" y="1416366"/>
            <a:ext cx="10265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画出下面图形的轴对称图形？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8833009" y="1961840"/>
            <a:ext cx="0" cy="4062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75"/>
          <p:cNvGrpSpPr/>
          <p:nvPr/>
        </p:nvGrpSpPr>
        <p:grpSpPr bwMode="auto">
          <a:xfrm flipH="1">
            <a:off x="9263068" y="3324014"/>
            <a:ext cx="1919816" cy="1818217"/>
            <a:chOff x="975" y="1616"/>
            <a:chExt cx="907" cy="859"/>
          </a:xfrm>
        </p:grpSpPr>
        <p:sp>
          <p:nvSpPr>
            <p:cNvPr id="22" name="Text Box 18"/>
            <p:cNvSpPr>
              <a:spLocks noChangeArrowheads="1"/>
            </p:cNvSpPr>
            <p:nvPr/>
          </p:nvSpPr>
          <p:spPr bwMode="auto">
            <a:xfrm>
              <a:off x="1565" y="2024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zh-CN" altLang="en-US" sz="373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grpSp>
          <p:nvGrpSpPr>
            <p:cNvPr id="23" name="Group 77"/>
            <p:cNvGrpSpPr/>
            <p:nvPr/>
          </p:nvGrpSpPr>
          <p:grpSpPr bwMode="auto">
            <a:xfrm>
              <a:off x="1111" y="1616"/>
              <a:ext cx="771" cy="783"/>
              <a:chOff x="1111" y="1616"/>
              <a:chExt cx="771" cy="783"/>
            </a:xfrm>
          </p:grpSpPr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400"/>
                <a:r>
                  <a:rPr lang="en-US" altLang="zh-CN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</a:t>
                </a:r>
              </a:p>
            </p:txBody>
          </p:sp>
          <p:grpSp>
            <p:nvGrpSpPr>
              <p:cNvPr id="27" name="Group 80"/>
              <p:cNvGrpSpPr/>
              <p:nvPr/>
            </p:nvGrpSpPr>
            <p:grpSpPr bwMode="auto">
              <a:xfrm>
                <a:off x="1565" y="1616"/>
                <a:ext cx="271" cy="227"/>
                <a:chOff x="1519" y="3339"/>
                <a:chExt cx="272" cy="227"/>
              </a:xfrm>
            </p:grpSpPr>
            <p:sp>
              <p:nvSpPr>
                <p:cNvPr id="32" name="Oval 23"/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Text Box 24"/>
                <p:cNvSpPr>
                  <a:spLocks noChangeArrowheads="1"/>
                </p:cNvSpPr>
                <p:nvPr/>
              </p:nvSpPr>
              <p:spPr bwMode="auto">
                <a:xfrm>
                  <a:off x="1519" y="3339"/>
                  <a:ext cx="272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>
                    <a:spcBef>
                      <a:spcPct val="50000"/>
                    </a:spcBef>
                  </a:pPr>
                  <a:endParaRPr lang="zh-CN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8" name="Group 83"/>
              <p:cNvGrpSpPr/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3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Line 27"/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Text Box 29"/>
            <p:cNvSpPr>
              <a:spLocks noChangeArrowheads="1"/>
            </p:cNvSpPr>
            <p:nvPr/>
          </p:nvSpPr>
          <p:spPr bwMode="auto">
            <a:xfrm>
              <a:off x="975" y="2160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zh-CN" altLang="en-US" sz="373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</p:grpSp>
      <p:cxnSp>
        <p:nvCxnSpPr>
          <p:cNvPr id="34" name="直接连接符 33"/>
          <p:cNvCxnSpPr/>
          <p:nvPr/>
        </p:nvCxnSpPr>
        <p:spPr>
          <a:xfrm>
            <a:off x="4570943" y="3124230"/>
            <a:ext cx="5795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75"/>
          <p:cNvGrpSpPr/>
          <p:nvPr/>
        </p:nvGrpSpPr>
        <p:grpSpPr bwMode="auto">
          <a:xfrm flipV="1">
            <a:off x="6366569" y="1050956"/>
            <a:ext cx="1919816" cy="1746250"/>
            <a:chOff x="975" y="1661"/>
            <a:chExt cx="907" cy="825"/>
          </a:xfrm>
        </p:grpSpPr>
        <p:sp>
          <p:nvSpPr>
            <p:cNvPr id="39" name="Text Box 18"/>
            <p:cNvSpPr>
              <a:spLocks noChangeArrowheads="1"/>
            </p:cNvSpPr>
            <p:nvPr/>
          </p:nvSpPr>
          <p:spPr bwMode="auto">
            <a:xfrm>
              <a:off x="1565" y="2035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zh-CN" altLang="en-US" sz="373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grpSp>
          <p:nvGrpSpPr>
            <p:cNvPr id="40" name="Group 77"/>
            <p:cNvGrpSpPr/>
            <p:nvPr/>
          </p:nvGrpSpPr>
          <p:grpSpPr bwMode="auto">
            <a:xfrm>
              <a:off x="1111" y="1661"/>
              <a:ext cx="771" cy="738"/>
              <a:chOff x="1111" y="1661"/>
              <a:chExt cx="771" cy="738"/>
            </a:xfrm>
          </p:grpSpPr>
          <p:sp>
            <p:nvSpPr>
              <p:cNvPr id="42" name="Line 20"/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400"/>
                <a:r>
                  <a:rPr lang="en-US" altLang="zh-CN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</a:t>
                </a:r>
              </a:p>
            </p:txBody>
          </p:sp>
          <p:grpSp>
            <p:nvGrpSpPr>
              <p:cNvPr id="44" name="Group 80"/>
              <p:cNvGrpSpPr/>
              <p:nvPr/>
            </p:nvGrpSpPr>
            <p:grpSpPr bwMode="auto">
              <a:xfrm>
                <a:off x="1565" y="1673"/>
                <a:ext cx="271" cy="174"/>
                <a:chOff x="1519" y="3396"/>
                <a:chExt cx="272" cy="174"/>
              </a:xfrm>
            </p:grpSpPr>
            <p:sp>
              <p:nvSpPr>
                <p:cNvPr id="49" name="Oval 23"/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Text Box 24"/>
                <p:cNvSpPr>
                  <a:spLocks noChangeArrowheads="1"/>
                </p:cNvSpPr>
                <p:nvPr/>
              </p:nvSpPr>
              <p:spPr bwMode="auto">
                <a:xfrm>
                  <a:off x="1519" y="3396"/>
                  <a:ext cx="272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>
                    <a:spcBef>
                      <a:spcPct val="50000"/>
                    </a:spcBef>
                  </a:pPr>
                  <a:endParaRPr lang="zh-CN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5" name="Group 83"/>
              <p:cNvGrpSpPr/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4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Line 27"/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1" name="Text Box 29"/>
            <p:cNvSpPr>
              <a:spLocks noChangeArrowheads="1"/>
            </p:cNvSpPr>
            <p:nvPr/>
          </p:nvSpPr>
          <p:spPr bwMode="auto">
            <a:xfrm>
              <a:off x="975" y="2171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zh-CN" altLang="en-US" sz="3735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997136" y="3595713"/>
            <a:ext cx="559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方法不唯一</a:t>
            </a:r>
          </a:p>
        </p:txBody>
      </p:sp>
      <p:sp>
        <p:nvSpPr>
          <p:cNvPr id="54" name="Text Box 30"/>
          <p:cNvSpPr>
            <a:spLocks noChangeArrowheads="1"/>
          </p:cNvSpPr>
          <p:nvPr/>
        </p:nvSpPr>
        <p:spPr bwMode="auto">
          <a:xfrm>
            <a:off x="760461" y="6068026"/>
            <a:ext cx="107526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小结：对称轴方向和位置发生变化时，得到的图形的方向和位置也会发生变化。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25185" y="2553415"/>
            <a:ext cx="10904249" cy="36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 eaLnBrk="1" hangingPunct="1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几何图形都可以看作由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点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组成，我们只要分别作出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这些点关于对称轴的对应点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，再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连接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这些对应点，就可以得到原图形的轴对称图形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       </a:t>
            </a:r>
          </a:p>
          <a:p>
            <a:pPr marL="457200" indent="-457200" defTabSz="914400" eaLnBrk="1" hangingPunct="1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对于一些由直线、线段或射线组成的图形，只要作出图形中一些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特殊点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（如线段端点）的对称点，连接这些对称点，就可以得到原图形的轴对称图形。</a:t>
            </a:r>
          </a:p>
        </p:txBody>
      </p:sp>
      <p:sp>
        <p:nvSpPr>
          <p:cNvPr id="6" name="Text Box 9"/>
          <p:cNvSpPr>
            <a:spLocks noChangeArrowheads="1"/>
          </p:cNvSpPr>
          <p:nvPr/>
        </p:nvSpPr>
        <p:spPr bwMode="auto">
          <a:xfrm>
            <a:off x="1025185" y="1777721"/>
            <a:ext cx="5473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作轴对称图形的方法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归纳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1"/>
          <p:cNvSpPr>
            <a:spLocks noChangeArrowheads="1"/>
          </p:cNvSpPr>
          <p:nvPr/>
        </p:nvSpPr>
        <p:spPr bwMode="auto">
          <a:xfrm>
            <a:off x="1025185" y="1290947"/>
            <a:ext cx="11857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如图，把下列图形补成关于直线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的对称图形。</a:t>
            </a:r>
          </a:p>
        </p:txBody>
      </p:sp>
      <p:sp>
        <p:nvSpPr>
          <p:cNvPr id="6" name="AutoShape 50"/>
          <p:cNvSpPr>
            <a:spLocks noChangeArrowheads="1"/>
          </p:cNvSpPr>
          <p:nvPr/>
        </p:nvSpPr>
        <p:spPr bwMode="auto">
          <a:xfrm rot="17220000">
            <a:off x="4760912" y="4265354"/>
            <a:ext cx="2112433" cy="865716"/>
          </a:xfrm>
          <a:prstGeom prst="rightArrow">
            <a:avLst>
              <a:gd name="adj1" fmla="val 50000"/>
              <a:gd name="adj2" fmla="val 60720"/>
            </a:avLst>
          </a:prstGeom>
          <a:noFill/>
          <a:ln w="25400" cap="flat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Line 51"/>
          <p:cNvSpPr>
            <a:spLocks noChangeShapeType="1"/>
          </p:cNvSpPr>
          <p:nvPr/>
        </p:nvSpPr>
        <p:spPr bwMode="auto">
          <a:xfrm>
            <a:off x="6826999" y="2666818"/>
            <a:ext cx="0" cy="3456517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8" name="Group 323"/>
          <p:cNvGrpSpPr/>
          <p:nvPr/>
        </p:nvGrpSpPr>
        <p:grpSpPr bwMode="auto">
          <a:xfrm>
            <a:off x="916475" y="2207482"/>
            <a:ext cx="1534584" cy="3839633"/>
            <a:chOff x="431" y="1389"/>
            <a:chExt cx="725" cy="1814"/>
          </a:xfrm>
        </p:grpSpPr>
        <p:sp>
          <p:nvSpPr>
            <p:cNvPr id="9" name="Line 54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55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56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57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58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Line 59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Line 48"/>
          <p:cNvSpPr>
            <a:spLocks noChangeShapeType="1"/>
          </p:cNvSpPr>
          <p:nvPr/>
        </p:nvSpPr>
        <p:spPr bwMode="auto">
          <a:xfrm>
            <a:off x="8045708" y="5423258"/>
            <a:ext cx="3153060" cy="23093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 flipH="1">
            <a:off x="8534401" y="4035457"/>
            <a:ext cx="1809751" cy="670984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60"/>
          <p:cNvSpPr>
            <a:spLocks noChangeShapeType="1"/>
          </p:cNvSpPr>
          <p:nvPr/>
        </p:nvSpPr>
        <p:spPr bwMode="auto">
          <a:xfrm>
            <a:off x="8534400" y="4702208"/>
            <a:ext cx="1905000" cy="381000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362618" y="2752899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849576" y="3782398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889956" y="3839215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043408" y="4610268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10915" y="5807460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356506" y="5099738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>
            <a:stCxn id="12" idx="0"/>
          </p:cNvCxnSpPr>
          <p:nvPr/>
        </p:nvCxnSpPr>
        <p:spPr>
          <a:xfrm>
            <a:off x="916475" y="3934681"/>
            <a:ext cx="1534584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424539" y="3934681"/>
            <a:ext cx="1534584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>
            <a:off x="2761464" y="3807274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986998" y="3807274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6" name="Group 323"/>
          <p:cNvGrpSpPr/>
          <p:nvPr/>
        </p:nvGrpSpPr>
        <p:grpSpPr bwMode="auto">
          <a:xfrm flipH="1">
            <a:off x="2455231" y="2203465"/>
            <a:ext cx="1534584" cy="3839633"/>
            <a:chOff x="431" y="1389"/>
            <a:chExt cx="725" cy="1814"/>
          </a:xfrm>
        </p:grpSpPr>
        <p:sp>
          <p:nvSpPr>
            <p:cNvPr id="37" name="Line 54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Line 55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Line 56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Line 57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Line 58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Line 59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1807908" y="4609342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0" name="直接连接符 29"/>
          <p:cNvCxnSpPr>
            <a:stCxn id="29" idx="6"/>
            <a:endCxn id="21" idx="2"/>
          </p:cNvCxnSpPr>
          <p:nvPr/>
        </p:nvCxnSpPr>
        <p:spPr>
          <a:xfrm>
            <a:off x="1943976" y="4723434"/>
            <a:ext cx="1099433" cy="92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543938" y="5915704"/>
            <a:ext cx="1875037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3318263" y="5801612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4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/>
        </p:nvSpPr>
        <p:spPr bwMode="auto">
          <a:xfrm>
            <a:off x="7056967" y="2908510"/>
            <a:ext cx="2209800" cy="2738967"/>
          </a:xfrm>
          <a:custGeom>
            <a:avLst/>
            <a:gdLst>
              <a:gd name="T0" fmla="*/ 1044 w 1044"/>
              <a:gd name="T1" fmla="*/ 0 h 1294"/>
              <a:gd name="T2" fmla="*/ 533 w 1044"/>
              <a:gd name="T3" fmla="*/ 0 h 1294"/>
              <a:gd name="T4" fmla="*/ 326 w 1044"/>
              <a:gd name="T5" fmla="*/ 250 h 1294"/>
              <a:gd name="T6" fmla="*/ 533 w 1044"/>
              <a:gd name="T7" fmla="*/ 250 h 1294"/>
              <a:gd name="T8" fmla="*/ 533 w 1044"/>
              <a:gd name="T9" fmla="*/ 1174 h 1294"/>
              <a:gd name="T10" fmla="*/ 0 w 1044"/>
              <a:gd name="T11" fmla="*/ 1174 h 1294"/>
              <a:gd name="T12" fmla="*/ 0 w 1044"/>
              <a:gd name="T13" fmla="*/ 1294 h 1294"/>
              <a:gd name="T14" fmla="*/ 1044 w 1044"/>
              <a:gd name="T15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44" h="1294">
                <a:moveTo>
                  <a:pt x="1044" y="0"/>
                </a:moveTo>
                <a:lnTo>
                  <a:pt x="533" y="0"/>
                </a:lnTo>
                <a:lnTo>
                  <a:pt x="326" y="250"/>
                </a:lnTo>
                <a:lnTo>
                  <a:pt x="533" y="250"/>
                </a:lnTo>
                <a:lnTo>
                  <a:pt x="533" y="1174"/>
                </a:lnTo>
                <a:lnTo>
                  <a:pt x="0" y="1174"/>
                </a:lnTo>
                <a:lnTo>
                  <a:pt x="0" y="1294"/>
                </a:lnTo>
                <a:lnTo>
                  <a:pt x="1044" y="1294"/>
                </a:lnTo>
              </a:path>
            </a:pathLst>
          </a:custGeom>
          <a:noFill/>
          <a:ln w="381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9239251" y="1907327"/>
            <a:ext cx="0" cy="462280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7" name="Group 360"/>
          <p:cNvGrpSpPr/>
          <p:nvPr/>
        </p:nvGrpSpPr>
        <p:grpSpPr bwMode="auto">
          <a:xfrm>
            <a:off x="7056967" y="2811144"/>
            <a:ext cx="4487333" cy="2876551"/>
            <a:chOff x="2771" y="999"/>
            <a:chExt cx="2120" cy="1359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771" y="2206"/>
              <a:ext cx="1044" cy="0"/>
            </a:xfrm>
            <a:prstGeom prst="line">
              <a:avLst/>
            </a:prstGeom>
            <a:noFill/>
            <a:ln w="9525" cap="flat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Group 362"/>
            <p:cNvGrpSpPr/>
            <p:nvPr/>
          </p:nvGrpSpPr>
          <p:grpSpPr bwMode="auto">
            <a:xfrm>
              <a:off x="3117" y="999"/>
              <a:ext cx="1774" cy="1359"/>
              <a:chOff x="3117" y="999"/>
              <a:chExt cx="1774" cy="1359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3810" y="1032"/>
                <a:ext cx="522" cy="0"/>
              </a:xfrm>
              <a:prstGeom prst="line">
                <a:avLst/>
              </a:prstGeom>
              <a:noFill/>
              <a:ln w="9525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4272" y="99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3812" y="1272"/>
                <a:ext cx="707" cy="0"/>
              </a:xfrm>
              <a:prstGeom prst="line">
                <a:avLst/>
              </a:prstGeom>
              <a:noFill/>
              <a:ln w="19050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3117" y="1272"/>
                <a:ext cx="707" cy="0"/>
              </a:xfrm>
              <a:prstGeom prst="line">
                <a:avLst/>
              </a:prstGeom>
              <a:noFill/>
              <a:ln w="19050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Oval 11"/>
              <p:cNvSpPr>
                <a:spLocks noChangeArrowheads="1"/>
              </p:cNvSpPr>
              <p:nvPr/>
            </p:nvSpPr>
            <p:spPr bwMode="auto">
              <a:xfrm>
                <a:off x="4272" y="123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4489" y="1238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819" y="2198"/>
                <a:ext cx="1044" cy="0"/>
              </a:xfrm>
              <a:prstGeom prst="line">
                <a:avLst/>
              </a:prstGeom>
              <a:noFill/>
              <a:ln w="9525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Oval 14"/>
              <p:cNvSpPr>
                <a:spLocks noChangeArrowheads="1"/>
              </p:cNvSpPr>
              <p:nvPr/>
            </p:nvSpPr>
            <p:spPr bwMode="auto">
              <a:xfrm>
                <a:off x="4826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Oval 15"/>
              <p:cNvSpPr>
                <a:spLocks noChangeArrowheads="1"/>
              </p:cNvSpPr>
              <p:nvPr/>
            </p:nvSpPr>
            <p:spPr bwMode="auto">
              <a:xfrm>
                <a:off x="4293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3819" y="2329"/>
                <a:ext cx="1044" cy="0"/>
              </a:xfrm>
              <a:prstGeom prst="line">
                <a:avLst/>
              </a:prstGeom>
              <a:noFill/>
              <a:ln w="9525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Oval 17"/>
              <p:cNvSpPr>
                <a:spLocks noChangeArrowheads="1"/>
              </p:cNvSpPr>
              <p:nvPr/>
            </p:nvSpPr>
            <p:spPr bwMode="auto">
              <a:xfrm>
                <a:off x="4826" y="2293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Group 374"/>
          <p:cNvGrpSpPr/>
          <p:nvPr/>
        </p:nvGrpSpPr>
        <p:grpSpPr bwMode="auto">
          <a:xfrm>
            <a:off x="6961718" y="2811144"/>
            <a:ext cx="2347383" cy="2876551"/>
            <a:chOff x="2739" y="999"/>
            <a:chExt cx="1109" cy="1359"/>
          </a:xfrm>
        </p:grpSpPr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783" y="1010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076" y="1238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3262" y="999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3271" y="1249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3272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2739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2739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3783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" name="Freeform 27"/>
          <p:cNvSpPr/>
          <p:nvPr/>
        </p:nvSpPr>
        <p:spPr bwMode="auto">
          <a:xfrm>
            <a:off x="9266767" y="2908510"/>
            <a:ext cx="2184400" cy="2738967"/>
          </a:xfrm>
          <a:custGeom>
            <a:avLst/>
            <a:gdLst>
              <a:gd name="T0" fmla="*/ 0 w 1032"/>
              <a:gd name="T1" fmla="*/ 0 h 1294"/>
              <a:gd name="T2" fmla="*/ 489 w 1032"/>
              <a:gd name="T3" fmla="*/ 0 h 1294"/>
              <a:gd name="T4" fmla="*/ 706 w 1032"/>
              <a:gd name="T5" fmla="*/ 240 h 1294"/>
              <a:gd name="T6" fmla="*/ 489 w 1032"/>
              <a:gd name="T7" fmla="*/ 240 h 1294"/>
              <a:gd name="T8" fmla="*/ 489 w 1032"/>
              <a:gd name="T9" fmla="*/ 1163 h 1294"/>
              <a:gd name="T10" fmla="*/ 1032 w 1032"/>
              <a:gd name="T11" fmla="*/ 1163 h 1294"/>
              <a:gd name="T12" fmla="*/ 1032 w 1032"/>
              <a:gd name="T13" fmla="*/ 1294 h 1294"/>
              <a:gd name="T14" fmla="*/ 0 w 1032"/>
              <a:gd name="T15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2" h="1294">
                <a:moveTo>
                  <a:pt x="0" y="0"/>
                </a:moveTo>
                <a:lnTo>
                  <a:pt x="489" y="0"/>
                </a:lnTo>
                <a:lnTo>
                  <a:pt x="706" y="240"/>
                </a:lnTo>
                <a:lnTo>
                  <a:pt x="489" y="240"/>
                </a:lnTo>
                <a:lnTo>
                  <a:pt x="489" y="1163"/>
                </a:lnTo>
                <a:lnTo>
                  <a:pt x="1032" y="1163"/>
                </a:lnTo>
                <a:lnTo>
                  <a:pt x="1032" y="1294"/>
                </a:lnTo>
                <a:lnTo>
                  <a:pt x="0" y="1294"/>
                </a:lnTo>
              </a:path>
            </a:pathLst>
          </a:custGeom>
          <a:noFill/>
          <a:ln w="381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1" name="Object 28"/>
          <p:cNvGraphicFramePr>
            <a:graphicFrameLocks noChangeAspect="1"/>
          </p:cNvGraphicFramePr>
          <p:nvPr/>
        </p:nvGraphicFramePr>
        <p:xfrm>
          <a:off x="8953500" y="1803610"/>
          <a:ext cx="628651" cy="397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公式" r:id="rId4" imgW="57785" imgH="208280" progId="Equation.3">
                  <p:embed/>
                </p:oleObj>
              </mc:Choice>
              <mc:Fallback>
                <p:oleObj name="公式" r:id="rId4" imgW="57785" imgH="2082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0" y="1803610"/>
                        <a:ext cx="628651" cy="397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31"/>
          <p:cNvSpPr>
            <a:spLocks noChangeArrowheads="1"/>
          </p:cNvSpPr>
          <p:nvPr/>
        </p:nvSpPr>
        <p:spPr bwMode="auto">
          <a:xfrm>
            <a:off x="7825317" y="2330661"/>
            <a:ext cx="1056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33" name="Text Box 32"/>
          <p:cNvSpPr>
            <a:spLocks noChangeArrowheads="1"/>
          </p:cNvSpPr>
          <p:nvPr/>
        </p:nvSpPr>
        <p:spPr bwMode="auto">
          <a:xfrm>
            <a:off x="8786284" y="2330661"/>
            <a:ext cx="1056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34" name="Text Box 33"/>
          <p:cNvSpPr>
            <a:spLocks noChangeArrowheads="1"/>
          </p:cNvSpPr>
          <p:nvPr/>
        </p:nvSpPr>
        <p:spPr bwMode="auto">
          <a:xfrm>
            <a:off x="7056968" y="3099010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35" name="Text Box 34"/>
          <p:cNvSpPr>
            <a:spLocks noChangeArrowheads="1"/>
          </p:cNvSpPr>
          <p:nvPr/>
        </p:nvSpPr>
        <p:spPr bwMode="auto">
          <a:xfrm>
            <a:off x="7730068" y="3484244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36" name="Text Box 35"/>
          <p:cNvSpPr>
            <a:spLocks noChangeArrowheads="1"/>
          </p:cNvSpPr>
          <p:nvPr/>
        </p:nvSpPr>
        <p:spPr bwMode="auto">
          <a:xfrm>
            <a:off x="7730068" y="4828328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37" name="Text Box 36"/>
          <p:cNvSpPr>
            <a:spLocks noChangeArrowheads="1"/>
          </p:cNvSpPr>
          <p:nvPr/>
        </p:nvSpPr>
        <p:spPr bwMode="auto">
          <a:xfrm>
            <a:off x="6769101" y="4828328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F</a:t>
            </a:r>
          </a:p>
        </p:txBody>
      </p:sp>
      <p:sp>
        <p:nvSpPr>
          <p:cNvPr id="38" name="Text Box 37"/>
          <p:cNvSpPr>
            <a:spLocks noChangeArrowheads="1"/>
          </p:cNvSpPr>
          <p:nvPr/>
        </p:nvSpPr>
        <p:spPr bwMode="auto">
          <a:xfrm>
            <a:off x="6769101" y="5691928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G</a:t>
            </a:r>
          </a:p>
        </p:txBody>
      </p:sp>
      <p:sp>
        <p:nvSpPr>
          <p:cNvPr id="39" name="Text Box 38"/>
          <p:cNvSpPr>
            <a:spLocks noChangeArrowheads="1"/>
          </p:cNvSpPr>
          <p:nvPr/>
        </p:nvSpPr>
        <p:spPr bwMode="auto">
          <a:xfrm>
            <a:off x="8786284" y="5691928"/>
            <a:ext cx="1056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40" name="Text Box 29"/>
          <p:cNvSpPr>
            <a:spLocks noChangeArrowheads="1"/>
          </p:cNvSpPr>
          <p:nvPr/>
        </p:nvSpPr>
        <p:spPr bwMode="auto">
          <a:xfrm>
            <a:off x="1042458" y="1336996"/>
            <a:ext cx="6144684" cy="294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如图给出了一个图案的一半，其中的虚线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是这个图案的对称轴。</a:t>
            </a:r>
          </a:p>
          <a:p>
            <a:pPr defTabSz="914400"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整个图案是个什么形状？请准确地画出它的另一半。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722569" y="832334"/>
            <a:ext cx="1085149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defTabSz="1219200" eaLnBrk="1" hangingPunct="1"/>
            <a:r>
              <a:rPr lang="zh-CN" altLang="en-US" sz="2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如图，在平面直角坐标系中你能画出点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轴、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轴的对称点吗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  <a:endParaRPr lang="en-US" altLang="zh-CN" sz="28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1" name="Group 469"/>
          <p:cNvGrpSpPr/>
          <p:nvPr/>
        </p:nvGrpSpPr>
        <p:grpSpPr bwMode="auto">
          <a:xfrm>
            <a:off x="802950" y="1849889"/>
            <a:ext cx="8073600" cy="4877397"/>
            <a:chOff x="0" y="0"/>
            <a:chExt cx="3957" cy="3294"/>
          </a:xfrm>
        </p:grpSpPr>
        <p:grpSp>
          <p:nvGrpSpPr>
            <p:cNvPr id="42" name="Group 470"/>
            <p:cNvGrpSpPr/>
            <p:nvPr/>
          </p:nvGrpSpPr>
          <p:grpSpPr bwMode="auto">
            <a:xfrm>
              <a:off x="1462" y="0"/>
              <a:ext cx="361" cy="3294"/>
              <a:chOff x="0" y="0"/>
              <a:chExt cx="432" cy="3552"/>
            </a:xfrm>
          </p:grpSpPr>
          <p:sp>
            <p:nvSpPr>
              <p:cNvPr id="71" name="Line 6"/>
              <p:cNvSpPr>
                <a:spLocks noChangeShapeType="1"/>
              </p:cNvSpPr>
              <p:nvPr/>
            </p:nvSpPr>
            <p:spPr bwMode="auto">
              <a:xfrm flipV="1">
                <a:off x="288" y="0"/>
                <a:ext cx="0" cy="3552"/>
              </a:xfrm>
              <a:prstGeom prst="line">
                <a:avLst/>
              </a:prstGeom>
              <a:noFill/>
              <a:ln w="57150" cap="flat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Text Box 7"/>
              <p:cNvSpPr>
                <a:spLocks noChangeArrowheads="1"/>
              </p:cNvSpPr>
              <p:nvPr/>
            </p:nvSpPr>
            <p:spPr bwMode="auto">
              <a:xfrm>
                <a:off x="47" y="912"/>
                <a:ext cx="21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73" name="Text Box 8"/>
              <p:cNvSpPr>
                <a:spLocks noChangeArrowheads="1"/>
              </p:cNvSpPr>
              <p:nvPr/>
            </p:nvSpPr>
            <p:spPr bwMode="auto">
              <a:xfrm>
                <a:off x="47" y="1584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74" name="Text Box 9"/>
              <p:cNvSpPr>
                <a:spLocks noChangeArrowheads="1"/>
              </p:cNvSpPr>
              <p:nvPr/>
            </p:nvSpPr>
            <p:spPr bwMode="auto">
              <a:xfrm>
                <a:off x="47" y="576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75" name="Text Box 10"/>
              <p:cNvSpPr>
                <a:spLocks noChangeArrowheads="1"/>
              </p:cNvSpPr>
              <p:nvPr/>
            </p:nvSpPr>
            <p:spPr bwMode="auto">
              <a:xfrm>
                <a:off x="47" y="1200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76" name="Text Box 11"/>
              <p:cNvSpPr>
                <a:spLocks noChangeArrowheads="1"/>
              </p:cNvSpPr>
              <p:nvPr/>
            </p:nvSpPr>
            <p:spPr bwMode="auto">
              <a:xfrm>
                <a:off x="47" y="240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5</a:t>
                </a:r>
              </a:p>
            </p:txBody>
          </p:sp>
          <p:grpSp>
            <p:nvGrpSpPr>
              <p:cNvPr id="77" name="Group 477"/>
              <p:cNvGrpSpPr/>
              <p:nvPr/>
            </p:nvGrpSpPr>
            <p:grpSpPr bwMode="auto">
              <a:xfrm rot="-5400000">
                <a:off x="192" y="456"/>
                <a:ext cx="312" cy="168"/>
                <a:chOff x="0" y="0"/>
                <a:chExt cx="192" cy="96"/>
              </a:xfrm>
            </p:grpSpPr>
            <p:sp>
              <p:nvSpPr>
                <p:cNvPr id="94" name="Line 1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Line 14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Group 480"/>
              <p:cNvGrpSpPr/>
              <p:nvPr/>
            </p:nvGrpSpPr>
            <p:grpSpPr bwMode="auto">
              <a:xfrm rot="-5400000">
                <a:off x="192" y="1128"/>
                <a:ext cx="312" cy="168"/>
                <a:chOff x="0" y="0"/>
                <a:chExt cx="192" cy="96"/>
              </a:xfrm>
            </p:grpSpPr>
            <p:sp>
              <p:nvSpPr>
                <p:cNvPr id="92" name="Line 1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Line 1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9" name="Group 483"/>
              <p:cNvGrpSpPr/>
              <p:nvPr/>
            </p:nvGrpSpPr>
            <p:grpSpPr bwMode="auto">
              <a:xfrm rot="-5400000">
                <a:off x="192" y="1776"/>
                <a:ext cx="312" cy="168"/>
                <a:chOff x="0" y="0"/>
                <a:chExt cx="192" cy="96"/>
              </a:xfrm>
            </p:grpSpPr>
            <p:sp>
              <p:nvSpPr>
                <p:cNvPr id="90" name="Line 1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Line 20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0" name="Text Box 21"/>
              <p:cNvSpPr>
                <a:spLocks noChangeArrowheads="1"/>
              </p:cNvSpPr>
              <p:nvPr/>
            </p:nvSpPr>
            <p:spPr bwMode="auto">
              <a:xfrm>
                <a:off x="0" y="2544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81" name="Text Box 2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82" name="Text Box 23"/>
              <p:cNvSpPr>
                <a:spLocks noChangeArrowheads="1"/>
              </p:cNvSpPr>
              <p:nvPr/>
            </p:nvSpPr>
            <p:spPr bwMode="auto">
              <a:xfrm>
                <a:off x="0" y="2208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-1</a:t>
                </a:r>
              </a:p>
            </p:txBody>
          </p:sp>
          <p:sp>
            <p:nvSpPr>
              <p:cNvPr id="83" name="Text Box 24"/>
              <p:cNvSpPr>
                <a:spLocks noChangeArrowheads="1"/>
              </p:cNvSpPr>
              <p:nvPr/>
            </p:nvSpPr>
            <p:spPr bwMode="auto">
              <a:xfrm>
                <a:off x="0" y="2832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grpSp>
            <p:nvGrpSpPr>
              <p:cNvPr id="84" name="Group 490"/>
              <p:cNvGrpSpPr/>
              <p:nvPr/>
            </p:nvGrpSpPr>
            <p:grpSpPr bwMode="auto">
              <a:xfrm rot="-5400000">
                <a:off x="192" y="2424"/>
                <a:ext cx="312" cy="168"/>
                <a:chOff x="0" y="0"/>
                <a:chExt cx="192" cy="96"/>
              </a:xfrm>
            </p:grpSpPr>
            <p:sp>
              <p:nvSpPr>
                <p:cNvPr id="88" name="Line 2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Line 2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85" name="Group 493"/>
              <p:cNvGrpSpPr/>
              <p:nvPr/>
            </p:nvGrpSpPr>
            <p:grpSpPr bwMode="auto">
              <a:xfrm rot="-5400000">
                <a:off x="192" y="3096"/>
                <a:ext cx="312" cy="168"/>
                <a:chOff x="0" y="0"/>
                <a:chExt cx="192" cy="96"/>
              </a:xfrm>
            </p:grpSpPr>
            <p:sp>
              <p:nvSpPr>
                <p:cNvPr id="86" name="Line 2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Line 30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3" name="Group 496"/>
            <p:cNvGrpSpPr/>
            <p:nvPr/>
          </p:nvGrpSpPr>
          <p:grpSpPr bwMode="auto">
            <a:xfrm>
              <a:off x="0" y="1814"/>
              <a:ext cx="3957" cy="355"/>
              <a:chOff x="0" y="0"/>
              <a:chExt cx="4320" cy="649"/>
            </a:xfrm>
          </p:grpSpPr>
          <p:sp>
            <p:nvSpPr>
              <p:cNvPr id="44" name="Text Box 32"/>
              <p:cNvSpPr>
                <a:spLocks noChangeArrowheads="1"/>
              </p:cNvSpPr>
              <p:nvPr/>
            </p:nvSpPr>
            <p:spPr bwMode="auto">
              <a:xfrm>
                <a:off x="1680" y="97"/>
                <a:ext cx="167" cy="4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srgbClr val="FF33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  <p:grpSp>
            <p:nvGrpSpPr>
              <p:cNvPr id="45" name="Group 498"/>
              <p:cNvGrpSpPr/>
              <p:nvPr/>
            </p:nvGrpSpPr>
            <p:grpSpPr bwMode="auto">
              <a:xfrm>
                <a:off x="0" y="0"/>
                <a:ext cx="4320" cy="649"/>
                <a:chOff x="0" y="0"/>
                <a:chExt cx="4320" cy="649"/>
              </a:xfrm>
            </p:grpSpPr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432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47" name="Group 500"/>
                <p:cNvGrpSpPr/>
                <p:nvPr/>
              </p:nvGrpSpPr>
              <p:grpSpPr bwMode="auto">
                <a:xfrm>
                  <a:off x="1872" y="0"/>
                  <a:ext cx="384" cy="144"/>
                  <a:chOff x="0" y="0"/>
                  <a:chExt cx="192" cy="96"/>
                </a:xfrm>
              </p:grpSpPr>
              <p:sp>
                <p:nvSpPr>
                  <p:cNvPr id="69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0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8" name="Group 503"/>
                <p:cNvGrpSpPr/>
                <p:nvPr/>
              </p:nvGrpSpPr>
              <p:grpSpPr bwMode="auto">
                <a:xfrm>
                  <a:off x="2640" y="0"/>
                  <a:ext cx="384" cy="144"/>
                  <a:chOff x="0" y="0"/>
                  <a:chExt cx="192" cy="96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9" name="Group 506"/>
                <p:cNvGrpSpPr/>
                <p:nvPr/>
              </p:nvGrpSpPr>
              <p:grpSpPr bwMode="auto">
                <a:xfrm>
                  <a:off x="3408" y="0"/>
                  <a:ext cx="384" cy="144"/>
                  <a:chOff x="0" y="0"/>
                  <a:chExt cx="192" cy="96"/>
                </a:xfrm>
              </p:grpSpPr>
              <p:sp>
                <p:nvSpPr>
                  <p:cNvPr id="65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0" name="Text Box 44"/>
                <p:cNvSpPr>
                  <a:spLocks noChangeArrowheads="1"/>
                </p:cNvSpPr>
                <p:nvPr/>
              </p:nvSpPr>
              <p:spPr bwMode="auto">
                <a:xfrm>
                  <a:off x="2161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51" name="Text Box 45"/>
                <p:cNvSpPr>
                  <a:spLocks noChangeArrowheads="1"/>
                </p:cNvSpPr>
                <p:nvPr/>
              </p:nvSpPr>
              <p:spPr bwMode="auto">
                <a:xfrm>
                  <a:off x="2544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52" name="Text Box 46"/>
                <p:cNvSpPr>
                  <a:spLocks noChangeArrowheads="1"/>
                </p:cNvSpPr>
                <p:nvPr/>
              </p:nvSpPr>
              <p:spPr bwMode="auto">
                <a:xfrm>
                  <a:off x="2928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3</a:t>
                  </a:r>
                </a:p>
              </p:txBody>
            </p:sp>
            <p:sp>
              <p:nvSpPr>
                <p:cNvPr id="53" name="Text Box 47"/>
                <p:cNvSpPr>
                  <a:spLocks noChangeArrowheads="1"/>
                </p:cNvSpPr>
                <p:nvPr/>
              </p:nvSpPr>
              <p:spPr bwMode="auto">
                <a:xfrm>
                  <a:off x="3312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4</a:t>
                  </a:r>
                </a:p>
              </p:txBody>
            </p:sp>
            <p:sp>
              <p:nvSpPr>
                <p:cNvPr id="54" name="Text Box 48"/>
                <p:cNvSpPr>
                  <a:spLocks noChangeArrowheads="1"/>
                </p:cNvSpPr>
                <p:nvPr/>
              </p:nvSpPr>
              <p:spPr bwMode="auto">
                <a:xfrm>
                  <a:off x="3697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5</a:t>
                  </a:r>
                </a:p>
              </p:txBody>
            </p:sp>
            <p:grpSp>
              <p:nvGrpSpPr>
                <p:cNvPr id="55" name="Group 514"/>
                <p:cNvGrpSpPr/>
                <p:nvPr/>
              </p:nvGrpSpPr>
              <p:grpSpPr bwMode="auto">
                <a:xfrm>
                  <a:off x="288" y="0"/>
                  <a:ext cx="384" cy="144"/>
                  <a:chOff x="0" y="0"/>
                  <a:chExt cx="192" cy="96"/>
                </a:xfrm>
              </p:grpSpPr>
              <p:sp>
                <p:nvSpPr>
                  <p:cNvPr id="63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6" name="Group 517"/>
                <p:cNvGrpSpPr/>
                <p:nvPr/>
              </p:nvGrpSpPr>
              <p:grpSpPr bwMode="auto">
                <a:xfrm>
                  <a:off x="1056" y="0"/>
                  <a:ext cx="384" cy="144"/>
                  <a:chOff x="0" y="0"/>
                  <a:chExt cx="192" cy="96"/>
                </a:xfrm>
              </p:grpSpPr>
              <p:sp>
                <p:nvSpPr>
                  <p:cNvPr id="61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7" name="Text Box 55"/>
                <p:cNvSpPr>
                  <a:spLocks noChangeArrowheads="1"/>
                </p:cNvSpPr>
                <p:nvPr/>
              </p:nvSpPr>
              <p:spPr bwMode="auto">
                <a:xfrm>
                  <a:off x="96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-4</a:t>
                  </a:r>
                </a:p>
              </p:txBody>
            </p:sp>
            <p:sp>
              <p:nvSpPr>
                <p:cNvPr id="58" name="Text Box 56"/>
                <p:cNvSpPr>
                  <a:spLocks noChangeArrowheads="1"/>
                </p:cNvSpPr>
                <p:nvPr/>
              </p:nvSpPr>
              <p:spPr bwMode="auto">
                <a:xfrm>
                  <a:off x="480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-3</a:t>
                  </a:r>
                </a:p>
              </p:txBody>
            </p:sp>
            <p:sp>
              <p:nvSpPr>
                <p:cNvPr id="59" name="Text Box 57"/>
                <p:cNvSpPr>
                  <a:spLocks noChangeArrowheads="1"/>
                </p:cNvSpPr>
                <p:nvPr/>
              </p:nvSpPr>
              <p:spPr bwMode="auto">
                <a:xfrm>
                  <a:off x="864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-2</a:t>
                  </a:r>
                </a:p>
              </p:txBody>
            </p:sp>
            <p:sp>
              <p:nvSpPr>
                <p:cNvPr id="60" name="Text Box 58"/>
                <p:cNvSpPr>
                  <a:spLocks noChangeArrowheads="1"/>
                </p:cNvSpPr>
                <p:nvPr/>
              </p:nvSpPr>
              <p:spPr bwMode="auto">
                <a:xfrm>
                  <a:off x="1248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-1</a:t>
                  </a:r>
                </a:p>
              </p:txBody>
            </p:sp>
          </p:grpSp>
        </p:grpSp>
      </p:grpSp>
      <p:sp>
        <p:nvSpPr>
          <p:cNvPr id="96" name="Text Box 62"/>
          <p:cNvSpPr>
            <a:spLocks noChangeArrowheads="1"/>
          </p:cNvSpPr>
          <p:nvPr/>
        </p:nvSpPr>
        <p:spPr bwMode="auto">
          <a:xfrm>
            <a:off x="5985380" y="2876491"/>
            <a:ext cx="246421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13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 (2,3)</a:t>
            </a:r>
          </a:p>
        </p:txBody>
      </p:sp>
      <p:sp>
        <p:nvSpPr>
          <p:cNvPr id="97" name="Text Box 66"/>
          <p:cNvSpPr>
            <a:spLocks noChangeArrowheads="1"/>
          </p:cNvSpPr>
          <p:nvPr/>
        </p:nvSpPr>
        <p:spPr bwMode="auto">
          <a:xfrm>
            <a:off x="6071660" y="6038140"/>
            <a:ext cx="1983980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13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A’(2,-3)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674196" y="3299924"/>
            <a:ext cx="1500780" cy="1352595"/>
            <a:chOff x="3177032" y="2474943"/>
            <a:chExt cx="1125585" cy="1014446"/>
          </a:xfrm>
        </p:grpSpPr>
        <p:cxnSp>
          <p:nvCxnSpPr>
            <p:cNvPr id="6" name="直接连接符 5"/>
            <p:cNvCxnSpPr>
              <a:stCxn id="67" idx="1"/>
            </p:cNvCxnSpPr>
            <p:nvPr/>
          </p:nvCxnSpPr>
          <p:spPr>
            <a:xfrm flipH="1" flipV="1">
              <a:off x="4297262" y="2474943"/>
              <a:ext cx="5355" cy="101444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>
              <a:endCxn id="93" idx="0"/>
            </p:cNvCxnSpPr>
            <p:nvPr/>
          </p:nvCxnSpPr>
          <p:spPr>
            <a:xfrm flipH="1" flipV="1">
              <a:off x="3177032" y="2474944"/>
              <a:ext cx="1071364" cy="277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组合 100"/>
          <p:cNvGrpSpPr/>
          <p:nvPr/>
        </p:nvGrpSpPr>
        <p:grpSpPr>
          <a:xfrm flipV="1">
            <a:off x="4245109" y="4675151"/>
            <a:ext cx="1500780" cy="1352595"/>
            <a:chOff x="2848416" y="2474943"/>
            <a:chExt cx="1125585" cy="1014446"/>
          </a:xfrm>
        </p:grpSpPr>
        <p:cxnSp>
          <p:nvCxnSpPr>
            <p:cNvPr id="102" name="直接连接符 101"/>
            <p:cNvCxnSpPr/>
            <p:nvPr/>
          </p:nvCxnSpPr>
          <p:spPr>
            <a:xfrm flipH="1" flipV="1">
              <a:off x="3968646" y="2474943"/>
              <a:ext cx="5355" cy="101444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 flipH="1" flipV="1">
              <a:off x="2848416" y="2474944"/>
              <a:ext cx="1071364" cy="277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椭圆 11"/>
          <p:cNvSpPr/>
          <p:nvPr/>
        </p:nvSpPr>
        <p:spPr>
          <a:xfrm>
            <a:off x="5640611" y="3164335"/>
            <a:ext cx="168672" cy="218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4" name="椭圆 103"/>
          <p:cNvSpPr/>
          <p:nvPr/>
        </p:nvSpPr>
        <p:spPr>
          <a:xfrm>
            <a:off x="5677441" y="5915031"/>
            <a:ext cx="168672" cy="218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08" name="组合 107"/>
          <p:cNvGrpSpPr/>
          <p:nvPr/>
        </p:nvGrpSpPr>
        <p:grpSpPr>
          <a:xfrm flipH="1">
            <a:off x="2772609" y="3293671"/>
            <a:ext cx="1500780" cy="1352595"/>
            <a:chOff x="2848416" y="2474943"/>
            <a:chExt cx="1125585" cy="1014446"/>
          </a:xfrm>
        </p:grpSpPr>
        <p:cxnSp>
          <p:nvCxnSpPr>
            <p:cNvPr id="109" name="直接连接符 108"/>
            <p:cNvCxnSpPr/>
            <p:nvPr/>
          </p:nvCxnSpPr>
          <p:spPr>
            <a:xfrm flipH="1" flipV="1">
              <a:off x="3968646" y="2474943"/>
              <a:ext cx="5355" cy="101444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 flipH="1" flipV="1">
              <a:off x="2848416" y="2474944"/>
              <a:ext cx="1071364" cy="277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 Box 62"/>
          <p:cNvSpPr>
            <a:spLocks noChangeArrowheads="1"/>
          </p:cNvSpPr>
          <p:nvPr/>
        </p:nvSpPr>
        <p:spPr bwMode="auto">
          <a:xfrm>
            <a:off x="1694393" y="2770315"/>
            <a:ext cx="246421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13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A’’ (-2,3)</a:t>
            </a:r>
          </a:p>
        </p:txBody>
      </p:sp>
      <p:sp>
        <p:nvSpPr>
          <p:cNvPr id="99" name="椭圆 98"/>
          <p:cNvSpPr/>
          <p:nvPr/>
        </p:nvSpPr>
        <p:spPr>
          <a:xfrm>
            <a:off x="2695887" y="3232097"/>
            <a:ext cx="168672" cy="218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4" grpId="0" animBg="1"/>
      <p:bldP spid="111" grpId="0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2876" y="955787"/>
            <a:ext cx="10249513" cy="97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defTabSz="1219200" eaLnBrk="1" hangingPunct="1"/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画出下列已知点及其关于对称轴的对称点。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55953" y="1735683"/>
          <a:ext cx="1007317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已知点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ym typeface="+mn-lt"/>
                        </a:rPr>
                        <a:t>A(2,-3)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B(-1,2)</a:t>
                      </a:r>
                      <a:endParaRPr lang="zh-CN" altLang="en-US" sz="2400" dirty="0">
                        <a:sym typeface="+mn-lt"/>
                      </a:endParaRPr>
                    </a:p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C(4,0)</a:t>
                      </a:r>
                      <a:endParaRPr lang="zh-CN" altLang="en-US" sz="2400" dirty="0">
                        <a:sym typeface="+mn-lt"/>
                      </a:endParaRPr>
                    </a:p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D(0,0)</a:t>
                      </a:r>
                      <a:endParaRPr lang="zh-CN" altLang="en-US" sz="2400" dirty="0">
                        <a:sym typeface="+mn-lt"/>
                      </a:endParaRPr>
                    </a:p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sym typeface="+mn-lt"/>
                        </a:rPr>
                        <a:t>x</a:t>
                      </a:r>
                      <a:r>
                        <a:rPr lang="zh-CN" altLang="en-US" sz="2400" dirty="0">
                          <a:sym typeface="+mn-lt"/>
                        </a:rPr>
                        <a:t>轴的对称点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sym typeface="+mn-lt"/>
                        </a:rPr>
                        <a:t>y</a:t>
                      </a:r>
                      <a:r>
                        <a:rPr lang="zh-CN" altLang="en-US" sz="2400" dirty="0">
                          <a:sym typeface="+mn-lt"/>
                        </a:rPr>
                        <a:t>轴的对称点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Group 469"/>
          <p:cNvGrpSpPr/>
          <p:nvPr/>
        </p:nvGrpSpPr>
        <p:grpSpPr bwMode="auto">
          <a:xfrm>
            <a:off x="1291992" y="3503825"/>
            <a:ext cx="7094400" cy="3113696"/>
            <a:chOff x="0" y="0"/>
            <a:chExt cx="3957" cy="3383"/>
          </a:xfrm>
        </p:grpSpPr>
        <p:grpSp>
          <p:nvGrpSpPr>
            <p:cNvPr id="8" name="Group 470"/>
            <p:cNvGrpSpPr/>
            <p:nvPr/>
          </p:nvGrpSpPr>
          <p:grpSpPr bwMode="auto">
            <a:xfrm>
              <a:off x="1462" y="0"/>
              <a:ext cx="361" cy="3383"/>
              <a:chOff x="0" y="0"/>
              <a:chExt cx="432" cy="3649"/>
            </a:xfrm>
          </p:grpSpPr>
          <p:sp>
            <p:nvSpPr>
              <p:cNvPr id="37" name="Line 6"/>
              <p:cNvSpPr>
                <a:spLocks noChangeShapeType="1"/>
              </p:cNvSpPr>
              <p:nvPr/>
            </p:nvSpPr>
            <p:spPr bwMode="auto">
              <a:xfrm flipV="1">
                <a:off x="288" y="0"/>
                <a:ext cx="0" cy="3552"/>
              </a:xfrm>
              <a:prstGeom prst="line">
                <a:avLst/>
              </a:prstGeom>
              <a:noFill/>
              <a:ln w="57150" cap="flat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Text Box 7"/>
              <p:cNvSpPr>
                <a:spLocks noChangeArrowheads="1"/>
              </p:cNvSpPr>
              <p:nvPr/>
            </p:nvSpPr>
            <p:spPr bwMode="auto">
              <a:xfrm>
                <a:off x="47" y="912"/>
                <a:ext cx="213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9" name="Text Box 8"/>
              <p:cNvSpPr>
                <a:spLocks noChangeArrowheads="1"/>
              </p:cNvSpPr>
              <p:nvPr/>
            </p:nvSpPr>
            <p:spPr bwMode="auto">
              <a:xfrm>
                <a:off x="47" y="1584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40" name="Text Box 9"/>
              <p:cNvSpPr>
                <a:spLocks noChangeArrowheads="1"/>
              </p:cNvSpPr>
              <p:nvPr/>
            </p:nvSpPr>
            <p:spPr bwMode="auto">
              <a:xfrm>
                <a:off x="47" y="576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41" name="Text Box 10"/>
              <p:cNvSpPr>
                <a:spLocks noChangeArrowheads="1"/>
              </p:cNvSpPr>
              <p:nvPr/>
            </p:nvSpPr>
            <p:spPr bwMode="auto">
              <a:xfrm>
                <a:off x="47" y="1200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42" name="Text Box 11"/>
              <p:cNvSpPr>
                <a:spLocks noChangeArrowheads="1"/>
              </p:cNvSpPr>
              <p:nvPr/>
            </p:nvSpPr>
            <p:spPr bwMode="auto">
              <a:xfrm>
                <a:off x="47" y="240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5</a:t>
                </a:r>
              </a:p>
            </p:txBody>
          </p:sp>
          <p:grpSp>
            <p:nvGrpSpPr>
              <p:cNvPr id="43" name="Group 477"/>
              <p:cNvGrpSpPr/>
              <p:nvPr/>
            </p:nvGrpSpPr>
            <p:grpSpPr bwMode="auto">
              <a:xfrm rot="-5400000">
                <a:off x="192" y="456"/>
                <a:ext cx="312" cy="168"/>
                <a:chOff x="0" y="0"/>
                <a:chExt cx="192" cy="96"/>
              </a:xfrm>
            </p:grpSpPr>
            <p:sp>
              <p:nvSpPr>
                <p:cNvPr id="60" name="Line 1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Line 14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4" name="Group 480"/>
              <p:cNvGrpSpPr/>
              <p:nvPr/>
            </p:nvGrpSpPr>
            <p:grpSpPr bwMode="auto">
              <a:xfrm rot="-5400000">
                <a:off x="192" y="1128"/>
                <a:ext cx="312" cy="168"/>
                <a:chOff x="0" y="0"/>
                <a:chExt cx="192" cy="96"/>
              </a:xfrm>
            </p:grpSpPr>
            <p:sp>
              <p:nvSpPr>
                <p:cNvPr id="58" name="Line 1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Line 1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5" name="Group 483"/>
              <p:cNvGrpSpPr/>
              <p:nvPr/>
            </p:nvGrpSpPr>
            <p:grpSpPr bwMode="auto">
              <a:xfrm rot="-5400000">
                <a:off x="192" y="1776"/>
                <a:ext cx="312" cy="168"/>
                <a:chOff x="0" y="0"/>
                <a:chExt cx="192" cy="96"/>
              </a:xfrm>
            </p:grpSpPr>
            <p:sp>
              <p:nvSpPr>
                <p:cNvPr id="56" name="Line 1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Line 20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6" name="Text Box 21"/>
              <p:cNvSpPr>
                <a:spLocks noChangeArrowheads="1"/>
              </p:cNvSpPr>
              <p:nvPr/>
            </p:nvSpPr>
            <p:spPr bwMode="auto">
              <a:xfrm>
                <a:off x="0" y="2544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47" name="Text Box 2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48" name="Text Box 23"/>
              <p:cNvSpPr>
                <a:spLocks noChangeArrowheads="1"/>
              </p:cNvSpPr>
              <p:nvPr/>
            </p:nvSpPr>
            <p:spPr bwMode="auto">
              <a:xfrm>
                <a:off x="0" y="2208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-1</a:t>
                </a:r>
              </a:p>
            </p:txBody>
          </p:sp>
          <p:sp>
            <p:nvSpPr>
              <p:cNvPr id="49" name="Text Box 24"/>
              <p:cNvSpPr>
                <a:spLocks noChangeArrowheads="1"/>
              </p:cNvSpPr>
              <p:nvPr/>
            </p:nvSpPr>
            <p:spPr bwMode="auto">
              <a:xfrm>
                <a:off x="0" y="2832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grpSp>
            <p:nvGrpSpPr>
              <p:cNvPr id="50" name="Group 490"/>
              <p:cNvGrpSpPr/>
              <p:nvPr/>
            </p:nvGrpSpPr>
            <p:grpSpPr bwMode="auto">
              <a:xfrm rot="-5400000">
                <a:off x="192" y="2424"/>
                <a:ext cx="312" cy="168"/>
                <a:chOff x="0" y="0"/>
                <a:chExt cx="192" cy="96"/>
              </a:xfrm>
            </p:grpSpPr>
            <p:sp>
              <p:nvSpPr>
                <p:cNvPr id="54" name="Line 2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Line 2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1" name="Group 493"/>
              <p:cNvGrpSpPr/>
              <p:nvPr/>
            </p:nvGrpSpPr>
            <p:grpSpPr bwMode="auto">
              <a:xfrm rot="-5400000">
                <a:off x="192" y="3096"/>
                <a:ext cx="312" cy="168"/>
                <a:chOff x="0" y="0"/>
                <a:chExt cx="192" cy="96"/>
              </a:xfrm>
            </p:grpSpPr>
            <p:sp>
              <p:nvSpPr>
                <p:cNvPr id="52" name="Line 2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Line 30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Group 496"/>
            <p:cNvGrpSpPr/>
            <p:nvPr/>
          </p:nvGrpSpPr>
          <p:grpSpPr bwMode="auto">
            <a:xfrm>
              <a:off x="0" y="1814"/>
              <a:ext cx="3957" cy="507"/>
              <a:chOff x="0" y="0"/>
              <a:chExt cx="4320" cy="926"/>
            </a:xfrm>
          </p:grpSpPr>
          <p:sp>
            <p:nvSpPr>
              <p:cNvPr id="10" name="Text Box 32"/>
              <p:cNvSpPr>
                <a:spLocks noChangeArrowheads="1"/>
              </p:cNvSpPr>
              <p:nvPr/>
            </p:nvSpPr>
            <p:spPr bwMode="auto">
              <a:xfrm>
                <a:off x="1680" y="97"/>
                <a:ext cx="191" cy="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en-US" altLang="zh-CN" b="1">
                    <a:solidFill>
                      <a:srgbClr val="FF33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  <p:grpSp>
            <p:nvGrpSpPr>
              <p:cNvPr id="11" name="Group 498"/>
              <p:cNvGrpSpPr/>
              <p:nvPr/>
            </p:nvGrpSpPr>
            <p:grpSpPr bwMode="auto">
              <a:xfrm>
                <a:off x="0" y="0"/>
                <a:ext cx="4320" cy="926"/>
                <a:chOff x="0" y="0"/>
                <a:chExt cx="4320" cy="926"/>
              </a:xfrm>
            </p:grpSpPr>
            <p:sp>
              <p:nvSpPr>
                <p:cNvPr id="12" name="Line 34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432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13" name="Group 500"/>
                <p:cNvGrpSpPr/>
                <p:nvPr/>
              </p:nvGrpSpPr>
              <p:grpSpPr bwMode="auto">
                <a:xfrm>
                  <a:off x="1872" y="0"/>
                  <a:ext cx="384" cy="144"/>
                  <a:chOff x="0" y="0"/>
                  <a:chExt cx="192" cy="96"/>
                </a:xfrm>
              </p:grpSpPr>
              <p:sp>
                <p:nvSpPr>
                  <p:cNvPr id="35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4" name="Group 503"/>
                <p:cNvGrpSpPr/>
                <p:nvPr/>
              </p:nvGrpSpPr>
              <p:grpSpPr bwMode="auto">
                <a:xfrm>
                  <a:off x="2640" y="0"/>
                  <a:ext cx="384" cy="144"/>
                  <a:chOff x="0" y="0"/>
                  <a:chExt cx="192" cy="96"/>
                </a:xfrm>
              </p:grpSpPr>
              <p:sp>
                <p:nvSpPr>
                  <p:cNvPr id="3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5" name="Group 506"/>
                <p:cNvGrpSpPr/>
                <p:nvPr/>
              </p:nvGrpSpPr>
              <p:grpSpPr bwMode="auto">
                <a:xfrm>
                  <a:off x="3408" y="0"/>
                  <a:ext cx="384" cy="144"/>
                  <a:chOff x="0" y="0"/>
                  <a:chExt cx="192" cy="96"/>
                </a:xfrm>
              </p:grpSpPr>
              <p:sp>
                <p:nvSpPr>
                  <p:cNvPr id="31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6" name="Text Box 44"/>
                <p:cNvSpPr>
                  <a:spLocks noChangeArrowheads="1"/>
                </p:cNvSpPr>
                <p:nvPr/>
              </p:nvSpPr>
              <p:spPr bwMode="auto">
                <a:xfrm>
                  <a:off x="2161" y="193"/>
                  <a:ext cx="191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17" name="Text Box 45"/>
                <p:cNvSpPr>
                  <a:spLocks noChangeArrowheads="1"/>
                </p:cNvSpPr>
                <p:nvPr/>
              </p:nvSpPr>
              <p:spPr bwMode="auto">
                <a:xfrm>
                  <a:off x="2544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18" name="Text Box 46"/>
                <p:cNvSpPr>
                  <a:spLocks noChangeArrowheads="1"/>
                </p:cNvSpPr>
                <p:nvPr/>
              </p:nvSpPr>
              <p:spPr bwMode="auto">
                <a:xfrm>
                  <a:off x="2928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3</a:t>
                  </a:r>
                </a:p>
              </p:txBody>
            </p:sp>
            <p:sp>
              <p:nvSpPr>
                <p:cNvPr id="19" name="Text Box 47"/>
                <p:cNvSpPr>
                  <a:spLocks noChangeArrowheads="1"/>
                </p:cNvSpPr>
                <p:nvPr/>
              </p:nvSpPr>
              <p:spPr bwMode="auto">
                <a:xfrm>
                  <a:off x="3312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4</a:t>
                  </a:r>
                </a:p>
              </p:txBody>
            </p:sp>
            <p:sp>
              <p:nvSpPr>
                <p:cNvPr id="20" name="Text Box 48"/>
                <p:cNvSpPr>
                  <a:spLocks noChangeArrowheads="1"/>
                </p:cNvSpPr>
                <p:nvPr/>
              </p:nvSpPr>
              <p:spPr bwMode="auto">
                <a:xfrm>
                  <a:off x="3697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5</a:t>
                  </a:r>
                </a:p>
              </p:txBody>
            </p:sp>
            <p:grpSp>
              <p:nvGrpSpPr>
                <p:cNvPr id="21" name="Group 514"/>
                <p:cNvGrpSpPr/>
                <p:nvPr/>
              </p:nvGrpSpPr>
              <p:grpSpPr bwMode="auto">
                <a:xfrm>
                  <a:off x="288" y="0"/>
                  <a:ext cx="384" cy="144"/>
                  <a:chOff x="0" y="0"/>
                  <a:chExt cx="192" cy="96"/>
                </a:xfrm>
              </p:grpSpPr>
              <p:sp>
                <p:nvSpPr>
                  <p:cNvPr id="2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2" name="Group 517"/>
                <p:cNvGrpSpPr/>
                <p:nvPr/>
              </p:nvGrpSpPr>
              <p:grpSpPr bwMode="auto">
                <a:xfrm>
                  <a:off x="1056" y="0"/>
                  <a:ext cx="384" cy="144"/>
                  <a:chOff x="0" y="0"/>
                  <a:chExt cx="192" cy="96"/>
                </a:xfrm>
              </p:grpSpPr>
              <p:sp>
                <p:nvSpPr>
                  <p:cNvPr id="27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3" name="Text Box 55"/>
                <p:cNvSpPr>
                  <a:spLocks noChangeArrowheads="1"/>
                </p:cNvSpPr>
                <p:nvPr/>
              </p:nvSpPr>
              <p:spPr bwMode="auto">
                <a:xfrm>
                  <a:off x="96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-4</a:t>
                  </a:r>
                </a:p>
              </p:txBody>
            </p:sp>
            <p:sp>
              <p:nvSpPr>
                <p:cNvPr id="24" name="Text Box 56"/>
                <p:cNvSpPr>
                  <a:spLocks noChangeArrowheads="1"/>
                </p:cNvSpPr>
                <p:nvPr/>
              </p:nvSpPr>
              <p:spPr bwMode="auto">
                <a:xfrm>
                  <a:off x="480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-3</a:t>
                  </a:r>
                </a:p>
              </p:txBody>
            </p:sp>
            <p:sp>
              <p:nvSpPr>
                <p:cNvPr id="25" name="Text Box 57"/>
                <p:cNvSpPr>
                  <a:spLocks noChangeArrowheads="1"/>
                </p:cNvSpPr>
                <p:nvPr/>
              </p:nvSpPr>
              <p:spPr bwMode="auto">
                <a:xfrm>
                  <a:off x="864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-2</a:t>
                  </a:r>
                </a:p>
              </p:txBody>
            </p:sp>
            <p:sp>
              <p:nvSpPr>
                <p:cNvPr id="26" name="Text Box 58"/>
                <p:cNvSpPr>
                  <a:spLocks noChangeArrowheads="1"/>
                </p:cNvSpPr>
                <p:nvPr/>
              </p:nvSpPr>
              <p:spPr bwMode="auto">
                <a:xfrm>
                  <a:off x="1248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-1</a:t>
                  </a:r>
                </a:p>
              </p:txBody>
            </p:sp>
          </p:grpSp>
        </p:grpSp>
      </p:grpSp>
      <p:sp>
        <p:nvSpPr>
          <p:cNvPr id="63" name="文本框 62"/>
          <p:cNvSpPr txBox="1"/>
          <p:nvPr/>
        </p:nvSpPr>
        <p:spPr>
          <a:xfrm>
            <a:off x="4681180" y="3060978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A ’(2,3)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604415" y="4285552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A ” (-2,-3)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6308017" y="3056921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B ’(-1,-2)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231252" y="4281495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B ” (1,2)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7975830" y="3056921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C ’(4,0)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7899066" y="4281495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C” (-4,0)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9575357" y="3082837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D ’(0,0)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9498592" y="4307411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dirty="0">
                <a:solidFill>
                  <a:srgbClr val="FF0000"/>
                </a:solidFill>
                <a:cs typeface="+mn-ea"/>
                <a:sym typeface="+mn-lt"/>
              </a:rPr>
              <a:t>D ” (0,0)</a:t>
            </a:r>
            <a:endParaRPr lang="zh-CN" altLang="en-US" sz="21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72705"/>
          <p:cNvSpPr txBox="1">
            <a:spLocks noChangeArrowheads="1"/>
          </p:cNvSpPr>
          <p:nvPr/>
        </p:nvSpPr>
        <p:spPr bwMode="auto">
          <a:xfrm>
            <a:off x="952101" y="1082996"/>
            <a:ext cx="7408093" cy="79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defTabSz="1219200"/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1.关于x轴对称的点的坐标的特点是:</a:t>
            </a:r>
          </a:p>
        </p:txBody>
      </p:sp>
      <p:sp>
        <p:nvSpPr>
          <p:cNvPr id="6" name="文本框 72706"/>
          <p:cNvSpPr>
            <a:spLocks noChangeArrowheads="1"/>
          </p:cNvSpPr>
          <p:nvPr/>
        </p:nvSpPr>
        <p:spPr bwMode="auto">
          <a:xfrm>
            <a:off x="1636125" y="1914837"/>
            <a:ext cx="4459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横坐标相等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纵坐标互为相反数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72711"/>
          <p:cNvSpPr>
            <a:spLocks noChangeArrowheads="1"/>
          </p:cNvSpPr>
          <p:nvPr/>
        </p:nvSpPr>
        <p:spPr bwMode="auto">
          <a:xfrm>
            <a:off x="5911982" y="1896877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（简称：横轴横相等）</a:t>
            </a:r>
          </a:p>
        </p:txBody>
      </p:sp>
      <p:sp>
        <p:nvSpPr>
          <p:cNvPr id="8" name="标题 72705"/>
          <p:cNvSpPr txBox="1">
            <a:spLocks noChangeArrowheads="1"/>
          </p:cNvSpPr>
          <p:nvPr/>
        </p:nvSpPr>
        <p:spPr bwMode="auto">
          <a:xfrm>
            <a:off x="952100" y="3445293"/>
            <a:ext cx="7408093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defTabSz="1219200"/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2.关于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轴对称的点的坐标的特点是:</a:t>
            </a:r>
          </a:p>
        </p:txBody>
      </p:sp>
      <p:sp>
        <p:nvSpPr>
          <p:cNvPr id="9" name="文本框 72706"/>
          <p:cNvSpPr>
            <a:spLocks noChangeArrowheads="1"/>
          </p:cNvSpPr>
          <p:nvPr/>
        </p:nvSpPr>
        <p:spPr bwMode="auto">
          <a:xfrm>
            <a:off x="1636125" y="4349157"/>
            <a:ext cx="4459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纵坐标相等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横坐标互为相反数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72711"/>
          <p:cNvSpPr>
            <a:spLocks noChangeArrowheads="1"/>
          </p:cNvSpPr>
          <p:nvPr/>
        </p:nvSpPr>
        <p:spPr bwMode="auto">
          <a:xfrm>
            <a:off x="5969132" y="4359653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（简称：纵轴纵相等）</a:t>
            </a:r>
          </a:p>
        </p:txBody>
      </p:sp>
      <p:sp>
        <p:nvSpPr>
          <p:cNvPr id="11" name="矩形 10"/>
          <p:cNvSpPr/>
          <p:nvPr/>
        </p:nvSpPr>
        <p:spPr>
          <a:xfrm>
            <a:off x="1106314" y="2663551"/>
            <a:ext cx="8477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点（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x, y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）关于</a:t>
            </a:r>
            <a:r>
              <a:rPr lang="en-US" altLang="en-US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轴对称的点的坐标为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______.</a:t>
            </a:r>
          </a:p>
        </p:txBody>
      </p:sp>
      <p:sp>
        <p:nvSpPr>
          <p:cNvPr id="12" name="矩形 11"/>
          <p:cNvSpPr/>
          <p:nvPr/>
        </p:nvSpPr>
        <p:spPr>
          <a:xfrm>
            <a:off x="1215323" y="5245945"/>
            <a:ext cx="8477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点（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x, y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）关于</a:t>
            </a:r>
            <a:r>
              <a:rPr lang="en-US" altLang="en-US" sz="3200" b="1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轴对称的点的坐标为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______.</a:t>
            </a:r>
          </a:p>
        </p:txBody>
      </p:sp>
      <p:sp>
        <p:nvSpPr>
          <p:cNvPr id="13" name="文本框 77827"/>
          <p:cNvSpPr>
            <a:spLocks noChangeArrowheads="1"/>
          </p:cNvSpPr>
          <p:nvPr/>
        </p:nvSpPr>
        <p:spPr bwMode="auto">
          <a:xfrm>
            <a:off x="7653888" y="2317920"/>
            <a:ext cx="16578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x,-</a:t>
            </a:r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y)</a:t>
            </a:r>
          </a:p>
        </p:txBody>
      </p:sp>
      <p:sp>
        <p:nvSpPr>
          <p:cNvPr id="14" name="文本框 77828"/>
          <p:cNvSpPr>
            <a:spLocks noChangeArrowheads="1"/>
          </p:cNvSpPr>
          <p:nvPr/>
        </p:nvSpPr>
        <p:spPr bwMode="auto">
          <a:xfrm>
            <a:off x="7753968" y="4926482"/>
            <a:ext cx="18293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x, y)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085655" y="2230966"/>
          <a:ext cx="9829994" cy="38840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8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2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ru-RU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已知点</a:t>
                      </a:r>
                      <a:endParaRPr kumimoji="0" lang="zh-CN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(2,-3)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(-1,2)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(-6,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-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5)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(0,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-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1.6)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(4,0)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0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关于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x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轴的对称点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0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关于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y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轴的对称点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Box 33"/>
          <p:cNvSpPr>
            <a:spLocks noChangeArrowheads="1"/>
          </p:cNvSpPr>
          <p:nvPr/>
        </p:nvSpPr>
        <p:spPr bwMode="auto">
          <a:xfrm>
            <a:off x="4494100" y="5150383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(-2, 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3)</a:t>
            </a:r>
          </a:p>
        </p:txBody>
      </p:sp>
      <p:sp>
        <p:nvSpPr>
          <p:cNvPr id="7" name="Text Box 34"/>
          <p:cNvSpPr>
            <a:spLocks noChangeArrowheads="1"/>
          </p:cNvSpPr>
          <p:nvPr/>
        </p:nvSpPr>
        <p:spPr bwMode="auto">
          <a:xfrm>
            <a:off x="4505353" y="3913013"/>
            <a:ext cx="8030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(2, 3)</a:t>
            </a:r>
          </a:p>
        </p:txBody>
      </p:sp>
      <p:sp>
        <p:nvSpPr>
          <p:cNvPr id="8" name="Text Box 35"/>
          <p:cNvSpPr>
            <a:spLocks noChangeArrowheads="1"/>
          </p:cNvSpPr>
          <p:nvPr/>
        </p:nvSpPr>
        <p:spPr bwMode="auto">
          <a:xfrm>
            <a:off x="5855653" y="3913013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(-1,-2)</a:t>
            </a:r>
          </a:p>
        </p:txBody>
      </p:sp>
      <p:sp>
        <p:nvSpPr>
          <p:cNvPr id="9" name="Text Box 37"/>
          <p:cNvSpPr>
            <a:spLocks noChangeArrowheads="1"/>
          </p:cNvSpPr>
          <p:nvPr/>
        </p:nvSpPr>
        <p:spPr bwMode="auto">
          <a:xfrm>
            <a:off x="7259530" y="5150383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(6, -5)</a:t>
            </a:r>
          </a:p>
        </p:txBody>
      </p:sp>
      <p:sp>
        <p:nvSpPr>
          <p:cNvPr id="10" name="Text Box 38"/>
          <p:cNvSpPr>
            <a:spLocks noChangeArrowheads="1"/>
          </p:cNvSpPr>
          <p:nvPr/>
        </p:nvSpPr>
        <p:spPr bwMode="auto">
          <a:xfrm>
            <a:off x="7215926" y="3913013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(-6, 5)</a:t>
            </a:r>
          </a:p>
        </p:txBody>
      </p:sp>
      <p:sp>
        <p:nvSpPr>
          <p:cNvPr id="11" name="Text Box 39"/>
          <p:cNvSpPr>
            <a:spLocks noChangeArrowheads="1"/>
          </p:cNvSpPr>
          <p:nvPr/>
        </p:nvSpPr>
        <p:spPr bwMode="auto">
          <a:xfrm>
            <a:off x="8539653" y="5150383"/>
            <a:ext cx="9925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(0, -1.6)</a:t>
            </a:r>
          </a:p>
        </p:txBody>
      </p:sp>
      <p:sp>
        <p:nvSpPr>
          <p:cNvPr id="12" name="Text Box 40"/>
          <p:cNvSpPr>
            <a:spLocks noChangeArrowheads="1"/>
          </p:cNvSpPr>
          <p:nvPr/>
        </p:nvSpPr>
        <p:spPr bwMode="auto">
          <a:xfrm>
            <a:off x="8563375" y="3913013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(0,1.6)</a:t>
            </a:r>
          </a:p>
        </p:txBody>
      </p:sp>
      <p:sp>
        <p:nvSpPr>
          <p:cNvPr id="13" name="Text Box 42"/>
          <p:cNvSpPr>
            <a:spLocks noChangeArrowheads="1"/>
          </p:cNvSpPr>
          <p:nvPr/>
        </p:nvSpPr>
        <p:spPr bwMode="auto">
          <a:xfrm>
            <a:off x="9962120" y="3913013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(4,0)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96120" y="1284424"/>
            <a:ext cx="10851497" cy="67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defTabSz="1219200" eaLnBrk="1" hangingPunct="1"/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填空</a:t>
            </a:r>
            <a:endParaRPr lang="en-US" altLang="zh-CN" sz="32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 Box 35"/>
          <p:cNvSpPr>
            <a:spLocks noChangeArrowheads="1"/>
          </p:cNvSpPr>
          <p:nvPr/>
        </p:nvSpPr>
        <p:spPr bwMode="auto">
          <a:xfrm>
            <a:off x="5770462" y="5150383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(1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-2)</a:t>
            </a:r>
          </a:p>
        </p:txBody>
      </p:sp>
      <p:sp>
        <p:nvSpPr>
          <p:cNvPr id="17" name="Text Box 42"/>
          <p:cNvSpPr>
            <a:spLocks noChangeArrowheads="1"/>
          </p:cNvSpPr>
          <p:nvPr/>
        </p:nvSpPr>
        <p:spPr bwMode="auto">
          <a:xfrm>
            <a:off x="10012135" y="5150383"/>
            <a:ext cx="736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(-4,0)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3"/>
          <p:cNvSpPr>
            <a:spLocks noChangeArrowheads="1"/>
          </p:cNvSpPr>
          <p:nvPr/>
        </p:nvSpPr>
        <p:spPr bwMode="auto">
          <a:xfrm>
            <a:off x="918634" y="1523467"/>
            <a:ext cx="8422498" cy="427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</a:pP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P(2a+b,-3a)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’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(13,b+2).</a:t>
            </a:r>
          </a:p>
          <a:p>
            <a:pPr defTabSz="914400" eaLnBrk="1" hangingPunct="1">
              <a:lnSpc>
                <a:spcPct val="200000"/>
              </a:lnSpc>
            </a:pPr>
            <a:endParaRPr lang="en-US" altLang="zh-CN" sz="28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</a:pP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若点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’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轴对称，则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a=_____ b=_______.</a:t>
            </a:r>
          </a:p>
          <a:p>
            <a:pPr defTabSz="914400" eaLnBrk="1" hangingPunct="1">
              <a:lnSpc>
                <a:spcPct val="200000"/>
              </a:lnSpc>
            </a:pPr>
            <a:endParaRPr lang="en-US" altLang="en-US" sz="28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</a:pP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若点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’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轴对称，则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a=_____ b=_______.</a:t>
            </a:r>
          </a:p>
        </p:txBody>
      </p:sp>
      <p:sp>
        <p:nvSpPr>
          <p:cNvPr id="6" name="文本框 77827"/>
          <p:cNvSpPr>
            <a:spLocks noChangeArrowheads="1"/>
          </p:cNvSpPr>
          <p:nvPr/>
        </p:nvSpPr>
        <p:spPr bwMode="auto">
          <a:xfrm>
            <a:off x="6405364" y="3429000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7" name="文本框 77827"/>
          <p:cNvSpPr>
            <a:spLocks noChangeArrowheads="1"/>
          </p:cNvSpPr>
          <p:nvPr/>
        </p:nvSpPr>
        <p:spPr bwMode="auto">
          <a:xfrm>
            <a:off x="8162784" y="3339091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7</a:t>
            </a:r>
          </a:p>
        </p:txBody>
      </p:sp>
      <p:sp>
        <p:nvSpPr>
          <p:cNvPr id="8" name="文本框 77827"/>
          <p:cNvSpPr>
            <a:spLocks noChangeArrowheads="1"/>
          </p:cNvSpPr>
          <p:nvPr/>
        </p:nvSpPr>
        <p:spPr bwMode="auto">
          <a:xfrm>
            <a:off x="6289851" y="5154717"/>
            <a:ext cx="6721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11</a:t>
            </a:r>
          </a:p>
        </p:txBody>
      </p:sp>
      <p:sp>
        <p:nvSpPr>
          <p:cNvPr id="9" name="文本框 77827"/>
          <p:cNvSpPr>
            <a:spLocks noChangeArrowheads="1"/>
          </p:cNvSpPr>
          <p:nvPr/>
        </p:nvSpPr>
        <p:spPr bwMode="auto">
          <a:xfrm>
            <a:off x="7957600" y="5073230"/>
            <a:ext cx="8515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-35</a:t>
            </a:r>
          </a:p>
          <a:p>
            <a:pPr defTabSz="914400"/>
            <a:endParaRPr lang="en-US" altLang="en-US" sz="3600" b="1" dirty="0">
              <a:solidFill>
                <a:srgbClr val="FF006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82945"/>
          <p:cNvSpPr txBox="1">
            <a:spLocks noChangeArrowheads="1"/>
          </p:cNvSpPr>
          <p:nvPr/>
        </p:nvSpPr>
        <p:spPr bwMode="auto">
          <a:xfrm>
            <a:off x="888651" y="1309498"/>
            <a:ext cx="10871200" cy="78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defTabSz="1219200">
              <a:lnSpc>
                <a:spcPct val="150000"/>
              </a:lnSpc>
            </a:pPr>
            <a:r>
              <a:rPr lang="en-US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5.已知△ABC的三个顶点的坐标分别为A(-3，5),B(- 4，1),C(-1，3)，</a:t>
            </a:r>
            <a:r>
              <a:rPr lang="en-US" altLang="en-US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作出△ABC关于y轴对称的图形</a:t>
            </a:r>
            <a:r>
              <a:rPr lang="en-US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6" name="文本框 82946"/>
          <p:cNvSpPr>
            <a:spLocks noChangeArrowheads="1"/>
          </p:cNvSpPr>
          <p:nvPr/>
        </p:nvSpPr>
        <p:spPr bwMode="auto">
          <a:xfrm>
            <a:off x="874448" y="2736234"/>
            <a:ext cx="4588898" cy="308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解：点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A(-3,5),B(-4,1),C(-1,3)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，关于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轴对称点的坐标分别为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A’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(3,5),B’(4,1),C’(1,3).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依次连接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A’B’,B’C’,C’A’,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就得到△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轴对称的△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A’B’C’.</a:t>
            </a:r>
          </a:p>
        </p:txBody>
      </p:sp>
      <p:grpSp>
        <p:nvGrpSpPr>
          <p:cNvPr id="90" name="组合 89"/>
          <p:cNvGrpSpPr/>
          <p:nvPr/>
        </p:nvGrpSpPr>
        <p:grpSpPr>
          <a:xfrm>
            <a:off x="6413828" y="1694090"/>
            <a:ext cx="4544235" cy="4779282"/>
            <a:chOff x="6181600" y="1519918"/>
            <a:chExt cx="5892800" cy="6197601"/>
          </a:xfrm>
        </p:grpSpPr>
        <p:sp>
          <p:nvSpPr>
            <p:cNvPr id="7" name="直接连接符 82947"/>
            <p:cNvSpPr>
              <a:spLocks noChangeShapeType="1"/>
            </p:cNvSpPr>
            <p:nvPr/>
          </p:nvSpPr>
          <p:spPr bwMode="auto">
            <a:xfrm>
              <a:off x="8823200" y="3067200"/>
              <a:ext cx="1524000" cy="0"/>
            </a:xfrm>
            <a:prstGeom prst="line">
              <a:avLst/>
            </a:prstGeom>
            <a:noFill/>
            <a:ln w="57150" cap="flat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82948"/>
            <p:cNvSpPr>
              <a:spLocks noChangeArrowheads="1"/>
            </p:cNvSpPr>
            <p:nvPr/>
          </p:nvSpPr>
          <p:spPr bwMode="auto">
            <a:xfrm>
              <a:off x="9128001" y="3372000"/>
              <a:ext cx="482679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9" name="直接连接符 82949"/>
            <p:cNvSpPr>
              <a:spLocks noChangeShapeType="1"/>
            </p:cNvSpPr>
            <p:nvPr/>
          </p:nvSpPr>
          <p:spPr bwMode="auto">
            <a:xfrm>
              <a:off x="8823200" y="4997600"/>
              <a:ext cx="2032000" cy="0"/>
            </a:xfrm>
            <a:prstGeom prst="line">
              <a:avLst/>
            </a:prstGeom>
            <a:noFill/>
            <a:ln w="57150" cap="flat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82950"/>
            <p:cNvSpPr>
              <a:spLocks noChangeArrowheads="1"/>
            </p:cNvSpPr>
            <p:nvPr/>
          </p:nvSpPr>
          <p:spPr bwMode="auto">
            <a:xfrm>
              <a:off x="10660467" y="4265234"/>
              <a:ext cx="499533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1" name="直接连接符 82951"/>
            <p:cNvSpPr>
              <a:spLocks noChangeShapeType="1"/>
            </p:cNvSpPr>
            <p:nvPr/>
          </p:nvSpPr>
          <p:spPr bwMode="auto">
            <a:xfrm>
              <a:off x="8823200" y="4083200"/>
              <a:ext cx="508000" cy="0"/>
            </a:xfrm>
            <a:prstGeom prst="line">
              <a:avLst/>
            </a:prstGeom>
            <a:noFill/>
            <a:ln w="57150" cap="flat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82952"/>
            <p:cNvSpPr>
              <a:spLocks noChangeArrowheads="1"/>
            </p:cNvSpPr>
            <p:nvPr/>
          </p:nvSpPr>
          <p:spPr bwMode="auto">
            <a:xfrm>
              <a:off x="10144000" y="2356001"/>
              <a:ext cx="482679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3" name="文本框 82953"/>
            <p:cNvSpPr>
              <a:spLocks noChangeArrowheads="1"/>
            </p:cNvSpPr>
            <p:nvPr/>
          </p:nvSpPr>
          <p:spPr bwMode="auto">
            <a:xfrm>
              <a:off x="7096000" y="2356001"/>
              <a:ext cx="482679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4" name="文本框 82954"/>
            <p:cNvSpPr>
              <a:spLocks noChangeArrowheads="1"/>
            </p:cNvSpPr>
            <p:nvPr/>
          </p:nvSpPr>
          <p:spPr bwMode="auto">
            <a:xfrm>
              <a:off x="6588001" y="2660801"/>
              <a:ext cx="455654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grpSp>
          <p:nvGrpSpPr>
            <p:cNvPr id="15" name="Group 277"/>
            <p:cNvGrpSpPr/>
            <p:nvPr/>
          </p:nvGrpSpPr>
          <p:grpSpPr bwMode="auto">
            <a:xfrm>
              <a:off x="6181600" y="2457601"/>
              <a:ext cx="5892800" cy="5259918"/>
              <a:chOff x="0" y="0"/>
              <a:chExt cx="2784" cy="2485"/>
            </a:xfrm>
          </p:grpSpPr>
          <p:grpSp>
            <p:nvGrpSpPr>
              <p:cNvPr id="16" name="Group 278"/>
              <p:cNvGrpSpPr/>
              <p:nvPr/>
            </p:nvGrpSpPr>
            <p:grpSpPr bwMode="auto">
              <a:xfrm>
                <a:off x="96" y="0"/>
                <a:ext cx="2688" cy="2485"/>
                <a:chOff x="0" y="0"/>
                <a:chExt cx="2688" cy="2432"/>
              </a:xfrm>
            </p:grpSpPr>
            <p:grpSp>
              <p:nvGrpSpPr>
                <p:cNvPr id="28" name="Group 279"/>
                <p:cNvGrpSpPr/>
                <p:nvPr/>
              </p:nvGrpSpPr>
              <p:grpSpPr bwMode="auto">
                <a:xfrm>
                  <a:off x="912" y="0"/>
                  <a:ext cx="371" cy="2432"/>
                  <a:chOff x="0" y="0"/>
                  <a:chExt cx="432" cy="3552"/>
                </a:xfrm>
              </p:grpSpPr>
              <p:sp>
                <p:nvSpPr>
                  <p:cNvPr id="57" name="直接连接符 829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0"/>
                    <a:ext cx="0" cy="3552"/>
                  </a:xfrm>
                  <a:prstGeom prst="line">
                    <a:avLst/>
                  </a:prstGeom>
                  <a:noFill/>
                  <a:ln w="57150" cap="flat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 sz="10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8" name="文本框 82959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910"/>
                    <a:ext cx="21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3</a:t>
                    </a:r>
                  </a:p>
                </p:txBody>
              </p:sp>
              <p:sp>
                <p:nvSpPr>
                  <p:cNvPr id="59" name="文本框 82960"/>
                  <p:cNvSpPr>
                    <a:spLocks noChangeArrowheads="1"/>
                  </p:cNvSpPr>
                  <p:nvPr/>
                </p:nvSpPr>
                <p:spPr bwMode="auto">
                  <a:xfrm>
                    <a:off x="49" y="1582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1</a:t>
                    </a:r>
                  </a:p>
                </p:txBody>
              </p:sp>
              <p:sp>
                <p:nvSpPr>
                  <p:cNvPr id="60" name="文本框 82961"/>
                  <p:cNvSpPr>
                    <a:spLocks noChangeArrowheads="1"/>
                  </p:cNvSpPr>
                  <p:nvPr/>
                </p:nvSpPr>
                <p:spPr bwMode="auto">
                  <a:xfrm>
                    <a:off x="49" y="574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4</a:t>
                    </a:r>
                  </a:p>
                </p:txBody>
              </p:sp>
              <p:sp>
                <p:nvSpPr>
                  <p:cNvPr id="61" name="文本框 82962"/>
                  <p:cNvSpPr>
                    <a:spLocks noChangeArrowheads="1"/>
                  </p:cNvSpPr>
                  <p:nvPr/>
                </p:nvSpPr>
                <p:spPr bwMode="auto">
                  <a:xfrm>
                    <a:off x="49" y="1199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2</a:t>
                    </a:r>
                  </a:p>
                </p:txBody>
              </p:sp>
              <p:sp>
                <p:nvSpPr>
                  <p:cNvPr id="62" name="文本框 82963"/>
                  <p:cNvSpPr>
                    <a:spLocks noChangeArrowheads="1"/>
                  </p:cNvSpPr>
                  <p:nvPr/>
                </p:nvSpPr>
                <p:spPr bwMode="auto">
                  <a:xfrm>
                    <a:off x="49" y="237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5</a:t>
                    </a:r>
                  </a:p>
                </p:txBody>
              </p:sp>
              <p:grpSp>
                <p:nvGrpSpPr>
                  <p:cNvPr id="63" name="Group 286"/>
                  <p:cNvGrpSpPr/>
                  <p:nvPr/>
                </p:nvGrpSpPr>
                <p:grpSpPr bwMode="auto">
                  <a:xfrm rot="-5400000">
                    <a:off x="192" y="456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80" name="直接连接符 829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81" name="直接连接符 829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64" name="Group 289"/>
                  <p:cNvGrpSpPr/>
                  <p:nvPr/>
                </p:nvGrpSpPr>
                <p:grpSpPr bwMode="auto">
                  <a:xfrm rot="-5400000">
                    <a:off x="192" y="1128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8" name="直接连接符 829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9" name="直接连接符 829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65" name="Group 292"/>
                  <p:cNvGrpSpPr/>
                  <p:nvPr/>
                </p:nvGrpSpPr>
                <p:grpSpPr bwMode="auto">
                  <a:xfrm rot="-5400000">
                    <a:off x="192" y="1776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6" name="直接连接符 829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7" name="直接连接符 829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66" name="文本框 8297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544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-2</a:t>
                    </a:r>
                  </a:p>
                </p:txBody>
              </p:sp>
              <p:sp>
                <p:nvSpPr>
                  <p:cNvPr id="67" name="文本框 8297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16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-4</a:t>
                    </a:r>
                  </a:p>
                </p:txBody>
              </p:sp>
              <p:sp>
                <p:nvSpPr>
                  <p:cNvPr id="68" name="文本框 8297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207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-1</a:t>
                    </a:r>
                  </a:p>
                </p:txBody>
              </p:sp>
              <p:sp>
                <p:nvSpPr>
                  <p:cNvPr id="69" name="文本框 8297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832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-3</a:t>
                    </a:r>
                  </a:p>
                </p:txBody>
              </p:sp>
              <p:grpSp>
                <p:nvGrpSpPr>
                  <p:cNvPr id="70" name="Group 299"/>
                  <p:cNvGrpSpPr/>
                  <p:nvPr/>
                </p:nvGrpSpPr>
                <p:grpSpPr bwMode="auto">
                  <a:xfrm rot="-5400000">
                    <a:off x="192" y="2424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4" name="直接连接符 829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5" name="直接连接符 829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71" name="Group 302"/>
                  <p:cNvGrpSpPr/>
                  <p:nvPr/>
                </p:nvGrpSpPr>
                <p:grpSpPr bwMode="auto">
                  <a:xfrm rot="-5400000">
                    <a:off x="192" y="3096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2" name="直接连接符 829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3" name="直接连接符 829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grpSp>
              <p:nvGrpSpPr>
                <p:cNvPr id="29" name="Group 305"/>
                <p:cNvGrpSpPr/>
                <p:nvPr/>
              </p:nvGrpSpPr>
              <p:grpSpPr bwMode="auto">
                <a:xfrm>
                  <a:off x="0" y="1344"/>
                  <a:ext cx="2688" cy="263"/>
                  <a:chOff x="0" y="0"/>
                  <a:chExt cx="4320" cy="654"/>
                </a:xfrm>
              </p:grpSpPr>
              <p:sp>
                <p:nvSpPr>
                  <p:cNvPr id="30" name="文本框 82984"/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98"/>
                    <a:ext cx="280" cy="46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/>
                    <a:r>
                      <a:rPr lang="en-US" altLang="en-US" sz="1400" b="1">
                        <a:solidFill>
                          <a:srgbClr val="FF3300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0</a:t>
                    </a:r>
                  </a:p>
                </p:txBody>
              </p:sp>
              <p:grpSp>
                <p:nvGrpSpPr>
                  <p:cNvPr id="31" name="Group 307"/>
                  <p:cNvGrpSpPr/>
                  <p:nvPr/>
                </p:nvGrpSpPr>
                <p:grpSpPr bwMode="auto">
                  <a:xfrm>
                    <a:off x="0" y="0"/>
                    <a:ext cx="4320" cy="654"/>
                    <a:chOff x="0" y="0"/>
                    <a:chExt cx="4320" cy="654"/>
                  </a:xfrm>
                </p:grpSpPr>
                <p:sp>
                  <p:nvSpPr>
                    <p:cNvPr id="32" name="直接连接符 829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4320" cy="0"/>
                    </a:xfrm>
                    <a:prstGeom prst="line">
                      <a:avLst/>
                    </a:prstGeom>
                    <a:noFill/>
                    <a:ln w="57150" cap="flat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400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grpSp>
                  <p:nvGrpSpPr>
                    <p:cNvPr id="33" name="Group 309"/>
                    <p:cNvGrpSpPr/>
                    <p:nvPr/>
                  </p:nvGrpSpPr>
                  <p:grpSpPr bwMode="auto">
                    <a:xfrm>
                      <a:off x="1872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55" name="直接连接符 829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6" name="直接连接符 829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grpSp>
                  <p:nvGrpSpPr>
                    <p:cNvPr id="34" name="Group 312"/>
                    <p:cNvGrpSpPr/>
                    <p:nvPr/>
                  </p:nvGrpSpPr>
                  <p:grpSpPr bwMode="auto">
                    <a:xfrm>
                      <a:off x="2640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53" name="直接连接符 8299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4" name="直接连接符 8299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grpSp>
                  <p:nvGrpSpPr>
                    <p:cNvPr id="35" name="Group 315"/>
                    <p:cNvGrpSpPr/>
                    <p:nvPr/>
                  </p:nvGrpSpPr>
                  <p:grpSpPr bwMode="auto">
                    <a:xfrm>
                      <a:off x="3408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51" name="直接连接符 829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2" name="直接连接符 829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sp>
                  <p:nvSpPr>
                    <p:cNvPr id="36" name="文本框 829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2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</a:p>
                  </p:txBody>
                </p:sp>
                <p:sp>
                  <p:nvSpPr>
                    <p:cNvPr id="37" name="文本框 829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p:txBody>
                </p:sp>
                <p:sp>
                  <p:nvSpPr>
                    <p:cNvPr id="38" name="文本框 829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</a:p>
                  </p:txBody>
                </p:sp>
                <p:sp>
                  <p:nvSpPr>
                    <p:cNvPr id="39" name="文本框 829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p:txBody>
                </p:sp>
                <p:sp>
                  <p:nvSpPr>
                    <p:cNvPr id="40" name="文本框 830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8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</a:p>
                  </p:txBody>
                </p:sp>
                <p:grpSp>
                  <p:nvGrpSpPr>
                    <p:cNvPr id="41" name="Group 323"/>
                    <p:cNvGrpSpPr/>
                    <p:nvPr/>
                  </p:nvGrpSpPr>
                  <p:grpSpPr bwMode="auto">
                    <a:xfrm>
                      <a:off x="288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49" name="直接连接符 830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0" name="直接连接符 830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grpSp>
                  <p:nvGrpSpPr>
                    <p:cNvPr id="42" name="Group 326"/>
                    <p:cNvGrpSpPr/>
                    <p:nvPr/>
                  </p:nvGrpSpPr>
                  <p:grpSpPr bwMode="auto">
                    <a:xfrm>
                      <a:off x="1056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47" name="直接连接符 830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48" name="直接连接符 830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400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sp>
                  <p:nvSpPr>
                    <p:cNvPr id="43" name="文本框 830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-4</a:t>
                      </a:r>
                    </a:p>
                  </p:txBody>
                </p:sp>
                <p:sp>
                  <p:nvSpPr>
                    <p:cNvPr id="44" name="文本框 830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-3</a:t>
                      </a:r>
                    </a:p>
                  </p:txBody>
                </p:sp>
                <p:sp>
                  <p:nvSpPr>
                    <p:cNvPr id="45" name="文本框 830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5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-2</a:t>
                      </a:r>
                    </a:p>
                  </p:txBody>
                </p:sp>
                <p:sp>
                  <p:nvSpPr>
                    <p:cNvPr id="46" name="文本框 830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9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400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-1</a:t>
                      </a:r>
                    </a:p>
                  </p:txBody>
                </p:sp>
              </p:grpSp>
            </p:grpSp>
          </p:grpSp>
          <p:sp>
            <p:nvSpPr>
              <p:cNvPr id="17" name="直接连接符 83011"/>
              <p:cNvSpPr>
                <a:spLocks noChangeShapeType="1"/>
              </p:cNvSpPr>
              <p:nvPr/>
            </p:nvSpPr>
            <p:spPr bwMode="auto">
              <a:xfrm>
                <a:off x="1008" y="768"/>
                <a:ext cx="240" cy="0"/>
              </a:xfrm>
              <a:prstGeom prst="line">
                <a:avLst/>
              </a:prstGeom>
              <a:noFill/>
              <a:ln w="57150" cap="flat" algn="ctr">
                <a:solidFill>
                  <a:srgbClr val="FF0000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10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8" name="Group 334"/>
              <p:cNvGrpSpPr/>
              <p:nvPr/>
            </p:nvGrpSpPr>
            <p:grpSpPr bwMode="auto">
              <a:xfrm>
                <a:off x="0" y="288"/>
                <a:ext cx="1296" cy="1047"/>
                <a:chOff x="0" y="0"/>
                <a:chExt cx="1296" cy="1047"/>
              </a:xfrm>
            </p:grpSpPr>
            <p:sp>
              <p:nvSpPr>
                <p:cNvPr id="19" name="直接连接符 83013"/>
                <p:cNvSpPr>
                  <a:spLocks noChangeShapeType="1"/>
                </p:cNvSpPr>
                <p:nvPr/>
              </p:nvSpPr>
              <p:spPr bwMode="auto">
                <a:xfrm>
                  <a:off x="576" y="0"/>
                  <a:ext cx="72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FF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直接连接符 83014"/>
                <p:cNvSpPr>
                  <a:spLocks noChangeShapeType="1"/>
                </p:cNvSpPr>
                <p:nvPr/>
              </p:nvSpPr>
              <p:spPr bwMode="auto">
                <a:xfrm flipV="1">
                  <a:off x="240" y="507"/>
                  <a:ext cx="720" cy="405"/>
                </a:xfrm>
                <a:prstGeom prst="line">
                  <a:avLst/>
                </a:prstGeom>
                <a:noFill/>
                <a:ln w="28575" cap="flat" algn="ctr">
                  <a:solidFill>
                    <a:srgbClr val="99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直接连接符 83015"/>
                <p:cNvSpPr>
                  <a:spLocks noChangeShapeType="1"/>
                </p:cNvSpPr>
                <p:nvPr/>
              </p:nvSpPr>
              <p:spPr bwMode="auto">
                <a:xfrm>
                  <a:off x="288" y="912"/>
                  <a:ext cx="96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FF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83016"/>
                <p:cNvSpPr>
                  <a:spLocks noChangeArrowheads="1"/>
                </p:cNvSpPr>
                <p:nvPr/>
              </p:nvSpPr>
              <p:spPr bwMode="auto">
                <a:xfrm>
                  <a:off x="144" y="576"/>
                  <a:ext cx="228" cy="4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en-US" sz="4400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·</a:t>
                  </a:r>
                </a:p>
              </p:txBody>
            </p:sp>
            <p:sp>
              <p:nvSpPr>
                <p:cNvPr id="23" name="文本框 83017"/>
                <p:cNvSpPr>
                  <a:spLocks noChangeArrowheads="1"/>
                </p:cNvSpPr>
                <p:nvPr/>
              </p:nvSpPr>
              <p:spPr bwMode="auto">
                <a:xfrm>
                  <a:off x="916" y="144"/>
                  <a:ext cx="228" cy="4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en-US" sz="4400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·</a:t>
                  </a:r>
                </a:p>
              </p:txBody>
            </p:sp>
            <p:sp>
              <p:nvSpPr>
                <p:cNvPr id="24" name="直接连接符 83018"/>
                <p:cNvSpPr>
                  <a:spLocks noChangeShapeType="1"/>
                </p:cNvSpPr>
                <p:nvPr/>
              </p:nvSpPr>
              <p:spPr bwMode="auto">
                <a:xfrm flipH="1">
                  <a:off x="240" y="0"/>
                  <a:ext cx="288" cy="912"/>
                </a:xfrm>
                <a:prstGeom prst="line">
                  <a:avLst/>
                </a:prstGeom>
                <a:noFill/>
                <a:ln w="28575" cap="flat" algn="ctr">
                  <a:solidFill>
                    <a:srgbClr val="99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直接连接符 83019"/>
                <p:cNvSpPr>
                  <a:spLocks noChangeShapeType="1"/>
                </p:cNvSpPr>
                <p:nvPr/>
              </p:nvSpPr>
              <p:spPr bwMode="auto">
                <a:xfrm>
                  <a:off x="528" y="0"/>
                  <a:ext cx="480" cy="480"/>
                </a:xfrm>
                <a:prstGeom prst="line">
                  <a:avLst/>
                </a:prstGeom>
                <a:noFill/>
                <a:ln w="28575" cap="flat" algn="ctr">
                  <a:solidFill>
                    <a:srgbClr val="99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文本框 83020"/>
                <p:cNvSpPr>
                  <a:spLocks noChangeArrowheads="1"/>
                </p:cNvSpPr>
                <p:nvPr/>
              </p:nvSpPr>
              <p:spPr bwMode="auto">
                <a:xfrm>
                  <a:off x="912" y="96"/>
                  <a:ext cx="258" cy="3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en-US" sz="2800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c</a:t>
                  </a:r>
                </a:p>
              </p:txBody>
            </p:sp>
            <p:sp>
              <p:nvSpPr>
                <p:cNvPr id="27" name="文本框 83021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215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r>
                    <a:rPr lang="en-US" altLang="en-US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B</a:t>
                  </a:r>
                </a:p>
              </p:txBody>
            </p:sp>
          </p:grpSp>
        </p:grpSp>
        <p:sp>
          <p:nvSpPr>
            <p:cNvPr id="82" name="文本框 83022"/>
            <p:cNvSpPr>
              <a:spLocks noChangeArrowheads="1"/>
            </p:cNvSpPr>
            <p:nvPr/>
          </p:nvSpPr>
          <p:spPr bwMode="auto">
            <a:xfrm>
              <a:off x="11160001" y="4591200"/>
              <a:ext cx="538803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B’</a:t>
              </a:r>
            </a:p>
          </p:txBody>
        </p:sp>
        <p:sp>
          <p:nvSpPr>
            <p:cNvPr id="83" name="文本框 83023"/>
            <p:cNvSpPr>
              <a:spLocks noChangeArrowheads="1"/>
            </p:cNvSpPr>
            <p:nvPr/>
          </p:nvSpPr>
          <p:spPr bwMode="auto">
            <a:xfrm>
              <a:off x="10550400" y="2660801"/>
              <a:ext cx="522257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A’</a:t>
              </a:r>
            </a:p>
          </p:txBody>
        </p:sp>
        <p:sp>
          <p:nvSpPr>
            <p:cNvPr id="84" name="文本框 83024"/>
            <p:cNvSpPr>
              <a:spLocks noChangeArrowheads="1"/>
            </p:cNvSpPr>
            <p:nvPr/>
          </p:nvSpPr>
          <p:spPr bwMode="auto">
            <a:xfrm>
              <a:off x="9636000" y="3778400"/>
              <a:ext cx="538803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C’</a:t>
              </a:r>
            </a:p>
          </p:txBody>
        </p:sp>
        <p:sp>
          <p:nvSpPr>
            <p:cNvPr id="85" name="直接连接符 83025"/>
            <p:cNvSpPr>
              <a:spLocks noChangeShapeType="1"/>
            </p:cNvSpPr>
            <p:nvPr/>
          </p:nvSpPr>
          <p:spPr bwMode="auto">
            <a:xfrm flipH="1">
              <a:off x="9331200" y="3067200"/>
              <a:ext cx="1016000" cy="1016000"/>
            </a:xfrm>
            <a:prstGeom prst="line">
              <a:avLst/>
            </a:prstGeom>
            <a:noFill/>
            <a:ln w="28575" cap="flat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直接连接符 83026"/>
            <p:cNvSpPr>
              <a:spLocks noChangeShapeType="1"/>
            </p:cNvSpPr>
            <p:nvPr/>
          </p:nvSpPr>
          <p:spPr bwMode="auto">
            <a:xfrm>
              <a:off x="9331200" y="4083200"/>
              <a:ext cx="1524000" cy="914400"/>
            </a:xfrm>
            <a:prstGeom prst="line">
              <a:avLst/>
            </a:prstGeom>
            <a:noFill/>
            <a:ln w="28575" cap="flat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直接连接符 83027"/>
            <p:cNvSpPr>
              <a:spLocks noChangeShapeType="1"/>
            </p:cNvSpPr>
            <p:nvPr/>
          </p:nvSpPr>
          <p:spPr bwMode="auto">
            <a:xfrm>
              <a:off x="10347200" y="3067200"/>
              <a:ext cx="508000" cy="1930400"/>
            </a:xfrm>
            <a:prstGeom prst="line">
              <a:avLst/>
            </a:prstGeom>
            <a:noFill/>
            <a:ln w="28575" cap="flat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文本框 83030"/>
            <p:cNvSpPr>
              <a:spLocks noChangeArrowheads="1"/>
            </p:cNvSpPr>
            <p:nvPr/>
          </p:nvSpPr>
          <p:spPr bwMode="auto">
            <a:xfrm>
              <a:off x="8297666" y="1519918"/>
              <a:ext cx="653133" cy="758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/>
              <a:r>
                <a:rPr lang="en-US" altLang="en-US" sz="3200" dirty="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y </a:t>
              </a:r>
            </a:p>
          </p:txBody>
        </p:sp>
      </p:grpSp>
      <p:sp>
        <p:nvSpPr>
          <p:cNvPr id="89" name="文本框 88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base">
                                        <p:cTn id="7" dur="3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25185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25185" y="2692075"/>
            <a:ext cx="10348517" cy="101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．掌握在平面直角坐标系中作出一个图形的轴对称图形的方法。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．理解在平面直角坐标系中，已知点关于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轴或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轴对称点的坐标的变化规律。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25185" y="412188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25185" y="5013533"/>
            <a:ext cx="10348517" cy="96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在平面直角坐标系中关于</a:t>
            </a:r>
            <a:r>
              <a:rPr lang="en-US" altLang="zh-CN" sz="2000" dirty="0">
                <a:cs typeface="+mn-ea"/>
                <a:sym typeface="+mn-lt"/>
              </a:rPr>
              <a:t>x </a:t>
            </a:r>
            <a:r>
              <a:rPr lang="zh-CN" altLang="en-US" sz="2000" dirty="0">
                <a:cs typeface="+mn-ea"/>
                <a:sym typeface="+mn-lt"/>
              </a:rPr>
              <a:t>轴或</a:t>
            </a:r>
            <a:r>
              <a:rPr lang="en-US" altLang="zh-CN" sz="2000" dirty="0">
                <a:cs typeface="+mn-ea"/>
                <a:sym typeface="+mn-lt"/>
              </a:rPr>
              <a:t>y </a:t>
            </a:r>
            <a:r>
              <a:rPr lang="zh-CN" altLang="en-US" sz="2000" dirty="0">
                <a:cs typeface="+mn-ea"/>
                <a:sym typeface="+mn-lt"/>
              </a:rPr>
              <a:t>轴对称的点的变化规律和作出与一个图形关于</a:t>
            </a:r>
            <a:r>
              <a:rPr lang="en-US" altLang="zh-CN" sz="2000" dirty="0">
                <a:cs typeface="+mn-ea"/>
                <a:sym typeface="+mn-lt"/>
              </a:rPr>
              <a:t>x </a:t>
            </a:r>
            <a:r>
              <a:rPr lang="zh-CN" altLang="en-US" sz="2000" dirty="0">
                <a:cs typeface="+mn-ea"/>
                <a:sym typeface="+mn-lt"/>
              </a:rPr>
              <a:t>轴或</a:t>
            </a:r>
            <a:r>
              <a:rPr lang="en-US" altLang="zh-CN" sz="2000" dirty="0">
                <a:cs typeface="+mn-ea"/>
                <a:sym typeface="+mn-lt"/>
              </a:rPr>
              <a:t>y </a:t>
            </a:r>
            <a:r>
              <a:rPr lang="zh-CN" altLang="en-US" sz="2000" dirty="0">
                <a:cs typeface="+mn-ea"/>
                <a:sym typeface="+mn-lt"/>
              </a:rPr>
              <a:t>轴对称的图形。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95963" y="1252630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850742" y="1854218"/>
            <a:ext cx="7616722" cy="3915211"/>
          </a:xfrm>
          <a:prstGeom prst="parallelogram">
            <a:avLst>
              <a:gd name="adj" fmla="val 99931"/>
            </a:avLst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0"/>
          <p:cNvSpPr/>
          <p:nvPr/>
        </p:nvSpPr>
        <p:spPr bwMode="auto">
          <a:xfrm rot="16200000">
            <a:off x="1432810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3"/>
          <p:cNvSpPr/>
          <p:nvPr/>
        </p:nvSpPr>
        <p:spPr bwMode="auto">
          <a:xfrm rot="16200000">
            <a:off x="3123675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853783" y="2767352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29" name="矩形 28"/>
          <p:cNvSpPr/>
          <p:nvPr/>
        </p:nvSpPr>
        <p:spPr>
          <a:xfrm>
            <a:off x="882433" y="3700107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882433" y="3606630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1" name="矩形 30"/>
          <p:cNvSpPr/>
          <p:nvPr/>
        </p:nvSpPr>
        <p:spPr bwMode="auto">
          <a:xfrm>
            <a:off x="882433" y="2082686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82433" y="4277468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82433" y="3736654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99168" y="5222325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590033" y="5222325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82433" y="329892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963401" y="1529257"/>
            <a:ext cx="1026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简述下面剪纸的制作过程？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037" y="2469224"/>
            <a:ext cx="3892551" cy="3453649"/>
          </a:xfrm>
          <a:prstGeom prst="rect">
            <a:avLst/>
          </a:prstGeom>
        </p:spPr>
      </p:pic>
      <p:cxnSp>
        <p:nvCxnSpPr>
          <p:cNvPr id="29" name="直接连接符 28"/>
          <p:cNvCxnSpPr/>
          <p:nvPr/>
        </p:nvCxnSpPr>
        <p:spPr>
          <a:xfrm>
            <a:off x="3141471" y="2092960"/>
            <a:ext cx="0" cy="4358640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5029588" y="1565762"/>
            <a:ext cx="559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对折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画图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剪纸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994895" y="4059552"/>
            <a:ext cx="5585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折痕是对称轴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并且连接任意一对对应点的线段被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对称轴垂直平分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982659" y="2918752"/>
            <a:ext cx="5585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制作完成后，打开对折纸张，得到轴对称图形，你能说出对称轴在哪里吗？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141606" y="4933139"/>
            <a:ext cx="4213943" cy="696075"/>
            <a:chOff x="856204" y="3699854"/>
            <a:chExt cx="3160457" cy="522056"/>
          </a:xfrm>
        </p:grpSpPr>
        <p:sp>
          <p:nvSpPr>
            <p:cNvPr id="33" name="椭圆 32"/>
            <p:cNvSpPr/>
            <p:nvPr/>
          </p:nvSpPr>
          <p:spPr>
            <a:xfrm>
              <a:off x="953399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671390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856204" y="3839825"/>
              <a:ext cx="39599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620671" y="3875661"/>
              <a:ext cx="39599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P’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939087" y="3757927"/>
              <a:ext cx="2818791" cy="0"/>
            </a:xfrm>
            <a:prstGeom prst="line">
              <a:avLst/>
            </a:prstGeom>
            <a:ln w="381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7" name="文本框 16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25185" y="1605233"/>
            <a:ext cx="10265197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利用剪纸的方法，再画一个简单图形，看看能否得到同样的结论？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8800" y="1518551"/>
            <a:ext cx="1147233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9600" indent="-609600" defTabSz="914400" eaLnBrk="1" hangingPunct="1"/>
            <a:r>
              <a:rPr kumimoji="1" lang="en-US" altLang="zh-CN" sz="3735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</a:t>
            </a:r>
          </a:p>
          <a:p>
            <a:pPr marL="609600" indent="-609600" defTabSz="914400" eaLnBrk="1" hangingPunct="1"/>
            <a:r>
              <a:rPr kumimoji="1" lang="en-US" altLang="zh-CN" sz="2665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0228" y="1411200"/>
            <a:ext cx="10733133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由</a:t>
            </a:r>
            <a:r>
              <a:rPr kumimoji="1" lang="zh-CN" altLang="zh-CN" sz="2400" dirty="0">
                <a:solidFill>
                  <a:srgbClr val="000000"/>
                </a:solidFill>
                <a:cs typeface="+mn-ea"/>
                <a:sym typeface="+mn-lt"/>
              </a:rPr>
              <a:t>一个平面图形可以得到它关于一条直线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成轴对称的图形，这个图形与原图形的</a:t>
            </a:r>
            <a:r>
              <a:rPr kumimoji="1"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形状、大小完全一样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marL="457200" indent="-4572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新图形上的每一个点，都是原图形上的某一点关于直线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的对称点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marL="457200" indent="-4572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连接任意一对对应点的线段被对称轴垂直平分</a:t>
            </a:r>
            <a:r>
              <a:rPr kumimoji="1"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  <a:p>
            <a:pPr defTabSz="914400">
              <a:lnSpc>
                <a:spcPct val="150000"/>
              </a:lnSpc>
            </a:pP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334" y="3725406"/>
            <a:ext cx="2894964" cy="256854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9927968" y="3588100"/>
            <a:ext cx="0" cy="2761937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8436905" y="5570483"/>
            <a:ext cx="3304228" cy="610204"/>
            <a:chOff x="856204" y="3699854"/>
            <a:chExt cx="3332133" cy="722227"/>
          </a:xfrm>
        </p:grpSpPr>
        <p:sp>
          <p:nvSpPr>
            <p:cNvPr id="10" name="椭圆 9"/>
            <p:cNvSpPr/>
            <p:nvPr/>
          </p:nvSpPr>
          <p:spPr>
            <a:xfrm>
              <a:off x="953399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671390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56204" y="3839824"/>
              <a:ext cx="395990" cy="546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620671" y="3875662"/>
              <a:ext cx="567666" cy="546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P’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939087" y="3757927"/>
              <a:ext cx="2818791" cy="0"/>
            </a:xfrm>
            <a:prstGeom prst="line">
              <a:avLst/>
            </a:prstGeom>
            <a:ln w="381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>
            <a:spLocks noChangeArrowheads="1"/>
          </p:cNvSpPr>
          <p:nvPr/>
        </p:nvSpPr>
        <p:spPr bwMode="auto">
          <a:xfrm>
            <a:off x="825250" y="1323023"/>
            <a:ext cx="95059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和一个点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作出点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的对称点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17867" y="4900884"/>
            <a:ext cx="105621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作法：</a:t>
            </a:r>
            <a:endParaRPr lang="en-US" altLang="zh-CN" sz="24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/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过点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的垂线，垂足为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  <a:p>
            <a:pPr defTabSz="914400" eaLnBrk="1" hangingPunct="1"/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在垂线上截取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则点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就是点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的对称点  </a:t>
            </a: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2745067" y="3305451"/>
            <a:ext cx="3744384" cy="0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6586818" y="3402817"/>
            <a:ext cx="317716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en-US" altLang="zh-CN" sz="3735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5145367" y="1866117"/>
            <a:ext cx="91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73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6" name="Line 39"/>
          <p:cNvSpPr>
            <a:spLocks noChangeShapeType="1"/>
          </p:cNvSpPr>
          <p:nvPr/>
        </p:nvSpPr>
        <p:spPr bwMode="auto">
          <a:xfrm>
            <a:off x="4641600" y="2450317"/>
            <a:ext cx="61384" cy="1524000"/>
          </a:xfrm>
          <a:prstGeom prst="line">
            <a:avLst/>
          </a:prstGeom>
          <a:noFill/>
          <a:ln w="38100" cap="rnd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4667001" y="3114951"/>
            <a:ext cx="190500" cy="192616"/>
          </a:xfrm>
          <a:prstGeom prst="rect">
            <a:avLst/>
          </a:prstGeom>
          <a:solidFill>
            <a:srgbClr val="FFFFFF"/>
          </a:solidFill>
          <a:ln w="38100" cap="flat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Rectangle 46"/>
          <p:cNvSpPr>
            <a:spLocks noChangeArrowheads="1"/>
          </p:cNvSpPr>
          <p:nvPr/>
        </p:nvSpPr>
        <p:spPr bwMode="auto">
          <a:xfrm>
            <a:off x="4857500" y="3881184"/>
            <a:ext cx="1441451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735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73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</a:p>
        </p:txBody>
      </p:sp>
      <p:sp>
        <p:nvSpPr>
          <p:cNvPr id="19" name="Text Box 47"/>
          <p:cNvSpPr>
            <a:spLocks noChangeArrowheads="1"/>
          </p:cNvSpPr>
          <p:nvPr/>
        </p:nvSpPr>
        <p:spPr bwMode="auto">
          <a:xfrm>
            <a:off x="4089151" y="2729717"/>
            <a:ext cx="17272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73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7" name="椭圆 6"/>
          <p:cNvSpPr/>
          <p:nvPr/>
        </p:nvSpPr>
        <p:spPr>
          <a:xfrm>
            <a:off x="4603093" y="2357373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664903" y="3991678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探究一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base"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1119719" y="1438015"/>
            <a:ext cx="9793816" cy="164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已知：线段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  <a:p>
            <a:pPr defTabSz="9144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作出与线段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kumimoji="1"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成轴对称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的图形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8001609" y="3127333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8001609" y="3127333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 flipV="1">
            <a:off x="6783767" y="4046418"/>
            <a:ext cx="3456517" cy="95249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10623400" y="2414467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10623400" y="2414467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Text Box 8"/>
          <p:cNvSpPr>
            <a:spLocks noChangeArrowheads="1"/>
          </p:cNvSpPr>
          <p:nvPr/>
        </p:nvSpPr>
        <p:spPr bwMode="auto">
          <a:xfrm>
            <a:off x="7264251" y="1646117"/>
            <a:ext cx="958849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73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38" name="Text Box 9"/>
          <p:cNvSpPr>
            <a:spLocks noChangeArrowheads="1"/>
          </p:cNvSpPr>
          <p:nvPr/>
        </p:nvSpPr>
        <p:spPr bwMode="auto">
          <a:xfrm>
            <a:off x="9952418" y="3085451"/>
            <a:ext cx="958849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73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7937350" y="2414467"/>
            <a:ext cx="1919816" cy="863600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7456867" y="1701152"/>
            <a:ext cx="936475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58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9378801" y="2564752"/>
            <a:ext cx="936475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58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10240284" y="4141667"/>
            <a:ext cx="317716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kumimoji="1" lang="en-US" altLang="zh-CN" sz="3735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</p:txBody>
      </p:sp>
      <p:sp>
        <p:nvSpPr>
          <p:cNvPr id="44" name="Text Box 43"/>
          <p:cNvSpPr>
            <a:spLocks noChangeArrowheads="1"/>
          </p:cNvSpPr>
          <p:nvPr/>
        </p:nvSpPr>
        <p:spPr bwMode="auto">
          <a:xfrm rot="18960000">
            <a:off x="10240284" y="4634832"/>
            <a:ext cx="1051983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zh-CN" altLang="zh-CN" sz="3735" b="1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rot="18960000">
            <a:off x="7827285" y="5180952"/>
            <a:ext cx="2112433" cy="577849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454751" y="5197884"/>
            <a:ext cx="100540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6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9376685" y="4239034"/>
            <a:ext cx="936475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58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8" name="Line 59"/>
          <p:cNvSpPr>
            <a:spLocks noChangeShapeType="1"/>
          </p:cNvSpPr>
          <p:nvPr/>
        </p:nvSpPr>
        <p:spPr bwMode="auto">
          <a:xfrm>
            <a:off x="9855050" y="3278067"/>
            <a:ext cx="0" cy="1631951"/>
          </a:xfrm>
          <a:prstGeom prst="line">
            <a:avLst/>
          </a:prstGeom>
          <a:noFill/>
          <a:ln w="38100" cap="rnd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Line 60"/>
          <p:cNvSpPr>
            <a:spLocks noChangeShapeType="1"/>
          </p:cNvSpPr>
          <p:nvPr/>
        </p:nvSpPr>
        <p:spPr bwMode="auto">
          <a:xfrm flipH="1">
            <a:off x="7935233" y="2414467"/>
            <a:ext cx="0" cy="3649133"/>
          </a:xfrm>
          <a:prstGeom prst="line">
            <a:avLst/>
          </a:prstGeom>
          <a:noFill/>
          <a:ln w="38100" cap="rnd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Rectangle 69"/>
          <p:cNvSpPr>
            <a:spLocks noChangeArrowheads="1"/>
          </p:cNvSpPr>
          <p:nvPr/>
        </p:nvSpPr>
        <p:spPr bwMode="auto">
          <a:xfrm>
            <a:off x="6976384" y="5390500"/>
            <a:ext cx="646331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735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73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</a:p>
        </p:txBody>
      </p:sp>
      <p:sp>
        <p:nvSpPr>
          <p:cNvPr id="51" name="Rectangle 71"/>
          <p:cNvSpPr>
            <a:spLocks noChangeArrowheads="1"/>
          </p:cNvSpPr>
          <p:nvPr/>
        </p:nvSpPr>
        <p:spPr bwMode="auto">
          <a:xfrm>
            <a:off x="9759800" y="4814767"/>
            <a:ext cx="646331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735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3735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探究二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>
            <a:spLocks noChangeArrowheads="1"/>
          </p:cNvSpPr>
          <p:nvPr/>
        </p:nvSpPr>
        <p:spPr bwMode="auto">
          <a:xfrm>
            <a:off x="2722034" y="395819"/>
            <a:ext cx="8390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你能画出三角形</a:t>
            </a: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的对称图形吗？</a:t>
            </a:r>
          </a:p>
        </p:txBody>
      </p:sp>
      <p:sp>
        <p:nvSpPr>
          <p:cNvPr id="7" name="Text Box 5"/>
          <p:cNvSpPr>
            <a:spLocks noChangeArrowheads="1"/>
          </p:cNvSpPr>
          <p:nvPr/>
        </p:nvSpPr>
        <p:spPr bwMode="auto">
          <a:xfrm>
            <a:off x="7753351" y="1526117"/>
            <a:ext cx="633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16200000">
            <a:off x="6364817" y="-702733"/>
            <a:ext cx="12700" cy="6265333"/>
          </a:xfrm>
          <a:prstGeom prst="line">
            <a:avLst/>
          </a:prstGeom>
          <a:noFill/>
          <a:ln w="38100" cap="flat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9" name="Group 70"/>
          <p:cNvGrpSpPr/>
          <p:nvPr/>
        </p:nvGrpSpPr>
        <p:grpSpPr bwMode="auto">
          <a:xfrm rot="-5400000">
            <a:off x="5109635" y="2032002"/>
            <a:ext cx="478367" cy="385233"/>
            <a:chOff x="0" y="0"/>
            <a:chExt cx="318" cy="31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0" y="0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rot="5400000">
              <a:off x="152" y="159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Line 13"/>
          <p:cNvSpPr>
            <a:spLocks noChangeShapeType="1"/>
          </p:cNvSpPr>
          <p:nvPr/>
        </p:nvSpPr>
        <p:spPr bwMode="auto">
          <a:xfrm rot="10800000" flipH="1" flipV="1">
            <a:off x="7818968" y="2423584"/>
            <a:ext cx="1153583" cy="2207684"/>
          </a:xfrm>
          <a:prstGeom prst="line">
            <a:avLst/>
          </a:prstGeom>
          <a:noFill/>
          <a:ln w="381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10800000" flipV="1">
            <a:off x="7723718" y="4548717"/>
            <a:ext cx="1248833" cy="1346200"/>
          </a:xfrm>
          <a:prstGeom prst="line">
            <a:avLst/>
          </a:prstGeom>
          <a:noFill/>
          <a:ln w="381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rot="10800000" flipV="1">
            <a:off x="7723717" y="2438401"/>
            <a:ext cx="95251" cy="3454400"/>
          </a:xfrm>
          <a:prstGeom prst="line">
            <a:avLst/>
          </a:prstGeom>
          <a:noFill/>
          <a:ln w="381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Text Box 17"/>
          <p:cNvSpPr>
            <a:spLocks noChangeArrowheads="1"/>
          </p:cNvSpPr>
          <p:nvPr/>
        </p:nvSpPr>
        <p:spPr bwMode="auto">
          <a:xfrm>
            <a:off x="2470150" y="1729317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grpSp>
        <p:nvGrpSpPr>
          <p:cNvPr id="16" name="Group 78"/>
          <p:cNvGrpSpPr/>
          <p:nvPr/>
        </p:nvGrpSpPr>
        <p:grpSpPr bwMode="auto">
          <a:xfrm>
            <a:off x="2097618" y="2484968"/>
            <a:ext cx="1248833" cy="3471333"/>
            <a:chOff x="0" y="0"/>
            <a:chExt cx="590" cy="1640"/>
          </a:xfrm>
        </p:grpSpPr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0" y="0"/>
              <a:ext cx="545" cy="1043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0" y="1004"/>
              <a:ext cx="590" cy="636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545" y="7"/>
              <a:ext cx="45" cy="1632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Text Box 22"/>
          <p:cNvSpPr>
            <a:spLocks noChangeArrowheads="1"/>
          </p:cNvSpPr>
          <p:nvPr/>
        </p:nvSpPr>
        <p:spPr bwMode="auto">
          <a:xfrm>
            <a:off x="1488017" y="4210051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1" name="Text Box 23"/>
          <p:cNvSpPr>
            <a:spLocks noChangeArrowheads="1"/>
          </p:cNvSpPr>
          <p:nvPr/>
        </p:nvSpPr>
        <p:spPr bwMode="auto">
          <a:xfrm>
            <a:off x="3018368" y="6038851"/>
            <a:ext cx="1248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22" name="Text Box 24"/>
          <p:cNvSpPr>
            <a:spLocks noChangeArrowheads="1"/>
          </p:cNvSpPr>
          <p:nvPr/>
        </p:nvSpPr>
        <p:spPr bwMode="auto">
          <a:xfrm>
            <a:off x="7753350" y="5956301"/>
            <a:ext cx="628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3" name="Text Box 25"/>
          <p:cNvSpPr>
            <a:spLocks noChangeArrowheads="1"/>
          </p:cNvSpPr>
          <p:nvPr/>
        </p:nvSpPr>
        <p:spPr bwMode="auto">
          <a:xfrm>
            <a:off x="8972551" y="3822701"/>
            <a:ext cx="633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rot="16200000">
            <a:off x="6219826" y="536576"/>
            <a:ext cx="16933" cy="8062383"/>
          </a:xfrm>
          <a:prstGeom prst="line">
            <a:avLst/>
          </a:prstGeom>
          <a:noFill/>
          <a:ln w="38100" cap="flat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Group 87"/>
          <p:cNvGrpSpPr/>
          <p:nvPr/>
        </p:nvGrpSpPr>
        <p:grpSpPr bwMode="auto">
          <a:xfrm rot="-5400000">
            <a:off x="5125510" y="4170892"/>
            <a:ext cx="480483" cy="385233"/>
            <a:chOff x="0" y="0"/>
            <a:chExt cx="318" cy="318"/>
          </a:xfrm>
        </p:grpSpPr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0" y="0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rot="5400000">
              <a:off x="152" y="159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Line 30"/>
          <p:cNvSpPr>
            <a:spLocks noChangeShapeType="1"/>
          </p:cNvSpPr>
          <p:nvPr/>
        </p:nvSpPr>
        <p:spPr bwMode="auto">
          <a:xfrm rot="16200000">
            <a:off x="6647393" y="2657476"/>
            <a:ext cx="25400" cy="6623049"/>
          </a:xfrm>
          <a:prstGeom prst="line">
            <a:avLst/>
          </a:prstGeom>
          <a:noFill/>
          <a:ln w="38100" cap="flat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9" name="Group 91"/>
          <p:cNvGrpSpPr/>
          <p:nvPr/>
        </p:nvGrpSpPr>
        <p:grpSpPr bwMode="auto">
          <a:xfrm rot="-5400000">
            <a:off x="5082118" y="5501218"/>
            <a:ext cx="482600" cy="385233"/>
            <a:chOff x="0" y="0"/>
            <a:chExt cx="318" cy="318"/>
          </a:xfrm>
        </p:grpSpPr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0" y="0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rot="5400000">
              <a:off x="152" y="159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Freeform 14"/>
          <p:cNvSpPr/>
          <p:nvPr/>
        </p:nvSpPr>
        <p:spPr bwMode="auto">
          <a:xfrm>
            <a:off x="7499351" y="5549901"/>
            <a:ext cx="224367" cy="768349"/>
          </a:xfrm>
          <a:custGeom>
            <a:avLst/>
            <a:gdLst>
              <a:gd name="T0" fmla="*/ 0 w 106"/>
              <a:gd name="T1" fmla="*/ 0 h 363"/>
              <a:gd name="T2" fmla="*/ 91 w 106"/>
              <a:gd name="T3" fmla="*/ 91 h 363"/>
              <a:gd name="T4" fmla="*/ 91 w 106"/>
              <a:gd name="T5" fmla="*/ 227 h 363"/>
              <a:gd name="T6" fmla="*/ 46 w 106"/>
              <a:gd name="T7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363">
                <a:moveTo>
                  <a:pt x="0" y="0"/>
                </a:moveTo>
                <a:cubicBezTo>
                  <a:pt x="38" y="26"/>
                  <a:pt x="76" y="53"/>
                  <a:pt x="91" y="91"/>
                </a:cubicBezTo>
                <a:cubicBezTo>
                  <a:pt x="106" y="129"/>
                  <a:pt x="98" y="182"/>
                  <a:pt x="91" y="227"/>
                </a:cubicBezTo>
                <a:cubicBezTo>
                  <a:pt x="84" y="272"/>
                  <a:pt x="53" y="340"/>
                  <a:pt x="46" y="363"/>
                </a:cubicBezTo>
              </a:path>
            </a:pathLst>
          </a:custGeom>
          <a:noFill/>
          <a:ln w="38100" cap="rnd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Freeform 14"/>
          <p:cNvSpPr/>
          <p:nvPr/>
        </p:nvSpPr>
        <p:spPr bwMode="auto">
          <a:xfrm>
            <a:off x="8748184" y="4174068"/>
            <a:ext cx="224367" cy="768349"/>
          </a:xfrm>
          <a:custGeom>
            <a:avLst/>
            <a:gdLst>
              <a:gd name="T0" fmla="*/ 0 w 106"/>
              <a:gd name="T1" fmla="*/ 0 h 363"/>
              <a:gd name="T2" fmla="*/ 91 w 106"/>
              <a:gd name="T3" fmla="*/ 91 h 363"/>
              <a:gd name="T4" fmla="*/ 91 w 106"/>
              <a:gd name="T5" fmla="*/ 227 h 363"/>
              <a:gd name="T6" fmla="*/ 46 w 106"/>
              <a:gd name="T7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363">
                <a:moveTo>
                  <a:pt x="0" y="0"/>
                </a:moveTo>
                <a:cubicBezTo>
                  <a:pt x="38" y="26"/>
                  <a:pt x="76" y="53"/>
                  <a:pt x="91" y="91"/>
                </a:cubicBezTo>
                <a:cubicBezTo>
                  <a:pt x="106" y="129"/>
                  <a:pt x="98" y="182"/>
                  <a:pt x="91" y="227"/>
                </a:cubicBezTo>
                <a:cubicBezTo>
                  <a:pt x="84" y="272"/>
                  <a:pt x="53" y="340"/>
                  <a:pt x="46" y="363"/>
                </a:cubicBezTo>
              </a:path>
            </a:pathLst>
          </a:custGeom>
          <a:noFill/>
          <a:ln w="38100" cap="rnd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Freeform 14"/>
          <p:cNvSpPr/>
          <p:nvPr/>
        </p:nvSpPr>
        <p:spPr bwMode="auto">
          <a:xfrm>
            <a:off x="7499351" y="2082802"/>
            <a:ext cx="336551" cy="831849"/>
          </a:xfrm>
          <a:custGeom>
            <a:avLst/>
            <a:gdLst>
              <a:gd name="T0" fmla="*/ 0 w 106"/>
              <a:gd name="T1" fmla="*/ 0 h 363"/>
              <a:gd name="T2" fmla="*/ 91 w 106"/>
              <a:gd name="T3" fmla="*/ 91 h 363"/>
              <a:gd name="T4" fmla="*/ 91 w 106"/>
              <a:gd name="T5" fmla="*/ 227 h 363"/>
              <a:gd name="T6" fmla="*/ 46 w 106"/>
              <a:gd name="T7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363">
                <a:moveTo>
                  <a:pt x="0" y="0"/>
                </a:moveTo>
                <a:cubicBezTo>
                  <a:pt x="38" y="26"/>
                  <a:pt x="76" y="53"/>
                  <a:pt x="91" y="91"/>
                </a:cubicBezTo>
                <a:cubicBezTo>
                  <a:pt x="106" y="129"/>
                  <a:pt x="98" y="182"/>
                  <a:pt x="91" y="227"/>
                </a:cubicBezTo>
                <a:cubicBezTo>
                  <a:pt x="84" y="272"/>
                  <a:pt x="53" y="340"/>
                  <a:pt x="46" y="363"/>
                </a:cubicBezTo>
              </a:path>
            </a:pathLst>
          </a:custGeom>
          <a:noFill/>
          <a:ln w="38100" cap="rnd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Oval 15"/>
          <p:cNvSpPr>
            <a:spLocks noChangeArrowheads="1"/>
          </p:cNvSpPr>
          <p:nvPr/>
        </p:nvSpPr>
        <p:spPr bwMode="auto">
          <a:xfrm>
            <a:off x="7723717" y="2413001"/>
            <a:ext cx="143933" cy="14393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Oval 15"/>
          <p:cNvSpPr>
            <a:spLocks noChangeArrowheads="1"/>
          </p:cNvSpPr>
          <p:nvPr/>
        </p:nvSpPr>
        <p:spPr bwMode="auto">
          <a:xfrm>
            <a:off x="8828617" y="4459817"/>
            <a:ext cx="143933" cy="14393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7681384" y="5863168"/>
            <a:ext cx="143933" cy="14393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8" name="Group 105"/>
          <p:cNvGrpSpPr/>
          <p:nvPr/>
        </p:nvGrpSpPr>
        <p:grpSpPr bwMode="auto">
          <a:xfrm rot="1920000">
            <a:off x="4267201" y="2317751"/>
            <a:ext cx="203200" cy="336551"/>
            <a:chOff x="0" y="0"/>
            <a:chExt cx="96" cy="144"/>
          </a:xfrm>
        </p:grpSpPr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Group 108"/>
          <p:cNvGrpSpPr/>
          <p:nvPr/>
        </p:nvGrpSpPr>
        <p:grpSpPr bwMode="auto">
          <a:xfrm rot="1920000">
            <a:off x="6419850" y="2256368"/>
            <a:ext cx="203200" cy="336549"/>
            <a:chOff x="0" y="0"/>
            <a:chExt cx="96" cy="144"/>
          </a:xfrm>
        </p:grpSpPr>
        <p:sp>
          <p:nvSpPr>
            <p:cNvPr id="42" name="Line 47"/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Line 48"/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Group 111"/>
          <p:cNvGrpSpPr/>
          <p:nvPr/>
        </p:nvGrpSpPr>
        <p:grpSpPr bwMode="auto">
          <a:xfrm rot="1920000">
            <a:off x="4064001" y="4409017"/>
            <a:ext cx="203200" cy="336551"/>
            <a:chOff x="0" y="0"/>
            <a:chExt cx="96" cy="144"/>
          </a:xfrm>
        </p:grpSpPr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Line 51"/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" name="Group 114"/>
          <p:cNvGrpSpPr/>
          <p:nvPr/>
        </p:nvGrpSpPr>
        <p:grpSpPr bwMode="auto">
          <a:xfrm rot="1920000">
            <a:off x="7046383" y="4379383"/>
            <a:ext cx="203200" cy="338667"/>
            <a:chOff x="0" y="0"/>
            <a:chExt cx="96" cy="144"/>
          </a:xfrm>
        </p:grpSpPr>
        <p:sp>
          <p:nvSpPr>
            <p:cNvPr id="48" name="Line 53"/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Line 54"/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Group 117"/>
          <p:cNvGrpSpPr/>
          <p:nvPr/>
        </p:nvGrpSpPr>
        <p:grpSpPr bwMode="auto">
          <a:xfrm rot="1920000">
            <a:off x="6521450" y="5789084"/>
            <a:ext cx="203200" cy="336551"/>
            <a:chOff x="0" y="0"/>
            <a:chExt cx="96" cy="144"/>
          </a:xfrm>
        </p:grpSpPr>
        <p:sp>
          <p:nvSpPr>
            <p:cNvPr id="51" name="Line 56"/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Line 57"/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3" name="Group 120"/>
          <p:cNvGrpSpPr/>
          <p:nvPr/>
        </p:nvGrpSpPr>
        <p:grpSpPr bwMode="auto">
          <a:xfrm rot="1920000">
            <a:off x="4368801" y="5863168"/>
            <a:ext cx="203200" cy="336549"/>
            <a:chOff x="0" y="0"/>
            <a:chExt cx="96" cy="144"/>
          </a:xfrm>
        </p:grpSpPr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Line 2"/>
          <p:cNvSpPr>
            <a:spLocks noChangeShapeType="1"/>
          </p:cNvSpPr>
          <p:nvPr/>
        </p:nvSpPr>
        <p:spPr bwMode="auto">
          <a:xfrm>
            <a:off x="5556250" y="1079501"/>
            <a:ext cx="0" cy="5827183"/>
          </a:xfrm>
          <a:prstGeom prst="line">
            <a:avLst/>
          </a:prstGeom>
          <a:noFill/>
          <a:ln w="5715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7" name="Text Box 10"/>
          <p:cNvSpPr>
            <a:spLocks noChangeArrowheads="1"/>
          </p:cNvSpPr>
          <p:nvPr/>
        </p:nvSpPr>
        <p:spPr bwMode="auto">
          <a:xfrm>
            <a:off x="5492751" y="916517"/>
            <a:ext cx="1756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en-US" altLang="en-US" sz="3200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探究三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 nodePh="1"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 additive="base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 nodePh="1"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 additive="base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3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721700" y="1677779"/>
            <a:ext cx="1178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画法：</a:t>
            </a:r>
          </a:p>
          <a:p>
            <a:pPr defTabSz="914400">
              <a:spcBef>
                <a:spcPct val="5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画出点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、点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点关于直线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的对称点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zh-CN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</a:p>
        </p:txBody>
      </p:sp>
      <p:grpSp>
        <p:nvGrpSpPr>
          <p:cNvPr id="6" name="Group 94"/>
          <p:cNvGrpSpPr/>
          <p:nvPr/>
        </p:nvGrpSpPr>
        <p:grpSpPr bwMode="auto">
          <a:xfrm>
            <a:off x="721700" y="4694983"/>
            <a:ext cx="9601200" cy="585081"/>
            <a:chOff x="0" y="0"/>
            <a:chExt cx="11340" cy="692"/>
          </a:xfrm>
        </p:grpSpPr>
        <p:sp>
          <p:nvSpPr>
            <p:cNvPr id="7" name="Text Box 33"/>
            <p:cNvSpPr>
              <a:spLocks noChangeArrowheads="1"/>
            </p:cNvSpPr>
            <p:nvPr/>
          </p:nvSpPr>
          <p:spPr bwMode="auto">
            <a:xfrm>
              <a:off x="0" y="0"/>
              <a:ext cx="1134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则</a:t>
              </a:r>
              <a:r>
                <a:rPr lang="zh-CN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 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就是   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AB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关于直线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的对称三角形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8" name="AutoShape 34"/>
            <p:cNvSpPr>
              <a:spLocks noChangeArrowheads="1"/>
            </p:cNvSpPr>
            <p:nvPr/>
          </p:nvSpPr>
          <p:spPr bwMode="auto">
            <a:xfrm>
              <a:off x="830" y="208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fontAlgn="ctr"/>
              <a:endParaRPr lang="zh-CN" altLang="en-US" sz="1865" b="1">
                <a:solidFill>
                  <a:srgbClr val="008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AutoShape 35"/>
            <p:cNvSpPr>
              <a:spLocks noChangeArrowheads="1"/>
            </p:cNvSpPr>
            <p:nvPr/>
          </p:nvSpPr>
          <p:spPr bwMode="auto">
            <a:xfrm>
              <a:off x="4187" y="240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fontAlgn="ctr"/>
              <a:endParaRPr lang="zh-CN" altLang="en-US" sz="1865" b="1">
                <a:solidFill>
                  <a:srgbClr val="008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0" name="Text Box 36"/>
          <p:cNvSpPr>
            <a:spLocks noChangeArrowheads="1"/>
          </p:cNvSpPr>
          <p:nvPr/>
        </p:nvSpPr>
        <p:spPr bwMode="auto">
          <a:xfrm>
            <a:off x="721701" y="3555713"/>
            <a:ext cx="6623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连结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zh-CN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Milestate 05 Green-Gra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432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go301m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1233</Words>
  <Application>Microsoft Office PowerPoint</Application>
  <PresentationFormat>宽屏</PresentationFormat>
  <Paragraphs>261</Paragraphs>
  <Slides>20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阿里巴巴普惠体 R</vt:lpstr>
      <vt:lpstr>思源黑体 CN Regular</vt:lpstr>
      <vt:lpstr>宋体</vt:lpstr>
      <vt:lpstr>Arial</vt:lpstr>
      <vt:lpstr>Calibri</vt:lpstr>
      <vt:lpstr>Wingdings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2020-04-06T06:47:00Z</dcterms:created>
  <dcterms:modified xsi:type="dcterms:W3CDTF">2023-01-16T23:37:46Z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8A15DD1947174801B1B0D3506A1CB6A2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