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59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299" r:id="rId12"/>
    <p:sldId id="309" r:id="rId13"/>
    <p:sldId id="310" r:id="rId14"/>
    <p:sldId id="311" r:id="rId15"/>
    <p:sldId id="312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31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858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651ED05-BF87-46FF-A66E-C9DA07FB59C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436E8-A01B-4F9A-BC94-550A32663B6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7459B-293E-4AAD-A8D4-2168E887C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7459B-293E-4AAD-A8D4-2168E887C60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A1D3037-8D5F-4480-B201-2A9205B2D3C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E76768A-32EC-4A75-B6C6-CDA53D36528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E76768A-32EC-4A75-B6C6-CDA53D36528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76768A-32EC-4A75-B6C6-CDA53D36528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03A473B-DBED-415D-BD38-73965ACC921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921E962-1AB7-448E-9288-2A59B1C89AA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631E5AE-6B63-4C93-ADFF-D2B859271F6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F0C199E-F65F-4E52-8264-42318475214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CFF1B88-A66B-4589-8F53-4424406E381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F4F6AE2-74DE-4E35-AB25-558310C534D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8825DD8-53E1-46A6-9F7E-2562CF4A07C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18DB34A-AFFC-4861-9623-6B306CABA3A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992188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Countries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around the World</a:t>
            </a:r>
          </a:p>
          <a:p>
            <a:pPr algn="ctr">
              <a:lnSpc>
                <a:spcPct val="200000"/>
              </a:lnSpc>
            </a:pP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U.K. and Australia</a:t>
            </a:r>
          </a:p>
        </p:txBody>
      </p:sp>
      <p:sp>
        <p:nvSpPr>
          <p:cNvPr id="5" name="矩形 4"/>
          <p:cNvSpPr/>
          <p:nvPr/>
        </p:nvSpPr>
        <p:spPr>
          <a:xfrm>
            <a:off x="2924754" y="545378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276225" y="1352550"/>
            <a:ext cx="87344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Wood and clay will wash away,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Wash away, wash away.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Wood and clay will wash away,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My fair lady.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3925" y="733425"/>
            <a:ext cx="46355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209550" y="1143000"/>
            <a:ext cx="8705850" cy="547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01</a:t>
            </a:r>
            <a:r>
              <a:rPr lang="en-US" altLang="zh-CN" sz="2800" b="1" dirty="0">
                <a:latin typeface="Times New Roman" panose="02020603050405020304" pitchFamily="18" charset="0"/>
              </a:rPr>
              <a:t>It has the same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colours</a:t>
            </a:r>
            <a:r>
              <a:rPr lang="en-US" altLang="zh-CN" sz="2800" b="1" dirty="0">
                <a:latin typeface="Times New Roman" panose="02020603050405020304" pitchFamily="18" charset="0"/>
              </a:rPr>
              <a:t> as the flag of the U.S. </a:t>
            </a:r>
            <a:r>
              <a:rPr lang="zh-CN" altLang="en-US" sz="2800" b="1" dirty="0">
                <a:latin typeface="Times New Roman" panose="02020603050405020304" pitchFamily="18" charset="0"/>
              </a:rPr>
              <a:t>它和美国旗帜的颜色一样。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P122)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same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same</a:t>
            </a:r>
            <a:r>
              <a:rPr lang="zh-CN" altLang="en-US" sz="2800" b="1" dirty="0">
                <a:latin typeface="Times New Roman" panose="02020603050405020304" pitchFamily="18" charset="0"/>
              </a:rPr>
              <a:t>作形容词，意为“一样的；相同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的”，常构成短语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same…as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，意为“和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一样”，其反义词组为</a:t>
            </a:r>
            <a:r>
              <a:rPr lang="en-US" altLang="zh-CN" sz="2800" b="1" dirty="0">
                <a:latin typeface="Times New Roman" panose="02020603050405020304" pitchFamily="18" charset="0"/>
              </a:rPr>
              <a:t>be different from…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，意为“和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不同”。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My coat has the same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colour</a:t>
            </a:r>
            <a:r>
              <a:rPr lang="en-US" altLang="zh-CN" sz="2800" b="1" dirty="0">
                <a:latin typeface="Times New Roman" panose="02020603050405020304" pitchFamily="18" charset="0"/>
              </a:rPr>
              <a:t> as your coat. 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我的外套和你的外套颜色一样。</a:t>
            </a:r>
          </a:p>
        </p:txBody>
      </p:sp>
      <p:pic>
        <p:nvPicPr>
          <p:cNvPr id="69669" name="Picture 37" descr="point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3063" y="2492375"/>
            <a:ext cx="1292225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70" name="Rectangle 38"/>
          <p:cNvSpPr>
            <a:spLocks noChangeArrowheads="1"/>
          </p:cNvSpPr>
          <p:nvPr/>
        </p:nvSpPr>
        <p:spPr bwMode="auto">
          <a:xfrm>
            <a:off x="522288" y="5486400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zh-CN" altLang="en-US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9671" name="Picture 3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86550" y="1806575"/>
            <a:ext cx="1433513" cy="18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80975" y="809625"/>
            <a:ext cx="8658225" cy="547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02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little flag in the corner is the U.K.s flag.</a:t>
            </a:r>
            <a:r>
              <a:rPr lang="zh-CN" altLang="en-US" sz="2800" b="1" dirty="0">
                <a:latin typeface="Times New Roman" panose="02020603050405020304" pitchFamily="18" charset="0"/>
              </a:rPr>
              <a:t>角落里的小旗帜是英国旗帜。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P122)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little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little</a:t>
            </a:r>
            <a:r>
              <a:rPr lang="zh-CN" altLang="en-US" sz="2800" b="1" dirty="0">
                <a:latin typeface="Times New Roman" panose="02020603050405020304" pitchFamily="18" charset="0"/>
              </a:rPr>
              <a:t>作形容词，意为“小的”，相当于</a:t>
            </a:r>
            <a:r>
              <a:rPr lang="en-US" altLang="zh-CN" sz="2800" b="1" dirty="0">
                <a:latin typeface="Times New Roman" panose="02020603050405020304" pitchFamily="18" charset="0"/>
              </a:rPr>
              <a:t>small</a:t>
            </a:r>
            <a:r>
              <a:rPr lang="zh-CN" altLang="en-US" sz="2800" b="1" dirty="0">
                <a:latin typeface="Times New Roman" panose="02020603050405020304" pitchFamily="18" charset="0"/>
              </a:rPr>
              <a:t>，通常用来作定语，放在名词前面。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I have two little eyes.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我有一对小眼睛。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拓展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2800" b="1" dirty="0">
                <a:latin typeface="Times New Roman" panose="02020603050405020304" pitchFamily="18" charset="0"/>
              </a:rPr>
              <a:t> little</a:t>
            </a:r>
            <a:r>
              <a:rPr lang="zh-CN" altLang="en-US" sz="2800" b="1" dirty="0">
                <a:latin typeface="Times New Roman" panose="02020603050405020304" pitchFamily="18" charset="0"/>
              </a:rPr>
              <a:t>作形容词时，还可译为“年幼的，幼小的”，相当于</a:t>
            </a:r>
            <a:r>
              <a:rPr lang="en-US" altLang="zh-CN" sz="2800" b="1" dirty="0">
                <a:latin typeface="Times New Roman" panose="02020603050405020304" pitchFamily="18" charset="0"/>
              </a:rPr>
              <a:t>young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Look at that little boy. </a:t>
            </a:r>
            <a:r>
              <a:rPr lang="zh-CN" altLang="en-US" sz="2800" b="1" dirty="0">
                <a:latin typeface="Times New Roman" panose="02020603050405020304" pitchFamily="18" charset="0"/>
              </a:rPr>
              <a:t>看那个小男孩。</a:t>
            </a:r>
          </a:p>
        </p:txBody>
      </p:sp>
      <p:pic>
        <p:nvPicPr>
          <p:cNvPr id="81925" name="Picture 5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6738" y="2295525"/>
            <a:ext cx="90328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92125" y="3903663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zh-CN" altLang="en-US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461963" y="5711825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zh-CN" altLang="en-US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61925" y="876300"/>
            <a:ext cx="8791575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03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kangaroo is one of the national animals of Australia.</a:t>
            </a:r>
            <a:r>
              <a:rPr lang="zh-CN" altLang="en-US" sz="2800" b="1" dirty="0">
                <a:latin typeface="Times New Roman" panose="02020603050405020304" pitchFamily="18" charset="0"/>
              </a:rPr>
              <a:t>袋鼠是澳大利亚的国宝级动物之一。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P122)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析句式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en-US" altLang="zh-CN" sz="2800" b="1" u="sng" dirty="0">
                <a:latin typeface="Times New Roman" panose="02020603050405020304" pitchFamily="18" charset="0"/>
              </a:rPr>
              <a:t>The kangaroo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is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one of the national animals of Australia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8294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0950" y="3873500"/>
            <a:ext cx="314325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02238" y="3881438"/>
            <a:ext cx="314325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1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51100" y="3841750"/>
            <a:ext cx="258763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61925" y="876300"/>
            <a:ext cx="8791575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 one of…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one of</a:t>
            </a:r>
            <a:r>
              <a:rPr lang="zh-CN" altLang="en-US" sz="2800" b="1">
                <a:latin typeface="Times New Roman" panose="02020603050405020304" pitchFamily="18" charset="0"/>
              </a:rPr>
              <a:t>意为“</a:t>
            </a:r>
            <a:r>
              <a:rPr lang="en-US" altLang="zh-CN" sz="2800" b="1">
                <a:latin typeface="Times New Roman" panose="02020603050405020304" pitchFamily="18" charset="0"/>
              </a:rPr>
              <a:t>……</a:t>
            </a:r>
            <a:r>
              <a:rPr lang="zh-CN" altLang="en-US" sz="2800" b="1">
                <a:latin typeface="Times New Roman" panose="02020603050405020304" pitchFamily="18" charset="0"/>
              </a:rPr>
              <a:t>之一”，后面接名词或代词的复数形式。当“</a:t>
            </a:r>
            <a:r>
              <a:rPr lang="en-US" altLang="zh-CN" sz="2800" b="1">
                <a:latin typeface="Times New Roman" panose="02020603050405020304" pitchFamily="18" charset="0"/>
              </a:rPr>
              <a:t>one of+</a:t>
            </a:r>
            <a:r>
              <a:rPr lang="zh-CN" altLang="en-US" sz="2800" b="1">
                <a:latin typeface="Times New Roman" panose="02020603050405020304" pitchFamily="18" charset="0"/>
              </a:rPr>
              <a:t>名词复数”在句中作主语时，其中心词为</a:t>
            </a:r>
            <a:r>
              <a:rPr lang="en-US" altLang="zh-CN" sz="2800" b="1">
                <a:latin typeface="Times New Roman" panose="02020603050405020304" pitchFamily="18" charset="0"/>
              </a:rPr>
              <a:t>one</a:t>
            </a:r>
            <a:r>
              <a:rPr lang="zh-CN" altLang="en-US" sz="2800" b="1">
                <a:latin typeface="Times New Roman" panose="02020603050405020304" pitchFamily="18" charset="0"/>
              </a:rPr>
              <a:t>，故其后的谓语动词要用第三人称单数形式。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latin typeface="Times New Roman" panose="02020603050405020304" pitchFamily="18" charset="0"/>
              </a:rPr>
              <a:t>        </a:t>
            </a:r>
            <a:r>
              <a:rPr lang="en-US" altLang="zh-CN" sz="2800" b="1">
                <a:latin typeface="Times New Roman" panose="02020603050405020304" pitchFamily="18" charset="0"/>
              </a:rPr>
              <a:t>One of my friends is going to travel to New York. 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</a:t>
            </a:r>
            <a:r>
              <a:rPr lang="zh-CN" altLang="en-US" sz="2800" b="1">
                <a:latin typeface="Times New Roman" panose="02020603050405020304" pitchFamily="18" charset="0"/>
              </a:rPr>
              <a:t>我的一个朋友要去纽约旅行。 </a:t>
            </a:r>
          </a:p>
        </p:txBody>
      </p:sp>
      <p:pic>
        <p:nvPicPr>
          <p:cNvPr id="83971" name="Picture 3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9588" y="1200150"/>
            <a:ext cx="90328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368300" y="3370263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zh-CN" altLang="en-US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57150" y="1504950"/>
            <a:ext cx="9191625" cy="42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(2016·</a:t>
            </a:r>
            <a:r>
              <a:rPr lang="zh-CN" altLang="en-US" sz="2800" b="1" dirty="0">
                <a:latin typeface="Times New Roman" panose="02020603050405020304" pitchFamily="18" charset="0"/>
              </a:rPr>
              <a:t>四川宜宾中考，</a:t>
            </a:r>
            <a:r>
              <a:rPr lang="en-US" altLang="zh-CN" sz="2800" b="1" dirty="0">
                <a:latin typeface="Times New Roman" panose="02020603050405020304" pitchFamily="18" charset="0"/>
              </a:rPr>
              <a:t>21)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Yibin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one of the most beautiful  ________in Sichuan.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A.city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B.cities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C.citys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解析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句意：宜宾是四川最美丽的城市之一。根据“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one of +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形容词最高级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名词复数”这一结构可知，所填部分用名词的复数形式，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city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的复数形式为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cities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答案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881063"/>
            <a:ext cx="2093912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3" name="Picture 4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5850" y="841375"/>
            <a:ext cx="4137025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71" name="Group 51"/>
          <p:cNvGrpSpPr/>
          <p:nvPr/>
        </p:nvGrpSpPr>
        <p:grpSpPr bwMode="auto">
          <a:xfrm>
            <a:off x="180975" y="1387475"/>
            <a:ext cx="1984375" cy="600075"/>
            <a:chOff x="114" y="874"/>
            <a:chExt cx="1250" cy="378"/>
          </a:xfrm>
        </p:grpSpPr>
        <p:pic>
          <p:nvPicPr>
            <p:cNvPr id="5165" name="Picture 4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" y="874"/>
              <a:ext cx="1162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66" name="Text Box 46"/>
            <p:cNvSpPr txBox="1">
              <a:spLocks noChangeArrowheads="1"/>
            </p:cNvSpPr>
            <p:nvPr/>
          </p:nvSpPr>
          <p:spPr bwMode="auto">
            <a:xfrm>
              <a:off x="191" y="924"/>
              <a:ext cx="1173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教材原文</a:t>
              </a:r>
            </a:p>
          </p:txBody>
        </p:sp>
      </p:grp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171450" y="2057400"/>
            <a:ext cx="8886825" cy="42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800" b="1" dirty="0">
                <a:latin typeface="Times New Roman" panose="02020603050405020304" pitchFamily="18" charset="0"/>
              </a:rPr>
              <a:t>What do you know about the U.K.?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This is a map of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U.K.People</a:t>
            </a:r>
            <a:r>
              <a:rPr lang="en-US" altLang="zh-CN" sz="2800" b="1" dirty="0">
                <a:latin typeface="Times New Roman" panose="02020603050405020304" pitchFamily="18" charset="0"/>
              </a:rPr>
              <a:t> speak English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there.It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west of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China.The</a:t>
            </a:r>
            <a:r>
              <a:rPr lang="en-US" altLang="zh-CN" sz="2800" b="1" dirty="0">
                <a:latin typeface="Times New Roman" panose="02020603050405020304" pitchFamily="18" charset="0"/>
              </a:rPr>
              <a:t> capital is London.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Here’s the U.K.’s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flag.It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red, white and blue. ①It has the same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colours</a:t>
            </a:r>
            <a:r>
              <a:rPr lang="en-US" altLang="zh-CN" sz="2800" b="1" dirty="0">
                <a:latin typeface="Times New Roman" panose="02020603050405020304" pitchFamily="18" charset="0"/>
              </a:rPr>
              <a:t> as the flag of the U.S.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This is a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lion.It’s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U.K.’s national animal.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This is Big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Ben.It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a famous clock tower in London!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57175" y="704850"/>
            <a:ext cx="8886825" cy="5263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7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700" b="1" dirty="0">
                <a:latin typeface="Times New Roman" panose="02020603050405020304" pitchFamily="18" charset="0"/>
              </a:rPr>
              <a:t> How much do you know about Australia?</a:t>
            </a:r>
          </a:p>
          <a:p>
            <a:pPr>
              <a:lnSpc>
                <a:spcPct val="14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Look at this </a:t>
            </a:r>
            <a:r>
              <a:rPr lang="en-US" altLang="zh-CN" sz="2700" b="1" dirty="0" err="1">
                <a:latin typeface="Times New Roman" panose="02020603050405020304" pitchFamily="18" charset="0"/>
              </a:rPr>
              <a:t>map.This</a:t>
            </a:r>
            <a:r>
              <a:rPr lang="en-US" altLang="zh-CN" sz="2700" b="1" dirty="0">
                <a:latin typeface="Times New Roman" panose="02020603050405020304" pitchFamily="18" charset="0"/>
              </a:rPr>
              <a:t> is </a:t>
            </a:r>
            <a:r>
              <a:rPr lang="en-US" altLang="zh-CN" sz="2700" b="1" dirty="0" err="1">
                <a:latin typeface="Times New Roman" panose="02020603050405020304" pitchFamily="18" charset="0"/>
              </a:rPr>
              <a:t>Australia.It’s</a:t>
            </a:r>
            <a:r>
              <a:rPr lang="en-US" altLang="zh-CN" sz="2700" b="1" dirty="0">
                <a:latin typeface="Times New Roman" panose="02020603050405020304" pitchFamily="18" charset="0"/>
              </a:rPr>
              <a:t> southeast of </a:t>
            </a:r>
            <a:r>
              <a:rPr lang="en-US" altLang="zh-CN" sz="2700" b="1" dirty="0" err="1">
                <a:latin typeface="Times New Roman" panose="02020603050405020304" pitchFamily="18" charset="0"/>
              </a:rPr>
              <a:t>China.And</a:t>
            </a:r>
            <a:r>
              <a:rPr lang="en-US" altLang="zh-CN" sz="2700" b="1" dirty="0">
                <a:latin typeface="Times New Roman" panose="02020603050405020304" pitchFamily="18" charset="0"/>
              </a:rPr>
              <a:t> its capital is Canberra. People speak English in Australia.</a:t>
            </a:r>
          </a:p>
          <a:p>
            <a:pPr>
              <a:lnSpc>
                <a:spcPct val="14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This is Australia’s </a:t>
            </a:r>
            <a:r>
              <a:rPr lang="en-US" altLang="zh-CN" sz="2700" b="1" dirty="0" err="1">
                <a:latin typeface="Times New Roman" panose="02020603050405020304" pitchFamily="18" charset="0"/>
              </a:rPr>
              <a:t>flag.It’s</a:t>
            </a:r>
            <a:r>
              <a:rPr lang="en-US" altLang="zh-CN" sz="2700" b="1" dirty="0">
                <a:latin typeface="Times New Roman" panose="02020603050405020304" pitchFamily="18" charset="0"/>
              </a:rPr>
              <a:t> blue and the stars are white. ②The little flag in the corner is the U.K.’s flag.</a:t>
            </a:r>
          </a:p>
          <a:p>
            <a:pPr>
              <a:lnSpc>
                <a:spcPct val="14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③The kangaroo is one of the national animals of Australia.</a:t>
            </a:r>
          </a:p>
          <a:p>
            <a:pPr>
              <a:lnSpc>
                <a:spcPct val="140000"/>
              </a:lnSpc>
            </a:pPr>
            <a:r>
              <a:rPr lang="en-US" altLang="zh-CN" sz="2700" b="1" dirty="0">
                <a:latin typeface="Times New Roman" panose="02020603050405020304" pitchFamily="18" charset="0"/>
              </a:rPr>
              <a:t>The Sydney Opera House is a building in </a:t>
            </a:r>
            <a:r>
              <a:rPr lang="en-US" altLang="zh-CN" sz="2700" b="1" dirty="0" err="1">
                <a:latin typeface="Times New Roman" panose="02020603050405020304" pitchFamily="18" charset="0"/>
              </a:rPr>
              <a:t>Sydney.It’s</a:t>
            </a:r>
            <a:r>
              <a:rPr lang="en-US" altLang="zh-CN" sz="2700" b="1" dirty="0">
                <a:latin typeface="Times New Roman" panose="02020603050405020304" pitchFamily="18" charset="0"/>
              </a:rPr>
              <a:t> famous</a:t>
            </a:r>
            <a:r>
              <a:rPr lang="en-US" altLang="zh-CN" sz="2700" b="1" dirty="0" smtClean="0">
                <a:latin typeface="Times New Roman" panose="02020603050405020304" pitchFamily="18" charset="0"/>
              </a:rPr>
              <a:t>!</a:t>
            </a:r>
            <a:endParaRPr lang="en-US" altLang="zh-CN" sz="27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71450" y="647700"/>
            <a:ext cx="87344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8000"/>
              </a:lnSpc>
            </a:pPr>
            <a:r>
              <a:rPr lang="en-US" altLang="zh-CN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600" b="1" dirty="0">
                <a:latin typeface="Times New Roman" panose="02020603050405020304" pitchFamily="18" charset="0"/>
              </a:rPr>
              <a:t>Read the lesson and match the questions with the correct answers.</a:t>
            </a:r>
          </a:p>
          <a:p>
            <a:pPr>
              <a:lnSpc>
                <a:spcPct val="128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What’s the capital city of Australia?</a:t>
            </a:r>
          </a:p>
          <a:p>
            <a:pPr>
              <a:lnSpc>
                <a:spcPct val="128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What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colour</a:t>
            </a:r>
            <a:r>
              <a:rPr lang="en-US" altLang="zh-CN" sz="2600" b="1" dirty="0">
                <a:latin typeface="Times New Roman" panose="02020603050405020304" pitchFamily="18" charset="0"/>
              </a:rPr>
              <a:t> is U.K.’s flag?</a:t>
            </a:r>
          </a:p>
          <a:p>
            <a:pPr>
              <a:lnSpc>
                <a:spcPct val="128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Where is Australia?</a:t>
            </a:r>
          </a:p>
          <a:p>
            <a:pPr>
              <a:lnSpc>
                <a:spcPct val="128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What is Big Ben?</a:t>
            </a:r>
          </a:p>
          <a:p>
            <a:pPr>
              <a:lnSpc>
                <a:spcPct val="128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What’s the famous animal from Australia?</a:t>
            </a:r>
          </a:p>
          <a:p>
            <a:pPr>
              <a:lnSpc>
                <a:spcPct val="128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It’s the kangaroo.</a:t>
            </a:r>
          </a:p>
          <a:p>
            <a:pPr>
              <a:lnSpc>
                <a:spcPct val="128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It’s southeast of China.</a:t>
            </a:r>
          </a:p>
          <a:p>
            <a:pPr>
              <a:lnSpc>
                <a:spcPct val="128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It’s a famous clock tower.</a:t>
            </a:r>
          </a:p>
          <a:p>
            <a:pPr>
              <a:lnSpc>
                <a:spcPct val="128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It’s white, red and blue.</a:t>
            </a:r>
          </a:p>
          <a:p>
            <a:pPr>
              <a:lnSpc>
                <a:spcPct val="128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It’s Canberra.</a:t>
            </a:r>
          </a:p>
        </p:txBody>
      </p:sp>
      <p:sp>
        <p:nvSpPr>
          <p:cNvPr id="2" name="矩形 1"/>
          <p:cNvSpPr/>
          <p:nvPr/>
        </p:nvSpPr>
        <p:spPr>
          <a:xfrm>
            <a:off x="284269" y="110602"/>
            <a:ext cx="2144606" cy="628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Let’s Do It!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09550" y="885825"/>
            <a:ext cx="8639175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What’s the capital city of Australia?—It’s Canberra.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colour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is U.K.’s flag?—It’s white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red and blue.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Where is Australia?—It’s southeast of China.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is Big Ben?—It’s a famous clock tower.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What’s the famous animal from Australia? —It’s the kangaroo.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09550" y="590550"/>
            <a:ext cx="8696325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 Fill in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blanks.The</a:t>
            </a:r>
            <a:r>
              <a:rPr lang="en-US" altLang="zh-CN" sz="2800" b="1" dirty="0">
                <a:latin typeface="Times New Roman" panose="02020603050405020304" pitchFamily="18" charset="0"/>
              </a:rPr>
              <a:t> first letter is given.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A:Look at the m________ of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U.K.What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the c____ city of the U.K., do you know?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B:Yes, 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know.It’s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L ________.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A:What d ________ is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U.K.from</a:t>
            </a:r>
            <a:r>
              <a:rPr lang="en-US" altLang="zh-CN" sz="2800" b="1" dirty="0">
                <a:latin typeface="Times New Roman" panose="02020603050405020304" pitchFamily="18" charset="0"/>
              </a:rPr>
              <a:t> China?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B:It’s w ________ of China.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A:What is the U.K.’s n ________ animal?</a:t>
            </a: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B:It’s the l ________.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121025" y="1255713"/>
            <a:ext cx="560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ap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7912100" y="1303338"/>
            <a:ext cx="1054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apital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3643313" y="2513013"/>
            <a:ext cx="1135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ondon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927225" y="3103563"/>
            <a:ext cx="1347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irection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835150" y="3722688"/>
            <a:ext cx="598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908425" y="4341813"/>
            <a:ext cx="1231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ational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2233613" y="4903788"/>
            <a:ext cx="658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  <p:bldP spid="75783" grpId="0"/>
      <p:bldP spid="75784" grpId="0"/>
      <p:bldP spid="75785" grpId="0"/>
      <p:bldP spid="75786" grpId="0"/>
      <p:bldP spid="75787" grpId="0"/>
      <p:bldP spid="757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90500" y="838200"/>
            <a:ext cx="8724900" cy="42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>
                <a:latin typeface="Times New Roman" panose="02020603050405020304" pitchFamily="18" charset="0"/>
              </a:rPr>
              <a:t> Look at the pictures and answer the questions.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What country’s flag is this?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What country’s little flag is in the corner?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What city is this building in?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What is the name of this building?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What animal is this?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Where does this animal live?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5750" y="838200"/>
            <a:ext cx="85820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图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It’s Australia’s flag. The U.K.’s flag is in the corner.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图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It is in Sydney. It’s the Sydney Opera House.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图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It’s a kangaroo. It lives in Australia.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95275" y="714375"/>
            <a:ext cx="8734425" cy="547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b="1">
                <a:latin typeface="Times New Roman" panose="02020603050405020304" pitchFamily="18" charset="0"/>
              </a:rPr>
              <a:t> Listen and enjoy a song.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London Bridge is falling down,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Falling down, falling down.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London Bridge is falling down,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My fair lady.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Build it up with wood and clay,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Wood and clay, wood and clay.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Build it up with wood and clay,</a:t>
            </a:r>
          </a:p>
          <a:p>
            <a:pPr>
              <a:lnSpc>
                <a:spcPct val="14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My fair lady.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935</Words>
  <Application>Microsoft Office PowerPoint</Application>
  <PresentationFormat>全屏显示(4:3)</PresentationFormat>
  <Paragraphs>96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72</cp:revision>
  <dcterms:created xsi:type="dcterms:W3CDTF">2017-07-08T03:13:00Z</dcterms:created>
  <dcterms:modified xsi:type="dcterms:W3CDTF">2023-01-16T23:37:51Z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B85AEAF0F9BB4B3687E0D38B9EE49854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