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4" r:id="rId2"/>
  </p:sldMasterIdLst>
  <p:notesMasterIdLst>
    <p:notesMasterId r:id="rId29"/>
  </p:notesMasterIdLst>
  <p:handoutMasterIdLst>
    <p:handoutMasterId r:id="rId30"/>
  </p:handoutMasterIdLst>
  <p:sldIdLst>
    <p:sldId id="28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81" r:id="rId14"/>
    <p:sldId id="268" r:id="rId15"/>
    <p:sldId id="269" r:id="rId16"/>
    <p:sldId id="270" r:id="rId17"/>
    <p:sldId id="271" r:id="rId18"/>
    <p:sldId id="272" r:id="rId19"/>
    <p:sldId id="282" r:id="rId20"/>
    <p:sldId id="279" r:id="rId21"/>
    <p:sldId id="280" r:id="rId22"/>
    <p:sldId id="283" r:id="rId23"/>
    <p:sldId id="273" r:id="rId24"/>
    <p:sldId id="275" r:id="rId25"/>
    <p:sldId id="276" r:id="rId26"/>
    <p:sldId id="277" r:id="rId27"/>
    <p:sldId id="286" r:id="rId2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4" autoAdjust="0"/>
    <p:restoredTop sz="94660"/>
  </p:normalViewPr>
  <p:slideViewPr>
    <p:cSldViewPr snapToGrid="0">
      <p:cViewPr>
        <p:scale>
          <a:sx n="66" d="100"/>
          <a:sy n="66" d="100"/>
        </p:scale>
        <p:origin x="-2196" y="-11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ADF97-2D85-46B8-B094-54AD2086EBBF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AD970-DBAA-4546-AB29-389B417FBFD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ADF97-2D85-46B8-B094-54AD2086EBBF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AD970-DBAA-4546-AB29-389B417FBFD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ADF97-2D85-46B8-B094-54AD2086EBBF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AD970-DBAA-4546-AB29-389B417FBFD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ADF97-2D85-46B8-B094-54AD2086EBBF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AD970-DBAA-4546-AB29-389B417FBFD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ADF97-2D85-46B8-B094-54AD2086EBBF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AD970-DBAA-4546-AB29-389B417FBFD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ADF97-2D85-46B8-B094-54AD2086EBBF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AD970-DBAA-4546-AB29-389B417FBFD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ADF97-2D85-46B8-B094-54AD2086EBBF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AD970-DBAA-4546-AB29-389B417FBFD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2456406" y="12032"/>
            <a:ext cx="7279188" cy="433388"/>
          </a:xfrm>
        </p:spPr>
        <p:txBody>
          <a:bodyPr anchor="ctr" anchorCtr="0">
            <a:normAutofit/>
          </a:bodyPr>
          <a:lstStyle>
            <a:lvl1pPr marL="0" indent="0" algn="dist">
              <a:buNone/>
              <a:defRPr sz="1400">
                <a:latin typeface="方正仿宋繁体" panose="03000509000000000000" pitchFamily="65" charset="-122"/>
                <a:ea typeface="方正仿宋繁体" panose="03000509000000000000" pitchFamily="65" charset="-122"/>
              </a:defRPr>
            </a:lvl1pPr>
          </a:lstStyle>
          <a:p>
            <a:pPr lvl="0"/>
            <a:r>
              <a:rPr lang="zh-CN" altLang="en-US" dirty="0"/>
              <a:t>中</a:t>
            </a:r>
            <a:r>
              <a:rPr lang="en-US" altLang="zh-CN" dirty="0"/>
              <a:t>/</a:t>
            </a:r>
            <a:r>
              <a:rPr lang="zh-CN" altLang="en-US" dirty="0"/>
              <a:t>国</a:t>
            </a:r>
            <a:r>
              <a:rPr lang="en-US" altLang="zh-CN" dirty="0"/>
              <a:t>/</a:t>
            </a:r>
            <a:r>
              <a:rPr lang="zh-CN" altLang="en-US" dirty="0"/>
              <a:t>传</a:t>
            </a:r>
            <a:r>
              <a:rPr lang="en-US" altLang="zh-CN" dirty="0"/>
              <a:t>/</a:t>
            </a:r>
            <a:r>
              <a:rPr lang="zh-CN" altLang="en-US" dirty="0"/>
              <a:t>统</a:t>
            </a:r>
            <a:r>
              <a:rPr lang="en-US" altLang="zh-CN" dirty="0"/>
              <a:t>/</a:t>
            </a:r>
            <a:r>
              <a:rPr lang="zh-CN" altLang="en-US" dirty="0"/>
              <a:t>文</a:t>
            </a:r>
            <a:r>
              <a:rPr lang="en-US" altLang="zh-CN" dirty="0"/>
              <a:t>/</a:t>
            </a:r>
            <a:r>
              <a:rPr lang="zh-CN" altLang="en-US" dirty="0"/>
              <a:t>化</a:t>
            </a:r>
            <a:r>
              <a:rPr lang="en-US" altLang="zh-CN" dirty="0"/>
              <a:t>/</a:t>
            </a:r>
            <a:r>
              <a:rPr lang="zh-CN" altLang="en-US" dirty="0"/>
              <a:t>民</a:t>
            </a:r>
            <a:r>
              <a:rPr lang="en-US" altLang="zh-CN" dirty="0"/>
              <a:t>/</a:t>
            </a:r>
            <a:r>
              <a:rPr lang="zh-CN" altLang="en-US" dirty="0"/>
              <a:t>俗</a:t>
            </a:r>
            <a:r>
              <a:rPr lang="en-US" altLang="zh-CN" dirty="0"/>
              <a:t>/</a:t>
            </a:r>
            <a:r>
              <a:rPr lang="zh-CN" altLang="en-US" dirty="0"/>
              <a:t>节</a:t>
            </a:r>
            <a:r>
              <a:rPr lang="en-US" altLang="zh-CN" dirty="0"/>
              <a:t>/</a:t>
            </a:r>
            <a:r>
              <a:rPr lang="zh-CN" altLang="en-US" dirty="0"/>
              <a:t>日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2456406" y="12032"/>
            <a:ext cx="7279188" cy="433388"/>
          </a:xfrm>
        </p:spPr>
        <p:txBody>
          <a:bodyPr anchor="ctr" anchorCtr="0">
            <a:normAutofit/>
          </a:bodyPr>
          <a:lstStyle>
            <a:lvl1pPr marL="0" indent="0" algn="dist">
              <a:buNone/>
              <a:defRPr sz="1400">
                <a:latin typeface="方正仿宋繁体" panose="03000509000000000000" pitchFamily="65" charset="-122"/>
                <a:ea typeface="方正仿宋繁体" panose="03000509000000000000" pitchFamily="65" charset="-122"/>
              </a:defRPr>
            </a:lvl1pPr>
          </a:lstStyle>
          <a:p>
            <a:pPr lvl="0"/>
            <a:r>
              <a:rPr lang="zh-CN" altLang="en-US" dirty="0"/>
              <a:t>中</a:t>
            </a:r>
            <a:r>
              <a:rPr lang="en-US" altLang="zh-CN" dirty="0"/>
              <a:t>/</a:t>
            </a:r>
            <a:r>
              <a:rPr lang="zh-CN" altLang="en-US" dirty="0"/>
              <a:t>国</a:t>
            </a:r>
            <a:r>
              <a:rPr lang="en-US" altLang="zh-CN" dirty="0"/>
              <a:t>/</a:t>
            </a:r>
            <a:r>
              <a:rPr lang="zh-CN" altLang="en-US" dirty="0"/>
              <a:t>传</a:t>
            </a:r>
            <a:r>
              <a:rPr lang="en-US" altLang="zh-CN" dirty="0"/>
              <a:t>/</a:t>
            </a:r>
            <a:r>
              <a:rPr lang="zh-CN" altLang="en-US" dirty="0"/>
              <a:t>统</a:t>
            </a:r>
            <a:r>
              <a:rPr lang="en-US" altLang="zh-CN" dirty="0"/>
              <a:t>/</a:t>
            </a:r>
            <a:r>
              <a:rPr lang="zh-CN" altLang="en-US" dirty="0"/>
              <a:t>文</a:t>
            </a:r>
            <a:r>
              <a:rPr lang="en-US" altLang="zh-CN" dirty="0"/>
              <a:t>/</a:t>
            </a:r>
            <a:r>
              <a:rPr lang="zh-CN" altLang="en-US" dirty="0"/>
              <a:t>化</a:t>
            </a:r>
            <a:r>
              <a:rPr lang="en-US" altLang="zh-CN" dirty="0"/>
              <a:t>/</a:t>
            </a:r>
            <a:r>
              <a:rPr lang="zh-CN" altLang="en-US" dirty="0"/>
              <a:t>民</a:t>
            </a:r>
            <a:r>
              <a:rPr lang="en-US" altLang="zh-CN" dirty="0"/>
              <a:t>/</a:t>
            </a:r>
            <a:r>
              <a:rPr lang="zh-CN" altLang="en-US" dirty="0"/>
              <a:t>俗</a:t>
            </a:r>
            <a:r>
              <a:rPr lang="en-US" altLang="zh-CN" dirty="0"/>
              <a:t>/</a:t>
            </a:r>
            <a:r>
              <a:rPr lang="zh-CN" altLang="en-US" dirty="0"/>
              <a:t>节</a:t>
            </a:r>
            <a:r>
              <a:rPr lang="en-US" altLang="zh-CN" dirty="0"/>
              <a:t>/</a:t>
            </a:r>
            <a:r>
              <a:rPr lang="zh-CN" altLang="en-US" dirty="0"/>
              <a:t>日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: 形状 9"/>
          <p:cNvSpPr>
            <a:spLocks noGrp="1"/>
          </p:cNvSpPr>
          <p:nvPr>
            <p:ph type="pic" sz="quarter" idx="10"/>
          </p:nvPr>
        </p:nvSpPr>
        <p:spPr>
          <a:xfrm>
            <a:off x="6096000" y="177760"/>
            <a:ext cx="6096000" cy="6352580"/>
          </a:xfrm>
          <a:custGeom>
            <a:avLst/>
            <a:gdLst>
              <a:gd name="connsiteX0" fmla="*/ 3048000 w 6096000"/>
              <a:gd name="connsiteY0" fmla="*/ 0 h 6352580"/>
              <a:gd name="connsiteX1" fmla="*/ 6096000 w 6096000"/>
              <a:gd name="connsiteY1" fmla="*/ 3176290 h 6352580"/>
              <a:gd name="connsiteX2" fmla="*/ 3048000 w 6096000"/>
              <a:gd name="connsiteY2" fmla="*/ 6352580 h 6352580"/>
              <a:gd name="connsiteX3" fmla="*/ 0 w 6096000"/>
              <a:gd name="connsiteY3" fmla="*/ 3176290 h 6352580"/>
              <a:gd name="connsiteX4" fmla="*/ 3048000 w 6096000"/>
              <a:gd name="connsiteY4" fmla="*/ 0 h 6352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6352580">
                <a:moveTo>
                  <a:pt x="3048000" y="0"/>
                </a:moveTo>
                <a:cubicBezTo>
                  <a:pt x="4731364" y="0"/>
                  <a:pt x="6096000" y="1422073"/>
                  <a:pt x="6096000" y="3176290"/>
                </a:cubicBezTo>
                <a:cubicBezTo>
                  <a:pt x="6096000" y="4930507"/>
                  <a:pt x="4731364" y="6352580"/>
                  <a:pt x="3048000" y="6352580"/>
                </a:cubicBezTo>
                <a:cubicBezTo>
                  <a:pt x="1364636" y="6352580"/>
                  <a:pt x="0" y="4930507"/>
                  <a:pt x="0" y="3176290"/>
                </a:cubicBezTo>
                <a:cubicBezTo>
                  <a:pt x="0" y="1422073"/>
                  <a:pt x="1364636" y="0"/>
                  <a:pt x="3048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0" y="1422401"/>
            <a:ext cx="5321300" cy="5435600"/>
          </a:xfr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ADF97-2D85-46B8-B094-54AD2086EBBF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AD970-DBAA-4546-AB29-389B417FBFD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0" y="1422401"/>
            <a:ext cx="5321300" cy="5435600"/>
          </a:xfr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0" y="1422401"/>
            <a:ext cx="5321300" cy="5435600"/>
          </a:xfr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0" y="1422401"/>
            <a:ext cx="5321300" cy="5435600"/>
          </a:xfr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: 形状 9"/>
          <p:cNvSpPr>
            <a:spLocks noGrp="1"/>
          </p:cNvSpPr>
          <p:nvPr>
            <p:ph type="pic" sz="quarter" idx="10"/>
          </p:nvPr>
        </p:nvSpPr>
        <p:spPr>
          <a:xfrm>
            <a:off x="6096000" y="177760"/>
            <a:ext cx="6096000" cy="6352580"/>
          </a:xfrm>
          <a:custGeom>
            <a:avLst/>
            <a:gdLst>
              <a:gd name="connsiteX0" fmla="*/ 3048000 w 6096000"/>
              <a:gd name="connsiteY0" fmla="*/ 0 h 6352580"/>
              <a:gd name="connsiteX1" fmla="*/ 6096000 w 6096000"/>
              <a:gd name="connsiteY1" fmla="*/ 3176290 h 6352580"/>
              <a:gd name="connsiteX2" fmla="*/ 3048000 w 6096000"/>
              <a:gd name="connsiteY2" fmla="*/ 6352580 h 6352580"/>
              <a:gd name="connsiteX3" fmla="*/ 0 w 6096000"/>
              <a:gd name="connsiteY3" fmla="*/ 3176290 h 6352580"/>
              <a:gd name="connsiteX4" fmla="*/ 3048000 w 6096000"/>
              <a:gd name="connsiteY4" fmla="*/ 0 h 6352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6352580">
                <a:moveTo>
                  <a:pt x="3048000" y="0"/>
                </a:moveTo>
                <a:cubicBezTo>
                  <a:pt x="4731364" y="0"/>
                  <a:pt x="6096000" y="1422073"/>
                  <a:pt x="6096000" y="3176290"/>
                </a:cubicBezTo>
                <a:cubicBezTo>
                  <a:pt x="6096000" y="4930507"/>
                  <a:pt x="4731364" y="6352580"/>
                  <a:pt x="3048000" y="6352580"/>
                </a:cubicBezTo>
                <a:cubicBezTo>
                  <a:pt x="1364636" y="6352580"/>
                  <a:pt x="0" y="4930507"/>
                  <a:pt x="0" y="3176290"/>
                </a:cubicBezTo>
                <a:cubicBezTo>
                  <a:pt x="0" y="1422073"/>
                  <a:pt x="1364636" y="0"/>
                  <a:pt x="3048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: 形状 9"/>
          <p:cNvSpPr>
            <a:spLocks noGrp="1"/>
          </p:cNvSpPr>
          <p:nvPr>
            <p:ph type="pic" sz="quarter" idx="10"/>
          </p:nvPr>
        </p:nvSpPr>
        <p:spPr>
          <a:xfrm>
            <a:off x="6096000" y="177760"/>
            <a:ext cx="6096000" cy="6352580"/>
          </a:xfrm>
          <a:custGeom>
            <a:avLst/>
            <a:gdLst>
              <a:gd name="connsiteX0" fmla="*/ 3048000 w 6096000"/>
              <a:gd name="connsiteY0" fmla="*/ 0 h 6352580"/>
              <a:gd name="connsiteX1" fmla="*/ 6096000 w 6096000"/>
              <a:gd name="connsiteY1" fmla="*/ 3176290 h 6352580"/>
              <a:gd name="connsiteX2" fmla="*/ 3048000 w 6096000"/>
              <a:gd name="connsiteY2" fmla="*/ 6352580 h 6352580"/>
              <a:gd name="connsiteX3" fmla="*/ 0 w 6096000"/>
              <a:gd name="connsiteY3" fmla="*/ 3176290 h 6352580"/>
              <a:gd name="connsiteX4" fmla="*/ 3048000 w 6096000"/>
              <a:gd name="connsiteY4" fmla="*/ 0 h 6352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6352580">
                <a:moveTo>
                  <a:pt x="3048000" y="0"/>
                </a:moveTo>
                <a:cubicBezTo>
                  <a:pt x="4731364" y="0"/>
                  <a:pt x="6096000" y="1422073"/>
                  <a:pt x="6096000" y="3176290"/>
                </a:cubicBezTo>
                <a:cubicBezTo>
                  <a:pt x="6096000" y="4930507"/>
                  <a:pt x="4731364" y="6352580"/>
                  <a:pt x="3048000" y="6352580"/>
                </a:cubicBezTo>
                <a:cubicBezTo>
                  <a:pt x="1364636" y="6352580"/>
                  <a:pt x="0" y="4930507"/>
                  <a:pt x="0" y="3176290"/>
                </a:cubicBezTo>
                <a:cubicBezTo>
                  <a:pt x="0" y="1422073"/>
                  <a:pt x="1364636" y="0"/>
                  <a:pt x="3048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: 形状 9"/>
          <p:cNvSpPr>
            <a:spLocks noGrp="1"/>
          </p:cNvSpPr>
          <p:nvPr>
            <p:ph type="pic" sz="quarter" idx="10"/>
          </p:nvPr>
        </p:nvSpPr>
        <p:spPr>
          <a:xfrm>
            <a:off x="6096000" y="177760"/>
            <a:ext cx="6096000" cy="6352580"/>
          </a:xfrm>
          <a:custGeom>
            <a:avLst/>
            <a:gdLst>
              <a:gd name="connsiteX0" fmla="*/ 3048000 w 6096000"/>
              <a:gd name="connsiteY0" fmla="*/ 0 h 6352580"/>
              <a:gd name="connsiteX1" fmla="*/ 6096000 w 6096000"/>
              <a:gd name="connsiteY1" fmla="*/ 3176290 h 6352580"/>
              <a:gd name="connsiteX2" fmla="*/ 3048000 w 6096000"/>
              <a:gd name="connsiteY2" fmla="*/ 6352580 h 6352580"/>
              <a:gd name="connsiteX3" fmla="*/ 0 w 6096000"/>
              <a:gd name="connsiteY3" fmla="*/ 3176290 h 6352580"/>
              <a:gd name="connsiteX4" fmla="*/ 3048000 w 6096000"/>
              <a:gd name="connsiteY4" fmla="*/ 0 h 6352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6352580">
                <a:moveTo>
                  <a:pt x="3048000" y="0"/>
                </a:moveTo>
                <a:cubicBezTo>
                  <a:pt x="4731364" y="0"/>
                  <a:pt x="6096000" y="1422073"/>
                  <a:pt x="6096000" y="3176290"/>
                </a:cubicBezTo>
                <a:cubicBezTo>
                  <a:pt x="6096000" y="4930507"/>
                  <a:pt x="4731364" y="6352580"/>
                  <a:pt x="3048000" y="6352580"/>
                </a:cubicBezTo>
                <a:cubicBezTo>
                  <a:pt x="1364636" y="6352580"/>
                  <a:pt x="0" y="4930507"/>
                  <a:pt x="0" y="3176290"/>
                </a:cubicBezTo>
                <a:cubicBezTo>
                  <a:pt x="0" y="1422073"/>
                  <a:pt x="1364636" y="0"/>
                  <a:pt x="3048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ADF97-2D85-46B8-B094-54AD2086EBBF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AD970-DBAA-4546-AB29-389B417FBFD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" y="0"/>
            <a:ext cx="12188191" cy="6502400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 w="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 w="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ADF97-2D85-46B8-B094-54AD2086EBBF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AD970-DBAA-4546-AB29-389B417FBFD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ADF97-2D85-46B8-B094-54AD2086EBBF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AD970-DBAA-4546-AB29-389B417FBFD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ADF97-2D85-46B8-B094-54AD2086EBBF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AD970-DBAA-4546-AB29-389B417FBFD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907704" y="6739570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节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日</a:t>
            </a:r>
            <a:r>
              <a:rPr lang="en-US" altLang="zh-CN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 www.2ppt.com/jieri/</a:t>
            </a:r>
            <a:endParaRPr lang="en-US" altLang="zh-CN" sz="100" dirty="0" smtClean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4ADF97-2D85-46B8-B094-54AD2086EBBF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AD970-DBAA-4546-AB29-389B417FBFD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片包含 水, 户外, 天空, 船&#10;&#10;描述已自动生成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14" y="-1133881"/>
            <a:ext cx="12213314" cy="732798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33200"/>
            <a:ext cx="12192000" cy="248716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-335280" y="3619500"/>
            <a:ext cx="3634803" cy="3238500"/>
          </a:xfrm>
          <a:prstGeom prst="rect">
            <a:avLst/>
          </a:prstGeom>
        </p:spPr>
      </p:pic>
      <p:pic>
        <p:nvPicPr>
          <p:cNvPr id="16" name="图片 15" descr="图片包含 黑色, 餐桌&#10;&#10;描述已自动生成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2456406" y="4541798"/>
            <a:ext cx="2350016" cy="2350016"/>
          </a:xfrm>
          <a:prstGeom prst="rect">
            <a:avLst/>
          </a:prstGeom>
        </p:spPr>
      </p:pic>
      <p:sp>
        <p:nvSpPr>
          <p:cNvPr id="17" name="寒衣节文本"/>
          <p:cNvSpPr txBox="1"/>
          <p:nvPr/>
        </p:nvSpPr>
        <p:spPr>
          <a:xfrm>
            <a:off x="4036366" y="4569839"/>
            <a:ext cx="40979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cs typeface="+mn-ea"/>
                <a:sym typeface="+mn-lt"/>
              </a:rPr>
              <a:t>寒衣节，每年农历十月初一，又称“十月朝”、“祭祖节”、“冥阴节”， 民众称为鬼头日，是我国传统的祭祀节日， 也是为父母爱人等所</a:t>
            </a:r>
          </a:p>
        </p:txBody>
      </p:sp>
      <p:pic>
        <p:nvPicPr>
          <p:cNvPr id="12" name="图片 11" descr="图片包含 动物, 鸟, 人员&#10;&#10;描述已自动生成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8813312" y="61212"/>
            <a:ext cx="2644140" cy="1322070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1614435" y="1014105"/>
            <a:ext cx="338554" cy="4829791"/>
            <a:chOff x="11614435" y="329333"/>
            <a:chExt cx="338554" cy="4829791"/>
          </a:xfrm>
        </p:grpSpPr>
        <p:sp>
          <p:nvSpPr>
            <p:cNvPr id="24" name="文本框 23"/>
            <p:cNvSpPr txBox="1"/>
            <p:nvPr/>
          </p:nvSpPr>
          <p:spPr>
            <a:xfrm>
              <a:off x="11614435" y="1395640"/>
              <a:ext cx="338554" cy="376348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dist"/>
              <a:r>
                <a:rPr lang="en-US" altLang="zh-CN" sz="1000" dirty="0">
                  <a:cs typeface="+mn-ea"/>
                  <a:sym typeface="+mn-lt"/>
                </a:rPr>
                <a:t>&gt;&gt;&gt;&gt;&gt;</a:t>
              </a:r>
              <a:r>
                <a:rPr lang="zh-CN" altLang="en-US" sz="1000" dirty="0">
                  <a:cs typeface="+mn-ea"/>
                  <a:sym typeface="+mn-lt"/>
                </a:rPr>
                <a:t>十月朝</a:t>
              </a:r>
              <a:r>
                <a:rPr lang="en-US" altLang="zh-CN" sz="1000" dirty="0">
                  <a:cs typeface="+mn-ea"/>
                  <a:sym typeface="+mn-lt"/>
                </a:rPr>
                <a:t>/</a:t>
              </a:r>
              <a:r>
                <a:rPr lang="zh-CN" altLang="en-US" sz="1000" dirty="0">
                  <a:cs typeface="+mn-ea"/>
                  <a:sym typeface="+mn-lt"/>
                </a:rPr>
                <a:t>祭祖节</a:t>
              </a:r>
              <a:r>
                <a:rPr lang="en-US" altLang="zh-CN" sz="1000" dirty="0">
                  <a:cs typeface="+mn-ea"/>
                  <a:sym typeface="+mn-lt"/>
                </a:rPr>
                <a:t>/</a:t>
              </a:r>
              <a:r>
                <a:rPr lang="zh-CN" altLang="en-US" sz="1000" dirty="0">
                  <a:cs typeface="+mn-ea"/>
                  <a:sym typeface="+mn-lt"/>
                </a:rPr>
                <a:t>冥阴节</a:t>
              </a:r>
              <a:r>
                <a:rPr lang="en-US" altLang="zh-CN" sz="1000" dirty="0">
                  <a:cs typeface="+mn-ea"/>
                  <a:sym typeface="+mn-lt"/>
                </a:rPr>
                <a:t>&lt;&lt;&lt;&lt;&lt;</a:t>
              </a:r>
              <a:endParaRPr lang="zh-CN" altLang="en-US" sz="1000" dirty="0">
                <a:cs typeface="+mn-ea"/>
                <a:sym typeface="+mn-lt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1614435" y="329333"/>
              <a:ext cx="338553" cy="933451"/>
            </a:xfrm>
            <a:prstGeom prst="rect">
              <a:avLst/>
            </a:prstGeom>
            <a:noFill/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r>
                <a:rPr lang="en-US" altLang="zh-CN" sz="1000" dirty="0">
                  <a:solidFill>
                    <a:schemeClr val="tx1"/>
                  </a:solidFill>
                  <a:cs typeface="+mn-ea"/>
                  <a:sym typeface="+mn-lt"/>
                </a:rPr>
                <a:t>10</a:t>
              </a:r>
              <a:r>
                <a:rPr lang="zh-CN" altLang="en-US" sz="1000" dirty="0">
                  <a:solidFill>
                    <a:schemeClr val="tx1"/>
                  </a:solidFill>
                  <a:cs typeface="+mn-ea"/>
                  <a:sym typeface="+mn-lt"/>
                </a:rPr>
                <a:t>月</a:t>
              </a:r>
              <a:r>
                <a:rPr lang="en-US" altLang="zh-CN" sz="1000" dirty="0">
                  <a:solidFill>
                    <a:schemeClr val="tx1"/>
                  </a:solidFill>
                  <a:cs typeface="+mn-ea"/>
                  <a:sym typeface="+mn-lt"/>
                </a:rPr>
                <a:t>28</a:t>
              </a:r>
              <a:r>
                <a:rPr lang="zh-CN" altLang="en-US" sz="1000" dirty="0">
                  <a:solidFill>
                    <a:schemeClr val="tx1"/>
                  </a:solidFill>
                  <a:cs typeface="+mn-ea"/>
                  <a:sym typeface="+mn-lt"/>
                </a:rPr>
                <a:t>日</a:t>
              </a:r>
              <a:endParaRPr lang="en-US" altLang="zh-CN" sz="10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2713857" y="-33814"/>
            <a:ext cx="7336441" cy="4775835"/>
            <a:chOff x="2713857" y="-33814"/>
            <a:chExt cx="7336441" cy="4775835"/>
          </a:xfrm>
        </p:grpSpPr>
        <p:pic>
          <p:nvPicPr>
            <p:cNvPr id="14" name="寒衣节"/>
            <p:cNvPicPr>
              <a:picLocks noChangeAspect="1"/>
            </p:cNvPicPr>
            <p:nvPr/>
          </p:nvPicPr>
          <p:blipFill>
            <a:blip r:embed="rId8" cstate="screen"/>
            <a:stretch>
              <a:fillRect/>
            </a:stretch>
          </p:blipFill>
          <p:spPr>
            <a:xfrm>
              <a:off x="2713857" y="-33814"/>
              <a:ext cx="6764286" cy="4775835"/>
            </a:xfrm>
            <a:prstGeom prst="rect">
              <a:avLst/>
            </a:prstGeom>
          </p:spPr>
        </p:pic>
        <p:sp>
          <p:nvSpPr>
            <p:cNvPr id="26" name="文本框 25"/>
            <p:cNvSpPr txBox="1"/>
            <p:nvPr/>
          </p:nvSpPr>
          <p:spPr>
            <a:xfrm>
              <a:off x="8943537" y="2816028"/>
              <a:ext cx="110676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400" b="1" dirty="0">
                  <a:cs typeface="+mn-ea"/>
                  <a:sym typeface="+mn-lt"/>
                </a:rPr>
                <a:t>秋高十月</a:t>
              </a:r>
              <a:endParaRPr lang="en-US" altLang="zh-CN" sz="1400" b="1" dirty="0">
                <a:cs typeface="+mn-ea"/>
                <a:sym typeface="+mn-lt"/>
              </a:endParaRPr>
            </a:p>
            <a:p>
              <a:pPr algn="dist"/>
              <a:r>
                <a:rPr lang="zh-CN" altLang="en-US" sz="1400" b="1" dirty="0">
                  <a:cs typeface="+mn-ea"/>
                  <a:sym typeface="+mn-lt"/>
                </a:rPr>
                <a:t>祭祖冥阴</a:t>
              </a: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4036367" y="4068536"/>
            <a:ext cx="4097951" cy="264109"/>
            <a:chOff x="3390547" y="4574099"/>
            <a:chExt cx="5032093" cy="324313"/>
          </a:xfrm>
        </p:grpSpPr>
        <p:sp>
          <p:nvSpPr>
            <p:cNvPr id="28" name="椭圆 27"/>
            <p:cNvSpPr/>
            <p:nvPr/>
          </p:nvSpPr>
          <p:spPr>
            <a:xfrm>
              <a:off x="4108521" y="4584801"/>
              <a:ext cx="313611" cy="31361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 dirty="0">
                  <a:solidFill>
                    <a:schemeClr val="tx1"/>
                  </a:solidFill>
                  <a:cs typeface="+mn-ea"/>
                  <a:sym typeface="+mn-lt"/>
                </a:rPr>
                <a:t>以</a:t>
              </a:r>
            </a:p>
          </p:txBody>
        </p:sp>
        <p:sp>
          <p:nvSpPr>
            <p:cNvPr id="32" name="椭圆 31"/>
            <p:cNvSpPr/>
            <p:nvPr/>
          </p:nvSpPr>
          <p:spPr>
            <a:xfrm>
              <a:off x="4532718" y="4584801"/>
              <a:ext cx="313611" cy="31361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 dirty="0">
                  <a:solidFill>
                    <a:schemeClr val="tx1"/>
                  </a:solidFill>
                  <a:cs typeface="+mn-ea"/>
                  <a:sym typeface="+mn-lt"/>
                </a:rPr>
                <a:t>示</a:t>
              </a:r>
            </a:p>
          </p:txBody>
        </p:sp>
        <p:sp>
          <p:nvSpPr>
            <p:cNvPr id="33" name="椭圆 32"/>
            <p:cNvSpPr/>
            <p:nvPr/>
          </p:nvSpPr>
          <p:spPr>
            <a:xfrm>
              <a:off x="4956915" y="4584801"/>
              <a:ext cx="313611" cy="31361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 dirty="0">
                  <a:solidFill>
                    <a:schemeClr val="tx1"/>
                  </a:solidFill>
                  <a:cs typeface="+mn-ea"/>
                  <a:sym typeface="+mn-lt"/>
                </a:rPr>
                <a:t>孝</a:t>
              </a:r>
            </a:p>
          </p:txBody>
        </p:sp>
        <p:sp>
          <p:nvSpPr>
            <p:cNvPr id="34" name="椭圆 33"/>
            <p:cNvSpPr/>
            <p:nvPr/>
          </p:nvSpPr>
          <p:spPr>
            <a:xfrm>
              <a:off x="5381111" y="4584801"/>
              <a:ext cx="313611" cy="31361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 dirty="0">
                  <a:solidFill>
                    <a:schemeClr val="tx1"/>
                  </a:solidFill>
                  <a:cs typeface="+mn-ea"/>
                  <a:sym typeface="+mn-lt"/>
                </a:rPr>
                <a:t>敬</a:t>
              </a:r>
            </a:p>
          </p:txBody>
        </p:sp>
        <p:sp>
          <p:nvSpPr>
            <p:cNvPr id="37" name="椭圆 36"/>
            <p:cNvSpPr/>
            <p:nvPr/>
          </p:nvSpPr>
          <p:spPr>
            <a:xfrm>
              <a:off x="6089209" y="4574099"/>
              <a:ext cx="313611" cy="31361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 dirty="0">
                  <a:solidFill>
                    <a:schemeClr val="tx1"/>
                  </a:solidFill>
                  <a:cs typeface="+mn-ea"/>
                  <a:sym typeface="+mn-lt"/>
                </a:rPr>
                <a:t>不</a:t>
              </a:r>
            </a:p>
          </p:txBody>
        </p:sp>
        <p:sp>
          <p:nvSpPr>
            <p:cNvPr id="38" name="椭圆 37"/>
            <p:cNvSpPr/>
            <p:nvPr/>
          </p:nvSpPr>
          <p:spPr>
            <a:xfrm>
              <a:off x="6513406" y="4574099"/>
              <a:ext cx="313611" cy="31361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 dirty="0">
                  <a:solidFill>
                    <a:schemeClr val="tx1"/>
                  </a:solidFill>
                  <a:cs typeface="+mn-ea"/>
                  <a:sym typeface="+mn-lt"/>
                </a:rPr>
                <a:t>忘</a:t>
              </a:r>
            </a:p>
          </p:txBody>
        </p:sp>
        <p:sp>
          <p:nvSpPr>
            <p:cNvPr id="39" name="椭圆 38"/>
            <p:cNvSpPr/>
            <p:nvPr/>
          </p:nvSpPr>
          <p:spPr>
            <a:xfrm>
              <a:off x="6937603" y="4574099"/>
              <a:ext cx="313611" cy="31361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 dirty="0">
                  <a:solidFill>
                    <a:schemeClr val="tx1"/>
                  </a:solidFill>
                  <a:cs typeface="+mn-ea"/>
                  <a:sym typeface="+mn-lt"/>
                </a:rPr>
                <a:t>本</a:t>
              </a:r>
            </a:p>
          </p:txBody>
        </p:sp>
        <p:sp>
          <p:nvSpPr>
            <p:cNvPr id="40" name="椭圆 39"/>
            <p:cNvSpPr/>
            <p:nvPr/>
          </p:nvSpPr>
          <p:spPr>
            <a:xfrm>
              <a:off x="7361799" y="4574099"/>
              <a:ext cx="313611" cy="31361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 dirty="0">
                  <a:solidFill>
                    <a:schemeClr val="tx1"/>
                  </a:solidFill>
                  <a:cs typeface="+mn-ea"/>
                  <a:sym typeface="+mn-lt"/>
                </a:rPr>
                <a:t>心</a:t>
              </a:r>
            </a:p>
          </p:txBody>
        </p:sp>
        <p:cxnSp>
          <p:nvCxnSpPr>
            <p:cNvPr id="42" name="直接连接符 41"/>
            <p:cNvCxnSpPr/>
            <p:nvPr/>
          </p:nvCxnSpPr>
          <p:spPr>
            <a:xfrm>
              <a:off x="3390547" y="4723567"/>
              <a:ext cx="54401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7878630" y="4727814"/>
              <a:ext cx="54401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中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\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国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\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传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\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统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\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文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\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化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\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民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\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俗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\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节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\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日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4.81481E-6 L -0.10508 -0.1115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60" y="-5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79425" y="2155606"/>
            <a:ext cx="522224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明代刘侗、于奕正</a:t>
            </a:r>
            <a:r>
              <a:rPr lang="en-US" altLang="zh-CN" dirty="0">
                <a:cs typeface="+mn-ea"/>
                <a:sym typeface="+mn-lt"/>
              </a:rPr>
              <a:t>《</a:t>
            </a:r>
            <a:r>
              <a:rPr lang="zh-CN" altLang="en-US" dirty="0">
                <a:cs typeface="+mn-ea"/>
                <a:sym typeface="+mn-lt"/>
              </a:rPr>
              <a:t>帝京景物略</a:t>
            </a:r>
            <a:r>
              <a:rPr lang="en-US" altLang="zh-CN" dirty="0">
                <a:cs typeface="+mn-ea"/>
                <a:sym typeface="+mn-lt"/>
              </a:rPr>
              <a:t>.</a:t>
            </a:r>
            <a:r>
              <a:rPr lang="zh-CN" altLang="en-US" dirty="0">
                <a:cs typeface="+mn-ea"/>
                <a:sym typeface="+mn-lt"/>
              </a:rPr>
              <a:t>春场</a:t>
            </a:r>
            <a:r>
              <a:rPr lang="en-US" altLang="zh-CN" dirty="0">
                <a:cs typeface="+mn-ea"/>
                <a:sym typeface="+mn-lt"/>
              </a:rPr>
              <a:t>》</a:t>
            </a:r>
            <a:r>
              <a:rPr lang="zh-CN" altLang="en-US" dirty="0">
                <a:cs typeface="+mn-ea"/>
                <a:sym typeface="+mn-lt"/>
              </a:rPr>
              <a:t>有当时寒衣节的详细记载：“十月一日，纸肆裁纸五色，作男女衣，长尺有咫，曰寒衣，有疏印缄，识其姓字辈行，如寄书然。家家修具夜奠，呼而焚之其门，曰送寒衣。新丧，白纸为之，曰新鬼不敢衣彩也。送白衣者哭，女声十九，男声十一。”</a:t>
            </a:r>
          </a:p>
        </p:txBody>
      </p:sp>
      <p:grpSp>
        <p:nvGrpSpPr>
          <p:cNvPr id="7" name="标题"/>
          <p:cNvGrpSpPr/>
          <p:nvPr/>
        </p:nvGrpSpPr>
        <p:grpSpPr>
          <a:xfrm>
            <a:off x="0" y="0"/>
            <a:ext cx="2777115" cy="1066800"/>
            <a:chOff x="0" y="0"/>
            <a:chExt cx="2777115" cy="1066800"/>
          </a:xfrm>
        </p:grpSpPr>
        <p:pic>
          <p:nvPicPr>
            <p:cNvPr id="8" name="图片 7" descr="图片包含 黑色, 餐桌&#10;&#10;描述已自动生成"/>
            <p:cNvPicPr>
              <a:picLocks noChangeAspect="1"/>
            </p:cNvPicPr>
            <p:nvPr/>
          </p:nvPicPr>
          <p:blipFill rotWithShape="1">
            <a:blip r:embed="rId2" cstate="screen"/>
            <a:srcRect/>
            <a:stretch>
              <a:fillRect/>
            </a:stretch>
          </p:blipFill>
          <p:spPr>
            <a:xfrm>
              <a:off x="0" y="0"/>
              <a:ext cx="1645920" cy="1066800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1354931" y="302567"/>
              <a:ext cx="14221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>
                  <a:cs typeface="+mn-ea"/>
                  <a:sym typeface="+mn-lt"/>
                </a:rPr>
                <a:t>古籍记载</a:t>
              </a:r>
            </a:p>
          </p:txBody>
        </p:sp>
      </p:grpSp>
      <p:pic>
        <p:nvPicPr>
          <p:cNvPr id="11" name="图片 10" descr="图片包含 室内&#10;&#10;描述已自动生成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629158" y="1066800"/>
            <a:ext cx="5692386" cy="42738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79425" y="2571104"/>
            <a:ext cx="523557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清代潘荣陛</a:t>
            </a:r>
            <a:r>
              <a:rPr lang="en-US" altLang="zh-CN" dirty="0">
                <a:cs typeface="+mn-ea"/>
                <a:sym typeface="+mn-lt"/>
              </a:rPr>
              <a:t>《</a:t>
            </a:r>
            <a:r>
              <a:rPr lang="zh-CN" altLang="en-US" dirty="0">
                <a:cs typeface="+mn-ea"/>
                <a:sym typeface="+mn-lt"/>
              </a:rPr>
              <a:t>帝京岁时纪胜</a:t>
            </a:r>
            <a:r>
              <a:rPr lang="en-US" altLang="zh-CN" dirty="0">
                <a:cs typeface="+mn-ea"/>
                <a:sym typeface="+mn-lt"/>
              </a:rPr>
              <a:t>.</a:t>
            </a:r>
            <a:r>
              <a:rPr lang="zh-CN" altLang="en-US" dirty="0">
                <a:cs typeface="+mn-ea"/>
                <a:sym typeface="+mn-lt"/>
              </a:rPr>
              <a:t>送寒衣</a:t>
            </a:r>
            <a:r>
              <a:rPr lang="en-US" altLang="zh-CN" dirty="0">
                <a:cs typeface="+mn-ea"/>
                <a:sym typeface="+mn-lt"/>
              </a:rPr>
              <a:t>》</a:t>
            </a:r>
            <a:r>
              <a:rPr lang="zh-CN" altLang="en-US" dirty="0">
                <a:cs typeface="+mn-ea"/>
                <a:sym typeface="+mn-lt"/>
              </a:rPr>
              <a:t>上有寒衣节的情形：“十月朔</a:t>
            </a:r>
            <a:r>
              <a:rPr lang="en-US" altLang="zh-CN" dirty="0">
                <a:cs typeface="+mn-ea"/>
                <a:sym typeface="+mn-lt"/>
              </a:rPr>
              <a:t>……</a:t>
            </a:r>
            <a:r>
              <a:rPr lang="zh-CN" altLang="en-US" dirty="0">
                <a:cs typeface="+mn-ea"/>
                <a:sym typeface="+mn-lt"/>
              </a:rPr>
              <a:t>士民家祭祖扫墓，如中元仪。晚夕缄书冥楮，加以五色彩帛作成冠带衣履，于门外奠而焚之，曰送寒衣。”</a:t>
            </a:r>
          </a:p>
        </p:txBody>
      </p:sp>
      <p:grpSp>
        <p:nvGrpSpPr>
          <p:cNvPr id="7" name="标题"/>
          <p:cNvGrpSpPr/>
          <p:nvPr/>
        </p:nvGrpSpPr>
        <p:grpSpPr>
          <a:xfrm>
            <a:off x="0" y="0"/>
            <a:ext cx="2777115" cy="1066800"/>
            <a:chOff x="0" y="0"/>
            <a:chExt cx="2777115" cy="1066800"/>
          </a:xfrm>
        </p:grpSpPr>
        <p:pic>
          <p:nvPicPr>
            <p:cNvPr id="8" name="图片 7" descr="图片包含 黑色, 餐桌&#10;&#10;描述已自动生成"/>
            <p:cNvPicPr>
              <a:picLocks noChangeAspect="1"/>
            </p:cNvPicPr>
            <p:nvPr/>
          </p:nvPicPr>
          <p:blipFill rotWithShape="1">
            <a:blip r:embed="rId2" cstate="screen"/>
            <a:srcRect/>
            <a:stretch>
              <a:fillRect/>
            </a:stretch>
          </p:blipFill>
          <p:spPr>
            <a:xfrm>
              <a:off x="0" y="0"/>
              <a:ext cx="1645920" cy="1066800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1354931" y="302567"/>
              <a:ext cx="14221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>
                  <a:cs typeface="+mn-ea"/>
                  <a:sym typeface="+mn-lt"/>
                </a:rPr>
                <a:t>古籍记载</a:t>
              </a:r>
            </a:p>
          </p:txBody>
        </p:sp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715000" y="-302567"/>
            <a:ext cx="6858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" y="0"/>
            <a:ext cx="12189541" cy="6858000"/>
          </a:xfrm>
          <a:prstGeom prst="rect">
            <a:avLst/>
          </a:prstGeom>
        </p:spPr>
      </p:pic>
      <p:sp>
        <p:nvSpPr>
          <p:cNvPr id="40" name="文本框 39"/>
          <p:cNvSpPr txBox="1"/>
          <p:nvPr/>
        </p:nvSpPr>
        <p:spPr>
          <a:xfrm>
            <a:off x="674769" y="1636846"/>
            <a:ext cx="1200329" cy="358430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第二部分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2549867" y="3044279"/>
            <a:ext cx="41784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寒衣节民俗由来</a:t>
            </a:r>
          </a:p>
        </p:txBody>
      </p:sp>
      <p:pic>
        <p:nvPicPr>
          <p:cNvPr id="43" name="图片 42" descr="图片包含 黑色, 餐桌&#10;&#10;描述已自动生成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189019" y="3813720"/>
            <a:ext cx="3453114" cy="3453114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天空, 水&#10;&#10;描述已自动生成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64024"/>
            <a:ext cx="12192000" cy="466725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651000" y="1616839"/>
            <a:ext cx="8890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据</a:t>
            </a:r>
            <a:r>
              <a:rPr lang="en-US" altLang="zh-CN" dirty="0">
                <a:cs typeface="+mn-ea"/>
                <a:sym typeface="+mn-lt"/>
              </a:rPr>
              <a:t>《</a:t>
            </a:r>
            <a:r>
              <a:rPr lang="zh-CN" altLang="en-US" dirty="0">
                <a:cs typeface="+mn-ea"/>
                <a:sym typeface="+mn-lt"/>
              </a:rPr>
              <a:t>礼记</a:t>
            </a:r>
            <a:r>
              <a:rPr lang="en-US" altLang="zh-CN" dirty="0">
                <a:cs typeface="+mn-ea"/>
                <a:sym typeface="+mn-lt"/>
              </a:rPr>
              <a:t>·</a:t>
            </a:r>
            <a:r>
              <a:rPr lang="zh-CN" altLang="en-US" dirty="0">
                <a:cs typeface="+mn-ea"/>
                <a:sym typeface="+mn-lt"/>
              </a:rPr>
              <a:t>月令</a:t>
            </a:r>
            <a:r>
              <a:rPr lang="en-US" altLang="zh-CN" dirty="0">
                <a:cs typeface="+mn-ea"/>
                <a:sym typeface="+mn-lt"/>
              </a:rPr>
              <a:t>》</a:t>
            </a:r>
            <a:r>
              <a:rPr lang="zh-CN" altLang="en-US" dirty="0">
                <a:cs typeface="+mn-ea"/>
                <a:sym typeface="+mn-lt"/>
              </a:rPr>
              <a:t>记，农历十月是立冬的月份。这一天，天子率三公九卿到北郊举行迎冬礼，礼毕返回，要奖赏为国捐躯者，并抚恤他们的妻子儿女。已经死去的人怎么受赏呢</a:t>
            </a:r>
            <a:r>
              <a:rPr lang="en-US" altLang="zh-CN" dirty="0">
                <a:cs typeface="+mn-ea"/>
                <a:sym typeface="+mn-lt"/>
              </a:rPr>
              <a:t>?</a:t>
            </a:r>
            <a:r>
              <a:rPr lang="zh-CN" altLang="en-US" dirty="0">
                <a:cs typeface="+mn-ea"/>
                <a:sym typeface="+mn-lt"/>
              </a:rPr>
              <a:t>为他们</a:t>
            </a:r>
            <a:r>
              <a:rPr lang="en-US" altLang="zh-CN" dirty="0">
                <a:cs typeface="+mn-ea"/>
                <a:sym typeface="+mn-lt"/>
              </a:rPr>
              <a:t>"</a:t>
            </a:r>
            <a:r>
              <a:rPr lang="zh-CN" altLang="en-US" dirty="0">
                <a:cs typeface="+mn-ea"/>
                <a:sym typeface="+mn-lt"/>
              </a:rPr>
              <a:t>送寒衣</a:t>
            </a:r>
            <a:r>
              <a:rPr lang="en-US" altLang="zh-CN" dirty="0">
                <a:cs typeface="+mn-ea"/>
                <a:sym typeface="+mn-lt"/>
              </a:rPr>
              <a:t>"</a:t>
            </a:r>
            <a:r>
              <a:rPr lang="zh-CN" altLang="en-US" dirty="0">
                <a:cs typeface="+mn-ea"/>
                <a:sym typeface="+mn-lt"/>
              </a:rPr>
              <a:t>当是题中应有之义，上行下效，遂相沿成习。不过这种观点只能停留在推论上，因为有关中国民间于十月初一</a:t>
            </a:r>
            <a:r>
              <a:rPr lang="en-US" altLang="zh-CN" dirty="0">
                <a:cs typeface="+mn-ea"/>
                <a:sym typeface="+mn-lt"/>
              </a:rPr>
              <a:t>"</a:t>
            </a:r>
            <a:r>
              <a:rPr lang="zh-CN" altLang="en-US" dirty="0">
                <a:cs typeface="+mn-ea"/>
                <a:sym typeface="+mn-lt"/>
              </a:rPr>
              <a:t>烧献</a:t>
            </a:r>
            <a:r>
              <a:rPr lang="en-US" altLang="zh-CN" dirty="0">
                <a:cs typeface="+mn-ea"/>
                <a:sym typeface="+mn-lt"/>
              </a:rPr>
              <a:t>""</a:t>
            </a:r>
            <a:r>
              <a:rPr lang="zh-CN" altLang="en-US" dirty="0">
                <a:cs typeface="+mn-ea"/>
                <a:sym typeface="+mn-lt"/>
              </a:rPr>
              <a:t>冥衣靴鞋席帽衣段</a:t>
            </a:r>
            <a:r>
              <a:rPr lang="en-US" altLang="zh-CN" dirty="0">
                <a:cs typeface="+mn-ea"/>
                <a:sym typeface="+mn-lt"/>
              </a:rPr>
              <a:t>"</a:t>
            </a:r>
            <a:r>
              <a:rPr lang="zh-CN" altLang="en-US" dirty="0">
                <a:cs typeface="+mn-ea"/>
                <a:sym typeface="+mn-lt"/>
              </a:rPr>
              <a:t>的记载，直到宋代才出现于文人的风土记述中，如果说寒衣节是先秦时就形成的，那就很难对这么长一段时间内的记录空白作出合理解释。所以，也有人推断寒衣节俗的形成不会早于宋代。</a:t>
            </a:r>
          </a:p>
        </p:txBody>
      </p:sp>
      <p:sp>
        <p:nvSpPr>
          <p:cNvPr id="3" name="矩形 2"/>
          <p:cNvSpPr/>
          <p:nvPr/>
        </p:nvSpPr>
        <p:spPr>
          <a:xfrm>
            <a:off x="3498850" y="456878"/>
            <a:ext cx="51943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3200" b="1" dirty="0">
                <a:cs typeface="+mn-ea"/>
                <a:sym typeface="+mn-lt"/>
              </a:rPr>
              <a:t>因先秦的迎冬礼仪脱胎而成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0314428" y="-218698"/>
            <a:ext cx="1801372" cy="25207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片包含 天空, 水&#10;&#10;描述已自动生成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64024"/>
            <a:ext cx="12192000" cy="466725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631950" y="1592263"/>
            <a:ext cx="889317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农历十月在古代是一个重要的月份，此时正是稻谷收获进仓之际，“是月也，天子始裘”（</a:t>
            </a:r>
            <a:r>
              <a:rPr lang="en-US" altLang="zh-CN" dirty="0">
                <a:cs typeface="+mn-ea"/>
                <a:sym typeface="+mn-lt"/>
              </a:rPr>
              <a:t>《</a:t>
            </a:r>
            <a:r>
              <a:rPr lang="zh-CN" altLang="en-US" dirty="0">
                <a:cs typeface="+mn-ea"/>
                <a:sym typeface="+mn-lt"/>
              </a:rPr>
              <a:t>礼记</a:t>
            </a:r>
            <a:r>
              <a:rPr lang="en-US" altLang="zh-CN" dirty="0">
                <a:cs typeface="+mn-ea"/>
                <a:sym typeface="+mn-lt"/>
              </a:rPr>
              <a:t>·</a:t>
            </a:r>
            <a:r>
              <a:rPr lang="zh-CN" altLang="en-US" dirty="0">
                <a:cs typeface="+mn-ea"/>
                <a:sym typeface="+mn-lt"/>
              </a:rPr>
              <a:t>月令</a:t>
            </a:r>
            <a:r>
              <a:rPr lang="en-US" altLang="zh-CN" dirty="0">
                <a:cs typeface="+mn-ea"/>
                <a:sym typeface="+mn-lt"/>
              </a:rPr>
              <a:t>》</a:t>
            </a:r>
            <a:r>
              <a:rPr lang="zh-CN" altLang="en-US" dirty="0">
                <a:cs typeface="+mn-ea"/>
                <a:sym typeface="+mn-lt"/>
              </a:rPr>
              <a:t>），天子以穿冬衣的仪式，昭告庶民：冬天已经来临。相传明初朱元璋在南京称帝，为了显示顺应天时，在十月初一这天早朝，行“授衣”之礼，并把刚收获的赤豆、糯米做成热羹赐给群臣尝新。南京民谚说：“十月朝、穿棉袄，吃豆羹、御寒冷。”“寒衣节”由此而来。人们还在加衣避寒的同时，也将冬衣捎给远在外地戍边、经商、求学的游子，以示牵挂和关怀。</a:t>
            </a:r>
          </a:p>
        </p:txBody>
      </p:sp>
      <p:sp>
        <p:nvSpPr>
          <p:cNvPr id="3" name="矩形 2"/>
          <p:cNvSpPr/>
          <p:nvPr/>
        </p:nvSpPr>
        <p:spPr>
          <a:xfrm>
            <a:off x="4149794" y="396300"/>
            <a:ext cx="34692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cs typeface="+mn-ea"/>
                <a:sym typeface="+mn-lt"/>
              </a:rPr>
              <a:t>朱元璋“授衣”传说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0314428" y="-218698"/>
            <a:ext cx="1801372" cy="25207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天空, 水&#10;&#10;描述已自动生成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64024"/>
            <a:ext cx="12192000" cy="466725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649413" y="1592263"/>
            <a:ext cx="8893175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       相传，秦时江南松江府孟、姜两家，种葫芦而得女，取名孟姜女，配夫范杞良。后来，杞良被抓去修筑北疆长城，孟姜女千里寻夫送寒衣，寻到长城脚下，不想丈夫已死，被埋筑城墙里。孟姜女悲愤交加，向长城昼夜痛哭，终于感天动地，哭倒长城，露出丈夫尸骨。千百年来，这段忠贞爱情故事广为流传。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        孟姜女哭倒长城八百里后，与秦始皇面对面地抗争，为夫报仇、替己出气，最后怀抱丈夫遗骨，纵身跳海殉夫。就在跳海的刹那，海上波涛澎湃，缓缓拱起两方礁石。据说海上姜女坟，海潮再大也不曾没顶。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       由于孟姜女千里寻夫送寒衣的故事，长城内外便将农历十月初一这天，称作“寒衣节”。“十月初一烧寒衣”，早已成为北方凭吊已故亲人的风俗。</a:t>
            </a:r>
          </a:p>
        </p:txBody>
      </p:sp>
      <p:sp>
        <p:nvSpPr>
          <p:cNvPr id="3" name="矩形 2"/>
          <p:cNvSpPr/>
          <p:nvPr/>
        </p:nvSpPr>
        <p:spPr>
          <a:xfrm>
            <a:off x="4362192" y="396300"/>
            <a:ext cx="34676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cs typeface="+mn-ea"/>
                <a:sym typeface="+mn-lt"/>
              </a:rPr>
              <a:t>孟姜女千里送寒衣</a:t>
            </a:r>
          </a:p>
        </p:txBody>
      </p:sp>
      <p:pic>
        <p:nvPicPr>
          <p:cNvPr id="6" name="图片 5" descr="图片包含 黑色, 餐桌&#10;&#10;描述已自动生成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941726" y="-991781"/>
            <a:ext cx="3250274" cy="3250274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天空, 水&#10;&#10;描述已自动生成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64024"/>
            <a:ext cx="12192000" cy="466725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4772561" y="415955"/>
            <a:ext cx="26468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cs typeface="+mn-ea"/>
                <a:sym typeface="+mn-lt"/>
              </a:rPr>
              <a:t>商人促销伎俩</a:t>
            </a:r>
          </a:p>
        </p:txBody>
      </p:sp>
      <p:sp>
        <p:nvSpPr>
          <p:cNvPr id="3" name="矩形 2"/>
          <p:cNvSpPr/>
          <p:nvPr/>
        </p:nvSpPr>
        <p:spPr>
          <a:xfrm>
            <a:off x="952500" y="1395136"/>
            <a:ext cx="10287000" cy="4258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cs typeface="+mn-ea"/>
                <a:sym typeface="+mn-lt"/>
              </a:rPr>
              <a:t>       据不完全可靠消息，这个精明的商人生逢东汉，乃是造纸术的发明人</a:t>
            </a:r>
            <a:r>
              <a:rPr lang="en-US" altLang="zh-CN" sz="1400" dirty="0">
                <a:cs typeface="+mn-ea"/>
                <a:sym typeface="+mn-lt"/>
              </a:rPr>
              <a:t>——</a:t>
            </a:r>
            <a:r>
              <a:rPr lang="zh-CN" altLang="en-US" sz="1400" dirty="0">
                <a:cs typeface="+mn-ea"/>
                <a:sym typeface="+mn-lt"/>
              </a:rPr>
              <a:t>蔡伦的大嫂。</a:t>
            </a:r>
            <a:endParaRPr lang="en-US" altLang="zh-CN" sz="1400" dirty="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>
                <a:cs typeface="+mn-ea"/>
                <a:sym typeface="+mn-lt"/>
              </a:rPr>
              <a:t>       </a:t>
            </a:r>
            <a:r>
              <a:rPr lang="zh-CN" altLang="en-US" sz="1400" dirty="0">
                <a:cs typeface="+mn-ea"/>
                <a:sym typeface="+mn-lt"/>
              </a:rPr>
              <a:t>这位大嫂芳名慧娘，她见蔡伦造纸有利可图，就鼓动丈夫蔡莫去向弟弟学造纸。蔡莫是个急性子，工夫还没学到家，就张罗着开了家造纸店，结果造出来的纸质量低劣，乏人问津，夫妻俩只好对着一屋子的废纸发愁。眼见就得关门大吉了，慧娘灵机一动，想出了个鬼主意。</a:t>
            </a:r>
          </a:p>
          <a:p>
            <a:pPr>
              <a:lnSpc>
                <a:spcPct val="150000"/>
              </a:lnSpc>
            </a:pPr>
            <a:r>
              <a:rPr lang="zh-CN" altLang="en-US" sz="1400" dirty="0">
                <a:cs typeface="+mn-ea"/>
                <a:sym typeface="+mn-lt"/>
              </a:rPr>
              <a:t>       一天深夜，惊天动地的鬼哭声冲出了蔡家大院。邻居们吓得不轻，次日一早，赶紧跑过来探问究竟，这才知道慧娘昨晚暴病身亡。只见当屋一口棺材，蔡莫一边哭诉，一边烧纸。烧着烧着，棺材里忽然传出了响声，慧娘的声音在里面叫道：“开门！快开门！我回来了！”众人呆若木鸡，好半天才回过神儿来，上前打开了棺盖。只见一个女人跳出棺来，可不是慧娘是谁？</a:t>
            </a:r>
          </a:p>
          <a:p>
            <a:pPr>
              <a:lnSpc>
                <a:spcPct val="150000"/>
              </a:lnSpc>
            </a:pPr>
            <a:r>
              <a:rPr lang="zh-CN" altLang="en-US" sz="1400" dirty="0">
                <a:cs typeface="+mn-ea"/>
                <a:sym typeface="+mn-lt"/>
              </a:rPr>
              <a:t>       那慧娘摇头晃脑，高声唱道： “阳间钱路通四海，纸在阴间是钱财，不是丈夫把钱烧，谁肯放我回家来！”她告诉众人，她死后到了阴间，阎王发配她推磨。她拿丈夫送的纸钱买通了众小鬼，小鬼们都争着替她推磨</a:t>
            </a:r>
            <a:r>
              <a:rPr lang="en-US" altLang="zh-CN" sz="1400" dirty="0">
                <a:cs typeface="+mn-ea"/>
                <a:sym typeface="+mn-lt"/>
              </a:rPr>
              <a:t>——</a:t>
            </a:r>
            <a:r>
              <a:rPr lang="zh-CN" altLang="en-US" sz="1400" dirty="0">
                <a:cs typeface="+mn-ea"/>
                <a:sym typeface="+mn-lt"/>
              </a:rPr>
              <a:t>有钱能使鬼推磨啊！她又拿钱贿赂阎王，阎王就放她回来了。</a:t>
            </a:r>
          </a:p>
          <a:p>
            <a:pPr>
              <a:lnSpc>
                <a:spcPct val="150000"/>
              </a:lnSpc>
            </a:pPr>
            <a:r>
              <a:rPr lang="zh-CN" altLang="en-US" sz="1400" dirty="0">
                <a:cs typeface="+mn-ea"/>
                <a:sym typeface="+mn-lt"/>
              </a:rPr>
              <a:t>        蔡莫装出一副莫名其妙的样子，说：“我没给你送钱啊！”慧娘指着燃烧的纸堆说：“那就是钱！在阴间，全靠这玩意儿换吃换喝。”蔡莫一听，马上又抱了两捆纸来烧，说是让阴间的爹娘少受点苦。夫妻俩合演的这一出双簧，可让邻居们上了大当！众人见纸钱竟有让人死而复生的妙用，纷纷掏钱买纸去烧。一传十，十传百，不出几天，蔡莫家囤积的纸张就卖光了。由于慧娘还阳的那天是十月初一，后世的人们便都在这天上坟烧纸，祭奠死者。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天空, 水&#10;&#10;描述已自动生成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64024"/>
            <a:ext cx="12192000" cy="466725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649413" y="1713209"/>
            <a:ext cx="889317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后人把十月初一当悼亡节来过时，以红豆饭为奠。迄今江苏大丰一带还有个传说，大意为：从前有个放牛娃，因与地主抗争，被地主砍死，鲜血把撒在地上的米饭染得通红。这一天正是十月初一。此后，穷人在十月初一都要吃红豆饭纪念他，尚有童谣为证：</a:t>
            </a:r>
            <a:r>
              <a:rPr lang="en-US" altLang="zh-CN" dirty="0">
                <a:cs typeface="+mn-ea"/>
                <a:sym typeface="+mn-lt"/>
              </a:rPr>
              <a:t>"</a:t>
            </a:r>
            <a:r>
              <a:rPr lang="zh-CN" altLang="en-US" dirty="0">
                <a:cs typeface="+mn-ea"/>
                <a:sym typeface="+mn-lt"/>
              </a:rPr>
              <a:t>十月朝，看牛娃儿往家跑；如若不肯走，地主掴你三犁担子一薄刀。</a:t>
            </a:r>
            <a:r>
              <a:rPr lang="en-US" altLang="zh-CN" dirty="0">
                <a:cs typeface="+mn-ea"/>
                <a:sym typeface="+mn-lt"/>
              </a:rPr>
              <a:t>"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391046" y="396300"/>
            <a:ext cx="34099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dist"/>
            <a:r>
              <a:rPr lang="zh-CN" altLang="en-US" sz="3200" b="1" dirty="0">
                <a:cs typeface="+mn-ea"/>
                <a:sym typeface="+mn-lt"/>
              </a:rPr>
              <a:t>江苏“红豆饭”传说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" y="0"/>
            <a:ext cx="12189541" cy="6858000"/>
          </a:xfrm>
          <a:prstGeom prst="rect">
            <a:avLst/>
          </a:prstGeom>
        </p:spPr>
      </p:pic>
      <p:sp>
        <p:nvSpPr>
          <p:cNvPr id="40" name="文本框 39"/>
          <p:cNvSpPr txBox="1"/>
          <p:nvPr/>
        </p:nvSpPr>
        <p:spPr>
          <a:xfrm>
            <a:off x="674769" y="1636846"/>
            <a:ext cx="1200329" cy="358430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第三部分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2549867" y="3044279"/>
            <a:ext cx="41784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寒衣节风俗</a:t>
            </a:r>
          </a:p>
        </p:txBody>
      </p:sp>
      <p:pic>
        <p:nvPicPr>
          <p:cNvPr id="43" name="图片 42" descr="图片包含 黑色, 餐桌&#10;&#10;描述已自动生成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189019" y="3813720"/>
            <a:ext cx="3453114" cy="3453114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817929" y="412750"/>
            <a:ext cx="3201994" cy="6032500"/>
            <a:chOff x="817929" y="412750"/>
            <a:chExt cx="3201994" cy="6032500"/>
          </a:xfrm>
        </p:grpSpPr>
        <p:sp>
          <p:nvSpPr>
            <p:cNvPr id="2" name="矩形 1"/>
            <p:cNvSpPr/>
            <p:nvPr/>
          </p:nvSpPr>
          <p:spPr>
            <a:xfrm>
              <a:off x="1213801" y="4163303"/>
              <a:ext cx="2410249" cy="13542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b="1" dirty="0">
                  <a:cs typeface="+mn-ea"/>
                  <a:sym typeface="+mn-lt"/>
                </a:rPr>
                <a:t>晋（山西）</a:t>
              </a:r>
            </a:p>
            <a:p>
              <a:pPr algn="ctr"/>
              <a:r>
                <a:rPr lang="zh-CN" altLang="en-US" sz="1600" dirty="0">
                  <a:cs typeface="+mn-ea"/>
                  <a:sym typeface="+mn-lt"/>
                </a:rPr>
                <a:t>晋南地区送寒衣时，讲究在五色纸里夹裹一些棉花，说是为亡者做棉衣、棉被使用。</a:t>
              </a:r>
            </a:p>
          </p:txBody>
        </p:sp>
        <p:sp>
          <p:nvSpPr>
            <p:cNvPr id="12" name="矩形 11"/>
            <p:cNvSpPr/>
            <p:nvPr/>
          </p:nvSpPr>
          <p:spPr>
            <a:xfrm>
              <a:off x="817929" y="412750"/>
              <a:ext cx="3201994" cy="60325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6" name="图片 5" descr="图片包含 文字, 书籍&#10;&#10;描述已自动生成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950058" y="981075"/>
              <a:ext cx="2937736" cy="2871293"/>
            </a:xfrm>
            <a:prstGeom prst="rect">
              <a:avLst/>
            </a:prstGeom>
          </p:spPr>
        </p:pic>
      </p:grpSp>
      <p:grpSp>
        <p:nvGrpSpPr>
          <p:cNvPr id="18" name="组合 16"/>
          <p:cNvGrpSpPr/>
          <p:nvPr/>
        </p:nvGrpSpPr>
        <p:grpSpPr>
          <a:xfrm>
            <a:off x="4495003" y="412750"/>
            <a:ext cx="3201994" cy="6032500"/>
            <a:chOff x="4495003" y="412750"/>
            <a:chExt cx="3201994" cy="6032500"/>
          </a:xfrm>
        </p:grpSpPr>
        <p:pic>
          <p:nvPicPr>
            <p:cNvPr id="8" name="图片 7" descr="图片包含 文字, 餐桌, 书籍&#10;&#10;描述已自动生成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620360" y="838689"/>
              <a:ext cx="2945207" cy="2871292"/>
            </a:xfrm>
            <a:prstGeom prst="rect">
              <a:avLst/>
            </a:prstGeom>
          </p:spPr>
        </p:pic>
        <p:sp>
          <p:nvSpPr>
            <p:cNvPr id="13" name="矩形 12"/>
            <p:cNvSpPr/>
            <p:nvPr/>
          </p:nvSpPr>
          <p:spPr>
            <a:xfrm>
              <a:off x="4495003" y="412750"/>
              <a:ext cx="3201994" cy="60325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4732473" y="4031175"/>
              <a:ext cx="2633527" cy="18466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b="1" dirty="0">
                  <a:cs typeface="+mn-ea"/>
                  <a:sym typeface="+mn-lt"/>
                </a:rPr>
                <a:t>洛阳（河南）</a:t>
              </a:r>
            </a:p>
            <a:p>
              <a:pPr algn="ctr"/>
              <a:r>
                <a:rPr lang="zh-CN" altLang="en-US" sz="1600" dirty="0">
                  <a:cs typeface="+mn-ea"/>
                  <a:sym typeface="+mn-lt"/>
                </a:rPr>
                <a:t>洛阳话有云：“十月一，油唧唧”，意思是说，十月初一这天，人们要烹炸食品，剁肉、包饺子，准备供奉祖先的食品。这些东西油膏肥腻，操作间不免弄得满手、满脸皆是。</a:t>
              </a:r>
            </a:p>
          </p:txBody>
        </p:sp>
      </p:grpSp>
      <p:grpSp>
        <p:nvGrpSpPr>
          <p:cNvPr id="17" name="组合 17"/>
          <p:cNvGrpSpPr/>
          <p:nvPr/>
        </p:nvGrpSpPr>
        <p:grpSpPr>
          <a:xfrm>
            <a:off x="8172077" y="412750"/>
            <a:ext cx="3201994" cy="6073420"/>
            <a:chOff x="8172077" y="412750"/>
            <a:chExt cx="3201994" cy="6073420"/>
          </a:xfrm>
        </p:grpSpPr>
        <p:sp>
          <p:nvSpPr>
            <p:cNvPr id="4" name="矩形 3"/>
            <p:cNvSpPr/>
            <p:nvPr/>
          </p:nvSpPr>
          <p:spPr>
            <a:xfrm>
              <a:off x="8298132" y="3900847"/>
              <a:ext cx="2945207" cy="25853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b="1" dirty="0">
                  <a:cs typeface="+mn-ea"/>
                  <a:sym typeface="+mn-lt"/>
                </a:rPr>
                <a:t>北京</a:t>
              </a:r>
            </a:p>
            <a:p>
              <a:pPr algn="ctr"/>
              <a:r>
                <a:rPr lang="zh-CN" altLang="en-US" sz="1600" dirty="0">
                  <a:cs typeface="+mn-ea"/>
                  <a:sym typeface="+mn-lt"/>
                </a:rPr>
                <a:t>宅府门第，在祠堂里设奠；一般人家则将包裹当成主位，在堂上设奠，多以三碗水饺为供，富者不拘此限，乾鲜果品、满汉糕点、冷荤热炒，均无定例。焚香秉烛，全家依尊卑长幼次序行四叩首礼（谓“神三鬼四”）。祭罢，或送坟地，或在门口焚之。老丧一律不举哀。</a:t>
              </a:r>
            </a:p>
          </p:txBody>
        </p:sp>
        <p:pic>
          <p:nvPicPr>
            <p:cNvPr id="10" name="图片 9" descr="图片包含 文字, 书籍&#10;&#10;描述已自动生成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8298133" y="838689"/>
              <a:ext cx="2945207" cy="2939398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8172077" y="412750"/>
              <a:ext cx="3201994" cy="60325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中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\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国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\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传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\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统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\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文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\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化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\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民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\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俗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\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节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\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日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0" y="960438"/>
            <a:ext cx="2743200" cy="1325562"/>
          </a:xfrm>
        </p:spPr>
        <p:txBody>
          <a:bodyPr>
            <a:normAutofit/>
          </a:bodyPr>
          <a:lstStyle/>
          <a:p>
            <a:pPr algn="dist"/>
            <a:r>
              <a:rPr lang="zh-CN" altLang="en-US" sz="6000" dirty="0">
                <a:latin typeface="+mn-lt"/>
                <a:ea typeface="+mn-ea"/>
                <a:cs typeface="+mn-ea"/>
                <a:sym typeface="+mn-lt"/>
              </a:rPr>
              <a:t>目录</a:t>
            </a:r>
          </a:p>
        </p:txBody>
      </p:sp>
      <p:grpSp>
        <p:nvGrpSpPr>
          <p:cNvPr id="31" name="组合 30"/>
          <p:cNvGrpSpPr/>
          <p:nvPr/>
        </p:nvGrpSpPr>
        <p:grpSpPr>
          <a:xfrm>
            <a:off x="3174146" y="1919924"/>
            <a:ext cx="5085934" cy="1888441"/>
            <a:chOff x="3174146" y="1919924"/>
            <a:chExt cx="5085934" cy="1888441"/>
          </a:xfrm>
        </p:grpSpPr>
        <p:grpSp>
          <p:nvGrpSpPr>
            <p:cNvPr id="12" name="来源"/>
            <p:cNvGrpSpPr/>
            <p:nvPr/>
          </p:nvGrpSpPr>
          <p:grpSpPr>
            <a:xfrm>
              <a:off x="3931920" y="2371344"/>
              <a:ext cx="4328160" cy="811880"/>
              <a:chOff x="3931920" y="2617120"/>
              <a:chExt cx="4328160" cy="811880"/>
            </a:xfrm>
          </p:grpSpPr>
          <p:sp>
            <p:nvSpPr>
              <p:cNvPr id="7" name="矩形 6"/>
              <p:cNvSpPr/>
              <p:nvPr/>
            </p:nvSpPr>
            <p:spPr>
              <a:xfrm>
                <a:off x="3931920" y="2617120"/>
                <a:ext cx="4328160" cy="81188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" name="文本框 7"/>
              <p:cNvSpPr txBox="1"/>
              <p:nvPr/>
            </p:nvSpPr>
            <p:spPr>
              <a:xfrm>
                <a:off x="4724399" y="2710637"/>
                <a:ext cx="274320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3200" dirty="0">
                    <a:cs typeface="+mn-ea"/>
                    <a:sym typeface="+mn-lt"/>
                  </a:rPr>
                  <a:t>寒衣节的来源</a:t>
                </a:r>
                <a:endParaRPr lang="en-US" altLang="zh-CN" sz="3200" dirty="0">
                  <a:cs typeface="+mn-ea"/>
                  <a:sym typeface="+mn-lt"/>
                </a:endParaRPr>
              </a:p>
            </p:txBody>
          </p:sp>
        </p:grpSp>
        <p:pic>
          <p:nvPicPr>
            <p:cNvPr id="25" name="图片 24" descr="图片包含 航空器, 运输, 天空&#10;&#10;描述已自动生成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3174146" y="1919924"/>
              <a:ext cx="1841230" cy="1888441"/>
            </a:xfrm>
            <a:prstGeom prst="rect">
              <a:avLst/>
            </a:prstGeom>
          </p:spPr>
        </p:pic>
      </p:grpSp>
      <p:grpSp>
        <p:nvGrpSpPr>
          <p:cNvPr id="32" name="组合 31"/>
          <p:cNvGrpSpPr/>
          <p:nvPr/>
        </p:nvGrpSpPr>
        <p:grpSpPr>
          <a:xfrm>
            <a:off x="3174146" y="3023047"/>
            <a:ext cx="5085934" cy="1888441"/>
            <a:chOff x="3174146" y="3023047"/>
            <a:chExt cx="5085934" cy="1888441"/>
          </a:xfrm>
        </p:grpSpPr>
        <p:grpSp>
          <p:nvGrpSpPr>
            <p:cNvPr id="13" name="民俗由来"/>
            <p:cNvGrpSpPr/>
            <p:nvPr/>
          </p:nvGrpSpPr>
          <p:grpSpPr>
            <a:xfrm>
              <a:off x="3931920" y="3474440"/>
              <a:ext cx="4328160" cy="811880"/>
              <a:chOff x="3931920" y="2617120"/>
              <a:chExt cx="4328160" cy="811880"/>
            </a:xfrm>
          </p:grpSpPr>
          <p:sp>
            <p:nvSpPr>
              <p:cNvPr id="14" name="矩形 13"/>
              <p:cNvSpPr/>
              <p:nvPr/>
            </p:nvSpPr>
            <p:spPr>
              <a:xfrm>
                <a:off x="3931920" y="2617120"/>
                <a:ext cx="4328160" cy="81188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" name="文本框 14"/>
              <p:cNvSpPr txBox="1"/>
              <p:nvPr/>
            </p:nvSpPr>
            <p:spPr>
              <a:xfrm>
                <a:off x="4724399" y="2710637"/>
                <a:ext cx="330707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3200" dirty="0">
                    <a:cs typeface="+mn-ea"/>
                    <a:sym typeface="+mn-lt"/>
                  </a:rPr>
                  <a:t>寒衣节民俗由来</a:t>
                </a:r>
                <a:endParaRPr lang="en-US" altLang="zh-CN" sz="3200" dirty="0">
                  <a:cs typeface="+mn-ea"/>
                  <a:sym typeface="+mn-lt"/>
                </a:endParaRPr>
              </a:p>
            </p:txBody>
          </p:sp>
        </p:grpSp>
        <p:pic>
          <p:nvPicPr>
            <p:cNvPr id="26" name="图片 25" descr="图片包含 航空器, 运输, 天空&#10;&#10;描述已自动生成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3174146" y="3023047"/>
              <a:ext cx="1841230" cy="1888441"/>
            </a:xfrm>
            <a:prstGeom prst="rect">
              <a:avLst/>
            </a:prstGeom>
          </p:spPr>
        </p:pic>
      </p:grpSp>
      <p:grpSp>
        <p:nvGrpSpPr>
          <p:cNvPr id="33" name="组合 32"/>
          <p:cNvGrpSpPr/>
          <p:nvPr/>
        </p:nvGrpSpPr>
        <p:grpSpPr>
          <a:xfrm>
            <a:off x="3174146" y="4126170"/>
            <a:ext cx="5085934" cy="1888441"/>
            <a:chOff x="3174146" y="4126170"/>
            <a:chExt cx="5085934" cy="1888441"/>
          </a:xfrm>
        </p:grpSpPr>
        <p:grpSp>
          <p:nvGrpSpPr>
            <p:cNvPr id="16" name="风俗"/>
            <p:cNvGrpSpPr/>
            <p:nvPr/>
          </p:nvGrpSpPr>
          <p:grpSpPr>
            <a:xfrm>
              <a:off x="3931920" y="4577536"/>
              <a:ext cx="4328160" cy="811880"/>
              <a:chOff x="3931920" y="2617120"/>
              <a:chExt cx="4328160" cy="811880"/>
            </a:xfrm>
          </p:grpSpPr>
          <p:sp>
            <p:nvSpPr>
              <p:cNvPr id="17" name="矩形 16"/>
              <p:cNvSpPr/>
              <p:nvPr/>
            </p:nvSpPr>
            <p:spPr>
              <a:xfrm>
                <a:off x="3931920" y="2617120"/>
                <a:ext cx="4328160" cy="81188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" name="文本框 17"/>
              <p:cNvSpPr txBox="1"/>
              <p:nvPr/>
            </p:nvSpPr>
            <p:spPr>
              <a:xfrm>
                <a:off x="4724399" y="2710637"/>
                <a:ext cx="274320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3200" dirty="0">
                    <a:cs typeface="+mn-ea"/>
                    <a:sym typeface="+mn-lt"/>
                  </a:rPr>
                  <a:t>寒衣节的风俗</a:t>
                </a:r>
                <a:endParaRPr lang="en-US" altLang="zh-CN" sz="3200" dirty="0">
                  <a:cs typeface="+mn-ea"/>
                  <a:sym typeface="+mn-lt"/>
                </a:endParaRPr>
              </a:p>
            </p:txBody>
          </p:sp>
        </p:grpSp>
        <p:pic>
          <p:nvPicPr>
            <p:cNvPr id="27" name="图片 26" descr="图片包含 航空器, 运输, 天空&#10;&#10;描述已自动生成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3174146" y="4126170"/>
              <a:ext cx="1841230" cy="1888441"/>
            </a:xfrm>
            <a:prstGeom prst="rect">
              <a:avLst/>
            </a:prstGeom>
          </p:spPr>
        </p:pic>
      </p:grpSp>
      <p:grpSp>
        <p:nvGrpSpPr>
          <p:cNvPr id="34" name="组合 33"/>
          <p:cNvGrpSpPr/>
          <p:nvPr/>
        </p:nvGrpSpPr>
        <p:grpSpPr>
          <a:xfrm>
            <a:off x="3174146" y="5229293"/>
            <a:ext cx="5085934" cy="1888441"/>
            <a:chOff x="3174146" y="5229293"/>
            <a:chExt cx="5085934" cy="1888441"/>
          </a:xfrm>
        </p:grpSpPr>
        <p:grpSp>
          <p:nvGrpSpPr>
            <p:cNvPr id="19" name="诗词"/>
            <p:cNvGrpSpPr/>
            <p:nvPr/>
          </p:nvGrpSpPr>
          <p:grpSpPr>
            <a:xfrm>
              <a:off x="3931920" y="5680632"/>
              <a:ext cx="4328160" cy="811880"/>
              <a:chOff x="3931920" y="2617120"/>
              <a:chExt cx="4328160" cy="811880"/>
            </a:xfrm>
          </p:grpSpPr>
          <p:sp>
            <p:nvSpPr>
              <p:cNvPr id="20" name="矩形 19"/>
              <p:cNvSpPr/>
              <p:nvPr/>
            </p:nvSpPr>
            <p:spPr>
              <a:xfrm>
                <a:off x="3931920" y="2617120"/>
                <a:ext cx="4328160" cy="81188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" name="文本框 20"/>
              <p:cNvSpPr txBox="1"/>
              <p:nvPr/>
            </p:nvSpPr>
            <p:spPr>
              <a:xfrm>
                <a:off x="4724399" y="2710637"/>
                <a:ext cx="330708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3200" dirty="0">
                    <a:cs typeface="+mn-ea"/>
                    <a:sym typeface="+mn-lt"/>
                  </a:rPr>
                  <a:t>寒衣节诗词鉴赏</a:t>
                </a:r>
                <a:endParaRPr lang="en-US" altLang="zh-CN" sz="3200" dirty="0">
                  <a:cs typeface="+mn-ea"/>
                  <a:sym typeface="+mn-lt"/>
                </a:endParaRPr>
              </a:p>
            </p:txBody>
          </p:sp>
        </p:grpSp>
        <p:pic>
          <p:nvPicPr>
            <p:cNvPr id="28" name="图片 27" descr="图片包含 航空器, 运输, 天空&#10;&#10;描述已自动生成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3174146" y="5229293"/>
              <a:ext cx="1841230" cy="1888441"/>
            </a:xfrm>
            <a:prstGeom prst="rect">
              <a:avLst/>
            </a:prstGeom>
          </p:spPr>
        </p:pic>
      </p:grpSp>
      <p:pic>
        <p:nvPicPr>
          <p:cNvPr id="30" name="图片 29" descr="图片包含 书籍&#10;&#10;描述已自动生成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0582875" y="482903"/>
            <a:ext cx="1222035" cy="1888441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787401" y="388801"/>
            <a:ext cx="4682762" cy="5603546"/>
            <a:chOff x="787401" y="388801"/>
            <a:chExt cx="4682762" cy="5603546"/>
          </a:xfrm>
        </p:grpSpPr>
        <p:pic>
          <p:nvPicPr>
            <p:cNvPr id="5" name="图片 4" descr="图片包含 文字&#10;&#10;描述已自动生成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49989" y="388801"/>
              <a:ext cx="3597911" cy="3588916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787401" y="4068743"/>
              <a:ext cx="4682762" cy="19236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zh-CN" altLang="en-US" b="1" dirty="0">
                  <a:cs typeface="+mn-ea"/>
                  <a:sym typeface="+mn-lt"/>
                </a:rPr>
                <a:t>鲁（山东）</a:t>
              </a:r>
            </a:p>
            <a:p>
              <a:pPr algn="ctr">
                <a:spcAft>
                  <a:spcPts val="600"/>
                </a:spcAft>
              </a:pPr>
              <a:r>
                <a:rPr lang="zh-CN" altLang="en-US" sz="1600" dirty="0">
                  <a:cs typeface="+mn-ea"/>
                  <a:sym typeface="+mn-lt"/>
                </a:rPr>
                <a:t>鲁中一带流行傍晚在野外路口烧寒衣，为无后人的死者或孤魂野鬼祭祀的作法。每年的农历十月初一，也是山东人为死去的亲人上坟的日子，他们会将自己秋收的物品为死去的亲人供上，向祖先报告一年的丰收成果。除了这些之外，他们也会用彩纸剪成衣服，为祖先焚烧，表示“十月一，上坟烧寒衣”的意思。 </a:t>
              </a:r>
              <a:endParaRPr lang="en-US" altLang="zh-CN" sz="1600" dirty="0"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6721839" y="388801"/>
            <a:ext cx="4682761" cy="5765610"/>
            <a:chOff x="6721839" y="388801"/>
            <a:chExt cx="4682761" cy="5765610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50861" y="388801"/>
              <a:ext cx="3091150" cy="3679942"/>
            </a:xfrm>
            <a:prstGeom prst="rect">
              <a:avLst/>
            </a:prstGeom>
          </p:spPr>
        </p:pic>
        <p:sp>
          <p:nvSpPr>
            <p:cNvPr id="3" name="矩形 2"/>
            <p:cNvSpPr/>
            <p:nvPr/>
          </p:nvSpPr>
          <p:spPr>
            <a:xfrm>
              <a:off x="6721839" y="4230807"/>
              <a:ext cx="4682761" cy="19236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zh-CN" altLang="en-US" b="1" dirty="0">
                  <a:cs typeface="+mn-ea"/>
                  <a:sym typeface="+mn-lt"/>
                </a:rPr>
                <a:t>南京</a:t>
              </a:r>
            </a:p>
            <a:p>
              <a:pPr algn="ctr">
                <a:spcAft>
                  <a:spcPts val="600"/>
                </a:spcAft>
              </a:pPr>
              <a:r>
                <a:rPr lang="zh-CN" altLang="en-US" sz="1600" dirty="0">
                  <a:cs typeface="+mn-ea"/>
                  <a:sym typeface="+mn-lt"/>
                </a:rPr>
                <a:t>受中原影响南京地区也有送寒衣习俗，要将各种冥衣装一红纸袋里，上面写明亡者的身份及姓名，初一当晚，把纸袋供在堂上祭奠一番，而后拿到门外焚化，同时将刚收获的赤豆、糯米等做成美食让祖先尝新。其实，这一系列的祭祀活动都是缅怀祖先，祈求保佑家族兴旺、子孙平安的表现。</a:t>
              </a:r>
            </a:p>
          </p:txBody>
        </p:sp>
      </p:grpSp>
      <p:sp>
        <p:nvSpPr>
          <p:cNvPr id="8" name="矩形 7"/>
          <p:cNvSpPr/>
          <p:nvPr/>
        </p:nvSpPr>
        <p:spPr>
          <a:xfrm>
            <a:off x="6060000" y="463550"/>
            <a:ext cx="72000" cy="59309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" y="0"/>
            <a:ext cx="12189541" cy="6858000"/>
          </a:xfrm>
          <a:prstGeom prst="rect">
            <a:avLst/>
          </a:prstGeom>
        </p:spPr>
      </p:pic>
      <p:sp>
        <p:nvSpPr>
          <p:cNvPr id="40" name="文本框 39"/>
          <p:cNvSpPr txBox="1"/>
          <p:nvPr/>
        </p:nvSpPr>
        <p:spPr>
          <a:xfrm>
            <a:off x="674769" y="1636846"/>
            <a:ext cx="1200329" cy="358430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第四部分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2549867" y="3044279"/>
            <a:ext cx="41784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寒衣节诗词鉴赏</a:t>
            </a:r>
          </a:p>
        </p:txBody>
      </p:sp>
      <p:pic>
        <p:nvPicPr>
          <p:cNvPr id="43" name="图片 42" descr="图片包含 黑色, 餐桌&#10;&#10;描述已自动生成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189019" y="3813720"/>
            <a:ext cx="3453114" cy="3453114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608047" y="984355"/>
            <a:ext cx="431597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cs typeface="+mn-ea"/>
                <a:sym typeface="+mn-lt"/>
              </a:rPr>
              <a:t>塞下曲</a:t>
            </a:r>
          </a:p>
          <a:p>
            <a:pPr algn="ctr"/>
            <a:r>
              <a:rPr lang="zh-CN" altLang="en-US" sz="2000" dirty="0">
                <a:cs typeface="+mn-ea"/>
                <a:sym typeface="+mn-lt"/>
              </a:rPr>
              <a:t>唐</a:t>
            </a:r>
            <a:r>
              <a:rPr lang="en-US" altLang="zh-CN" sz="2000" dirty="0">
                <a:cs typeface="+mn-ea"/>
                <a:sym typeface="+mn-lt"/>
              </a:rPr>
              <a:t>-</a:t>
            </a:r>
            <a:r>
              <a:rPr lang="zh-CN" altLang="en-US" sz="2000" dirty="0">
                <a:cs typeface="+mn-ea"/>
                <a:sym typeface="+mn-lt"/>
              </a:rPr>
              <a:t>许浑</a:t>
            </a:r>
          </a:p>
          <a:p>
            <a:pPr algn="ctr"/>
            <a:endParaRPr lang="zh-CN" altLang="en-US" sz="2000" dirty="0">
              <a:cs typeface="+mn-ea"/>
              <a:sym typeface="+mn-lt"/>
            </a:endParaRPr>
          </a:p>
          <a:p>
            <a:pPr algn="ctr"/>
            <a:r>
              <a:rPr lang="zh-CN" altLang="en-US" sz="2000" dirty="0">
                <a:cs typeface="+mn-ea"/>
                <a:sym typeface="+mn-lt"/>
              </a:rPr>
              <a:t>夜战桑乾北，秦兵半不归。</a:t>
            </a:r>
          </a:p>
          <a:p>
            <a:pPr algn="ctr"/>
            <a:endParaRPr lang="zh-CN" altLang="en-US" sz="2000" dirty="0">
              <a:cs typeface="+mn-ea"/>
              <a:sym typeface="+mn-lt"/>
            </a:endParaRPr>
          </a:p>
          <a:p>
            <a:pPr algn="ctr"/>
            <a:r>
              <a:rPr lang="zh-CN" altLang="en-US" sz="2000" dirty="0">
                <a:cs typeface="+mn-ea"/>
                <a:sym typeface="+mn-lt"/>
              </a:rPr>
              <a:t>朝来有乡信，犹自寄寒衣。</a:t>
            </a:r>
          </a:p>
        </p:txBody>
      </p:sp>
      <p:sp>
        <p:nvSpPr>
          <p:cNvPr id="3" name="矩形 2"/>
          <p:cNvSpPr/>
          <p:nvPr/>
        </p:nvSpPr>
        <p:spPr>
          <a:xfrm>
            <a:off x="6608047" y="4019550"/>
            <a:ext cx="448741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cs typeface="+mn-ea"/>
                <a:sym typeface="+mn-lt"/>
              </a:rPr>
              <a:t>闺怨</a:t>
            </a:r>
          </a:p>
          <a:p>
            <a:pPr algn="ctr"/>
            <a:r>
              <a:rPr lang="zh-CN" altLang="en-US" sz="2000" dirty="0">
                <a:cs typeface="+mn-ea"/>
                <a:sym typeface="+mn-lt"/>
              </a:rPr>
              <a:t>唐</a:t>
            </a:r>
            <a:r>
              <a:rPr lang="en-US" altLang="zh-CN" sz="2000" dirty="0">
                <a:cs typeface="+mn-ea"/>
                <a:sym typeface="+mn-lt"/>
              </a:rPr>
              <a:t>-</a:t>
            </a:r>
            <a:r>
              <a:rPr lang="zh-CN" altLang="en-US" sz="2000" dirty="0">
                <a:cs typeface="+mn-ea"/>
                <a:sym typeface="+mn-lt"/>
              </a:rPr>
              <a:t>张纮</a:t>
            </a:r>
          </a:p>
          <a:p>
            <a:pPr algn="ctr"/>
            <a:endParaRPr lang="zh-CN" altLang="en-US" sz="2000" dirty="0">
              <a:cs typeface="+mn-ea"/>
              <a:sym typeface="+mn-lt"/>
            </a:endParaRPr>
          </a:p>
          <a:p>
            <a:pPr algn="ctr"/>
            <a:r>
              <a:rPr lang="zh-CN" altLang="en-US" sz="2000" dirty="0">
                <a:cs typeface="+mn-ea"/>
                <a:sym typeface="+mn-lt"/>
              </a:rPr>
              <a:t>去年离别雁初归，今夜裁缝萤已飞。</a:t>
            </a:r>
          </a:p>
          <a:p>
            <a:pPr algn="ctr"/>
            <a:endParaRPr lang="zh-CN" altLang="en-US" sz="2000" dirty="0">
              <a:cs typeface="+mn-ea"/>
              <a:sym typeface="+mn-lt"/>
            </a:endParaRPr>
          </a:p>
          <a:p>
            <a:pPr algn="ctr"/>
            <a:r>
              <a:rPr lang="zh-CN" altLang="en-US" sz="2000" dirty="0">
                <a:cs typeface="+mn-ea"/>
                <a:sym typeface="+mn-lt"/>
              </a:rPr>
              <a:t>征客近来音信断，不知何处寄寒衣？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1136136"/>
            <a:ext cx="4315977" cy="5766828"/>
          </a:xfrm>
          <a:prstGeom prst="rect">
            <a:avLst/>
          </a:prstGeom>
        </p:spPr>
      </p:pic>
      <p:pic>
        <p:nvPicPr>
          <p:cNvPr id="7" name="图片 6" descr="图片包含 航空器, 运输, 天空&#10;&#10;描述已自动生成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1599891" cy="1640914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181100" y="355600"/>
            <a:ext cx="2603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b="1" dirty="0">
                <a:cs typeface="+mn-ea"/>
                <a:sym typeface="+mn-lt"/>
              </a:rPr>
              <a:t>寒衣节诗词鉴赏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1136136"/>
            <a:ext cx="4315977" cy="5766828"/>
          </a:xfrm>
          <a:prstGeom prst="rect">
            <a:avLst/>
          </a:prstGeom>
        </p:spPr>
      </p:pic>
      <p:pic>
        <p:nvPicPr>
          <p:cNvPr id="7" name="图片 6" descr="图片包含 航空器, 运输, 天空&#10;&#10;描述已自动生成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1599891" cy="1640914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181100" y="355600"/>
            <a:ext cx="2603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b="1" dirty="0">
                <a:cs typeface="+mn-ea"/>
                <a:sym typeface="+mn-lt"/>
              </a:rPr>
              <a:t>寒衣节诗词鉴赏</a:t>
            </a:r>
          </a:p>
        </p:txBody>
      </p:sp>
      <p:sp>
        <p:nvSpPr>
          <p:cNvPr id="2" name="矩形 1"/>
          <p:cNvSpPr/>
          <p:nvPr/>
        </p:nvSpPr>
        <p:spPr>
          <a:xfrm>
            <a:off x="5981700" y="1136136"/>
            <a:ext cx="6096000" cy="236988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CN" altLang="en-US" sz="2800" b="1" dirty="0">
                <a:cs typeface="+mn-ea"/>
                <a:sym typeface="+mn-lt"/>
              </a:rPr>
              <a:t>吊边人</a:t>
            </a:r>
            <a:endParaRPr lang="zh-CN" altLang="en-US" sz="2000" dirty="0">
              <a:cs typeface="+mn-ea"/>
              <a:sym typeface="+mn-lt"/>
            </a:endParaRPr>
          </a:p>
          <a:p>
            <a:pPr algn="ctr"/>
            <a:r>
              <a:rPr lang="zh-CN" altLang="en-US" sz="2000" dirty="0">
                <a:cs typeface="+mn-ea"/>
                <a:sym typeface="+mn-lt"/>
              </a:rPr>
              <a:t>唐</a:t>
            </a:r>
            <a:r>
              <a:rPr lang="en-US" altLang="zh-CN" sz="2000" dirty="0">
                <a:cs typeface="+mn-ea"/>
                <a:sym typeface="+mn-lt"/>
              </a:rPr>
              <a:t>-</a:t>
            </a:r>
            <a:r>
              <a:rPr lang="zh-CN" altLang="en-US" sz="2000" dirty="0">
                <a:cs typeface="+mn-ea"/>
                <a:sym typeface="+mn-lt"/>
              </a:rPr>
              <a:t>沈彬</a:t>
            </a:r>
          </a:p>
          <a:p>
            <a:pPr algn="ctr"/>
            <a:endParaRPr lang="zh-CN" altLang="en-US" sz="2000" dirty="0">
              <a:cs typeface="+mn-ea"/>
              <a:sym typeface="+mn-lt"/>
            </a:endParaRPr>
          </a:p>
          <a:p>
            <a:pPr algn="ctr"/>
            <a:r>
              <a:rPr lang="zh-CN" altLang="en-US" sz="2000" dirty="0">
                <a:cs typeface="+mn-ea"/>
                <a:sym typeface="+mn-lt"/>
              </a:rPr>
              <a:t>杀声沈后野风悲，汉月高时望不归。</a:t>
            </a:r>
          </a:p>
          <a:p>
            <a:pPr algn="ctr"/>
            <a:endParaRPr lang="zh-CN" altLang="en-US" sz="2000" dirty="0">
              <a:cs typeface="+mn-ea"/>
              <a:sym typeface="+mn-lt"/>
            </a:endParaRPr>
          </a:p>
          <a:p>
            <a:pPr algn="ctr"/>
            <a:r>
              <a:rPr lang="zh-CN" altLang="en-US" sz="2000" dirty="0">
                <a:cs typeface="+mn-ea"/>
                <a:sym typeface="+mn-lt"/>
              </a:rPr>
              <a:t>白骨已枯沙上草，家人犹自寄寒衣。</a:t>
            </a:r>
          </a:p>
          <a:p>
            <a:pPr algn="ctr"/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981700" y="4040139"/>
            <a:ext cx="6096000" cy="200054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CN" altLang="en-US" sz="2400" b="1" dirty="0">
                <a:cs typeface="+mn-ea"/>
                <a:sym typeface="+mn-lt"/>
              </a:rPr>
              <a:t>君不来</a:t>
            </a:r>
            <a:endParaRPr lang="zh-CN" altLang="en-US" sz="2000" dirty="0">
              <a:cs typeface="+mn-ea"/>
              <a:sym typeface="+mn-lt"/>
            </a:endParaRPr>
          </a:p>
          <a:p>
            <a:pPr algn="ctr"/>
            <a:r>
              <a:rPr lang="zh-CN" altLang="en-US" sz="2000" dirty="0">
                <a:cs typeface="+mn-ea"/>
                <a:sym typeface="+mn-lt"/>
              </a:rPr>
              <a:t>唐</a:t>
            </a:r>
            <a:r>
              <a:rPr lang="en-US" altLang="zh-CN" sz="2000" dirty="0">
                <a:cs typeface="+mn-ea"/>
                <a:sym typeface="+mn-lt"/>
              </a:rPr>
              <a:t>-</a:t>
            </a:r>
            <a:r>
              <a:rPr lang="zh-CN" altLang="en-US" sz="2000" dirty="0">
                <a:cs typeface="+mn-ea"/>
                <a:sym typeface="+mn-lt"/>
              </a:rPr>
              <a:t>方干</a:t>
            </a:r>
          </a:p>
          <a:p>
            <a:pPr algn="ctr"/>
            <a:endParaRPr lang="zh-CN" altLang="en-US" sz="2000" dirty="0">
              <a:cs typeface="+mn-ea"/>
              <a:sym typeface="+mn-lt"/>
            </a:endParaRPr>
          </a:p>
          <a:p>
            <a:pPr algn="ctr"/>
            <a:r>
              <a:rPr lang="zh-CN" altLang="en-US" sz="2000" dirty="0">
                <a:cs typeface="+mn-ea"/>
                <a:sym typeface="+mn-lt"/>
              </a:rPr>
              <a:t>远路东西欲问谁，寒来无处寄寒衣。</a:t>
            </a:r>
          </a:p>
          <a:p>
            <a:pPr algn="ctr"/>
            <a:endParaRPr lang="zh-CN" altLang="en-US" sz="2000" dirty="0">
              <a:cs typeface="+mn-ea"/>
              <a:sym typeface="+mn-lt"/>
            </a:endParaRPr>
          </a:p>
          <a:p>
            <a:pPr algn="ctr"/>
            <a:r>
              <a:rPr lang="zh-CN" altLang="en-US" sz="2000" dirty="0">
                <a:cs typeface="+mn-ea"/>
                <a:sym typeface="+mn-lt"/>
              </a:rPr>
              <a:t>去时初种庭前树，树已胜巢人未归。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901950" y="1951672"/>
            <a:ext cx="638810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>
                <a:cs typeface="+mn-ea"/>
                <a:sym typeface="+mn-lt"/>
              </a:rPr>
              <a:t>江行见鸬鹚</a:t>
            </a:r>
            <a:endParaRPr lang="zh-CN" altLang="en-US" sz="2400" dirty="0">
              <a:cs typeface="+mn-ea"/>
              <a:sym typeface="+mn-lt"/>
            </a:endParaRPr>
          </a:p>
          <a:p>
            <a:pPr algn="ctr"/>
            <a:r>
              <a:rPr lang="zh-CN" altLang="en-US" sz="2400" dirty="0">
                <a:cs typeface="+mn-ea"/>
                <a:sym typeface="+mn-lt"/>
              </a:rPr>
              <a:t>唐</a:t>
            </a:r>
            <a:r>
              <a:rPr lang="en-US" altLang="zh-CN" sz="2400" dirty="0">
                <a:cs typeface="+mn-ea"/>
                <a:sym typeface="+mn-lt"/>
              </a:rPr>
              <a:t>-</a:t>
            </a:r>
            <a:r>
              <a:rPr lang="zh-CN" altLang="en-US" sz="2400" dirty="0">
                <a:cs typeface="+mn-ea"/>
                <a:sym typeface="+mn-lt"/>
              </a:rPr>
              <a:t>宋之问</a:t>
            </a:r>
          </a:p>
          <a:p>
            <a:pPr algn="ctr"/>
            <a:endParaRPr lang="zh-CN" altLang="en-US" sz="2400" dirty="0">
              <a:cs typeface="+mn-ea"/>
              <a:sym typeface="+mn-lt"/>
            </a:endParaRPr>
          </a:p>
          <a:p>
            <a:pPr algn="ctr"/>
            <a:r>
              <a:rPr lang="zh-CN" altLang="en-US" sz="2400" dirty="0">
                <a:cs typeface="+mn-ea"/>
                <a:sym typeface="+mn-lt"/>
              </a:rPr>
              <a:t>江畔鸬鹚鸟，迎霜处处飞。</a:t>
            </a:r>
          </a:p>
          <a:p>
            <a:pPr algn="ctr"/>
            <a:endParaRPr lang="zh-CN" altLang="en-US" sz="2400" dirty="0">
              <a:cs typeface="+mn-ea"/>
              <a:sym typeface="+mn-lt"/>
            </a:endParaRPr>
          </a:p>
          <a:p>
            <a:pPr algn="ctr"/>
            <a:r>
              <a:rPr lang="zh-CN" altLang="en-US" sz="2400" dirty="0">
                <a:cs typeface="+mn-ea"/>
                <a:sym typeface="+mn-lt"/>
              </a:rPr>
              <a:t>北看疑是雁，南客更思归。</a:t>
            </a:r>
          </a:p>
          <a:p>
            <a:pPr algn="ctr"/>
            <a:endParaRPr lang="zh-CN" altLang="en-US" sz="2400" dirty="0">
              <a:cs typeface="+mn-ea"/>
              <a:sym typeface="+mn-lt"/>
            </a:endParaRPr>
          </a:p>
          <a:p>
            <a:pPr algn="ctr"/>
            <a:r>
              <a:rPr lang="zh-CN" altLang="en-US" sz="2400" dirty="0">
                <a:cs typeface="+mn-ea"/>
                <a:sym typeface="+mn-lt"/>
              </a:rPr>
              <a:t>岭上行人绝，关中音信稀。</a:t>
            </a:r>
          </a:p>
          <a:p>
            <a:pPr algn="ctr"/>
            <a:endParaRPr lang="zh-CN" altLang="en-US" sz="2400" dirty="0">
              <a:cs typeface="+mn-ea"/>
              <a:sym typeface="+mn-lt"/>
            </a:endParaRPr>
          </a:p>
          <a:p>
            <a:pPr algn="ctr"/>
            <a:r>
              <a:rPr lang="zh-CN" altLang="en-US" sz="2400" dirty="0">
                <a:cs typeface="+mn-ea"/>
                <a:sym typeface="+mn-lt"/>
              </a:rPr>
              <a:t>故园今夜里，应为捣寒衣。</a:t>
            </a:r>
          </a:p>
        </p:txBody>
      </p:sp>
      <p:pic>
        <p:nvPicPr>
          <p:cNvPr id="5" name="图片 4" descr="图片包含 航空器, 运输, 天空&#10;&#10;描述已自动生成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1599891" cy="1640914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181100" y="355600"/>
            <a:ext cx="2603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b="1" dirty="0">
                <a:cs typeface="+mn-ea"/>
                <a:sym typeface="+mn-lt"/>
              </a:rPr>
              <a:t>寒衣节诗词鉴赏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81100" y="3121007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cs typeface="+mn-ea"/>
                <a:sym typeface="+mn-lt"/>
              </a:rPr>
              <a:t>连云衰草，连天晚照，连山红叶。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cs typeface="+mn-ea"/>
                <a:sym typeface="+mn-lt"/>
              </a:rPr>
              <a:t>西风正摇落，更前溪呜咽。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cs typeface="+mn-ea"/>
                <a:sym typeface="+mn-lt"/>
              </a:rPr>
              <a:t>燕去鸿归音信绝。问黄花、又共谁折。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cs typeface="+mn-ea"/>
                <a:sym typeface="+mn-lt"/>
              </a:rPr>
              <a:t>征人最愁处，送寒衣时节。</a:t>
            </a:r>
          </a:p>
        </p:txBody>
      </p:sp>
      <p:pic>
        <p:nvPicPr>
          <p:cNvPr id="3" name="图片 2" descr="图片包含 航空器, 运输, 天空&#10;&#10;描述已自动生成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1599891" cy="1640914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181100" y="355600"/>
            <a:ext cx="2603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b="1" dirty="0">
                <a:cs typeface="+mn-ea"/>
                <a:sym typeface="+mn-lt"/>
              </a:rPr>
              <a:t>寒衣节诗词鉴赏</a:t>
            </a:r>
          </a:p>
        </p:txBody>
      </p:sp>
      <p:pic>
        <p:nvPicPr>
          <p:cNvPr id="7" name="图片 6" descr="图片包含 深色, 室内&#10;&#10;描述已自动生成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229496" y="3556551"/>
            <a:ext cx="4774102" cy="35814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032000" y="1507486"/>
            <a:ext cx="2197100" cy="1325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200" b="1" dirty="0">
                <a:cs typeface="+mn-ea"/>
                <a:sym typeface="+mn-lt"/>
              </a:rPr>
              <a:t>十二时</a:t>
            </a:r>
            <a:endParaRPr lang="zh-CN" altLang="en-US" sz="3200" dirty="0"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400" dirty="0">
                <a:cs typeface="+mn-ea"/>
                <a:sym typeface="+mn-lt"/>
              </a:rPr>
              <a:t>宋</a:t>
            </a:r>
            <a:r>
              <a:rPr lang="en-US" altLang="zh-CN" sz="2400" dirty="0">
                <a:cs typeface="+mn-ea"/>
                <a:sym typeface="+mn-lt"/>
              </a:rPr>
              <a:t>-</a:t>
            </a:r>
            <a:r>
              <a:rPr lang="zh-CN" altLang="en-US" sz="2400" dirty="0">
                <a:cs typeface="+mn-ea"/>
                <a:sym typeface="+mn-lt"/>
              </a:rPr>
              <a:t>朱敦儒</a:t>
            </a:r>
          </a:p>
        </p:txBody>
      </p:sp>
      <p:pic>
        <p:nvPicPr>
          <p:cNvPr id="10" name="图片 9" descr="图片包含 室内, 深色&#10;&#10;描述已自动生成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691772" y="-25554"/>
            <a:ext cx="4299915" cy="28666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片包含 水, 户外, 天空, 船&#10;&#10;描述已自动生成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14" y="-1686331"/>
            <a:ext cx="12213314" cy="732798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33200"/>
            <a:ext cx="12192000" cy="248716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-335280" y="4764207"/>
            <a:ext cx="2350015" cy="2093793"/>
          </a:xfrm>
          <a:prstGeom prst="rect">
            <a:avLst/>
          </a:prstGeom>
        </p:spPr>
      </p:pic>
      <p:pic>
        <p:nvPicPr>
          <p:cNvPr id="16" name="图片 15" descr="图片包含 黑色, 餐桌&#10;&#10;描述已自动生成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2456406" y="4541798"/>
            <a:ext cx="2350016" cy="2350016"/>
          </a:xfrm>
          <a:prstGeom prst="rect">
            <a:avLst/>
          </a:prstGeom>
        </p:spPr>
      </p:pic>
      <p:sp>
        <p:nvSpPr>
          <p:cNvPr id="17" name="寒衣节文本"/>
          <p:cNvSpPr txBox="1"/>
          <p:nvPr/>
        </p:nvSpPr>
        <p:spPr>
          <a:xfrm>
            <a:off x="4036366" y="4569839"/>
            <a:ext cx="40979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prstClr val="black"/>
                </a:solidFill>
                <a:cs typeface="+mn-ea"/>
                <a:sym typeface="+mn-lt"/>
              </a:rPr>
              <a:t>寒衣节，每年农历十月初一，又称“十月朝”、“祭祖节”、“冥阴节”， 民众称为鬼头日，是我国传统的祭祀节日， 也是为父母爱人等所</a:t>
            </a:r>
          </a:p>
        </p:txBody>
      </p:sp>
      <p:pic>
        <p:nvPicPr>
          <p:cNvPr id="12" name="图片 11" descr="图片包含 动物, 鸟, 人员&#10;&#10;描述已自动生成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8813312" y="61212"/>
            <a:ext cx="2644140" cy="1322070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1614435" y="1014105"/>
            <a:ext cx="338554" cy="4829791"/>
            <a:chOff x="11614435" y="329333"/>
            <a:chExt cx="338554" cy="4829791"/>
          </a:xfrm>
        </p:grpSpPr>
        <p:sp>
          <p:nvSpPr>
            <p:cNvPr id="24" name="文本框 23"/>
            <p:cNvSpPr txBox="1"/>
            <p:nvPr/>
          </p:nvSpPr>
          <p:spPr>
            <a:xfrm>
              <a:off x="11614435" y="1395640"/>
              <a:ext cx="338554" cy="376348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dist"/>
              <a:r>
                <a:rPr lang="en-US" altLang="zh-CN" sz="1000" dirty="0">
                  <a:solidFill>
                    <a:prstClr val="black"/>
                  </a:solidFill>
                  <a:cs typeface="+mn-ea"/>
                  <a:sym typeface="+mn-lt"/>
                </a:rPr>
                <a:t>&gt;&gt;&gt;&gt;&gt;</a:t>
              </a:r>
              <a:r>
                <a:rPr lang="zh-CN" altLang="en-US" sz="1000" dirty="0">
                  <a:solidFill>
                    <a:prstClr val="black"/>
                  </a:solidFill>
                  <a:cs typeface="+mn-ea"/>
                  <a:sym typeface="+mn-lt"/>
                </a:rPr>
                <a:t>十月朝</a:t>
              </a:r>
              <a:r>
                <a:rPr lang="en-US" altLang="zh-CN" sz="1000" dirty="0">
                  <a:solidFill>
                    <a:prstClr val="black"/>
                  </a:solidFill>
                  <a:cs typeface="+mn-ea"/>
                  <a:sym typeface="+mn-lt"/>
                </a:rPr>
                <a:t>/</a:t>
              </a:r>
              <a:r>
                <a:rPr lang="zh-CN" altLang="en-US" sz="1000" dirty="0">
                  <a:solidFill>
                    <a:prstClr val="black"/>
                  </a:solidFill>
                  <a:cs typeface="+mn-ea"/>
                  <a:sym typeface="+mn-lt"/>
                </a:rPr>
                <a:t>祭祖节</a:t>
              </a:r>
              <a:r>
                <a:rPr lang="en-US" altLang="zh-CN" sz="1000" dirty="0">
                  <a:solidFill>
                    <a:prstClr val="black"/>
                  </a:solidFill>
                  <a:cs typeface="+mn-ea"/>
                  <a:sym typeface="+mn-lt"/>
                </a:rPr>
                <a:t>/</a:t>
              </a:r>
              <a:r>
                <a:rPr lang="zh-CN" altLang="en-US" sz="1000" dirty="0">
                  <a:solidFill>
                    <a:prstClr val="black"/>
                  </a:solidFill>
                  <a:cs typeface="+mn-ea"/>
                  <a:sym typeface="+mn-lt"/>
                </a:rPr>
                <a:t>冥阴节</a:t>
              </a:r>
              <a:r>
                <a:rPr lang="en-US" altLang="zh-CN" sz="1000" dirty="0">
                  <a:solidFill>
                    <a:prstClr val="black"/>
                  </a:solidFill>
                  <a:cs typeface="+mn-ea"/>
                  <a:sym typeface="+mn-lt"/>
                </a:rPr>
                <a:t>&lt;&lt;&lt;&lt;&lt;</a:t>
              </a:r>
              <a:endParaRPr lang="zh-CN" altLang="en-US" sz="10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1614435" y="329333"/>
              <a:ext cx="338553" cy="933451"/>
            </a:xfrm>
            <a:prstGeom prst="rect">
              <a:avLst/>
            </a:prstGeom>
            <a:noFill/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r>
                <a:rPr lang="en-US" altLang="zh-CN" sz="1000" dirty="0">
                  <a:solidFill>
                    <a:prstClr val="black"/>
                  </a:solidFill>
                  <a:cs typeface="+mn-ea"/>
                  <a:sym typeface="+mn-lt"/>
                </a:rPr>
                <a:t>10</a:t>
              </a:r>
              <a:r>
                <a:rPr lang="zh-CN" altLang="en-US" sz="1000" dirty="0">
                  <a:solidFill>
                    <a:prstClr val="black"/>
                  </a:solidFill>
                  <a:cs typeface="+mn-ea"/>
                  <a:sym typeface="+mn-lt"/>
                </a:rPr>
                <a:t>月</a:t>
              </a:r>
              <a:r>
                <a:rPr lang="en-US" altLang="zh-CN" sz="1000" dirty="0">
                  <a:solidFill>
                    <a:prstClr val="black"/>
                  </a:solidFill>
                  <a:cs typeface="+mn-ea"/>
                  <a:sym typeface="+mn-lt"/>
                </a:rPr>
                <a:t>28</a:t>
              </a:r>
              <a:r>
                <a:rPr lang="zh-CN" altLang="en-US" sz="1000" dirty="0">
                  <a:solidFill>
                    <a:prstClr val="black"/>
                  </a:solidFill>
                  <a:cs typeface="+mn-ea"/>
                  <a:sym typeface="+mn-lt"/>
                </a:rPr>
                <a:t>日</a:t>
              </a:r>
              <a:endParaRPr lang="en-US" altLang="zh-CN" sz="10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2713857" y="-33814"/>
            <a:ext cx="7336441" cy="4775835"/>
            <a:chOff x="2713857" y="-33814"/>
            <a:chExt cx="7336441" cy="4775835"/>
          </a:xfrm>
        </p:grpSpPr>
        <p:pic>
          <p:nvPicPr>
            <p:cNvPr id="14" name="寒衣节"/>
            <p:cNvPicPr>
              <a:picLocks noChangeAspect="1"/>
            </p:cNvPicPr>
            <p:nvPr/>
          </p:nvPicPr>
          <p:blipFill>
            <a:blip r:embed="rId8" cstate="screen"/>
            <a:stretch>
              <a:fillRect/>
            </a:stretch>
          </p:blipFill>
          <p:spPr>
            <a:xfrm>
              <a:off x="2713857" y="-33814"/>
              <a:ext cx="6764286" cy="4775835"/>
            </a:xfrm>
            <a:prstGeom prst="rect">
              <a:avLst/>
            </a:prstGeom>
          </p:spPr>
        </p:pic>
        <p:sp>
          <p:nvSpPr>
            <p:cNvPr id="26" name="文本框 25"/>
            <p:cNvSpPr txBox="1"/>
            <p:nvPr/>
          </p:nvSpPr>
          <p:spPr>
            <a:xfrm>
              <a:off x="8943537" y="2816028"/>
              <a:ext cx="110676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400" b="1" dirty="0">
                  <a:solidFill>
                    <a:prstClr val="black"/>
                  </a:solidFill>
                  <a:cs typeface="+mn-ea"/>
                  <a:sym typeface="+mn-lt"/>
                </a:rPr>
                <a:t>秋高十月</a:t>
              </a:r>
              <a:endParaRPr lang="en-US" altLang="zh-CN" sz="1400" b="1" dirty="0">
                <a:solidFill>
                  <a:prstClr val="black"/>
                </a:solidFill>
                <a:cs typeface="+mn-ea"/>
                <a:sym typeface="+mn-lt"/>
              </a:endParaRPr>
            </a:p>
            <a:p>
              <a:pPr algn="dist"/>
              <a:r>
                <a:rPr lang="zh-CN" altLang="en-US" sz="1400" b="1" dirty="0">
                  <a:solidFill>
                    <a:prstClr val="black"/>
                  </a:solidFill>
                  <a:cs typeface="+mn-ea"/>
                  <a:sym typeface="+mn-lt"/>
                </a:rPr>
                <a:t>祭祖冥阴</a:t>
              </a: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4036367" y="4068536"/>
            <a:ext cx="4097951" cy="264109"/>
            <a:chOff x="3390547" y="4574099"/>
            <a:chExt cx="5032093" cy="324313"/>
          </a:xfrm>
        </p:grpSpPr>
        <p:sp>
          <p:nvSpPr>
            <p:cNvPr id="28" name="椭圆 27"/>
            <p:cNvSpPr/>
            <p:nvPr/>
          </p:nvSpPr>
          <p:spPr>
            <a:xfrm>
              <a:off x="4108521" y="4584801"/>
              <a:ext cx="313611" cy="31361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 dirty="0">
                  <a:solidFill>
                    <a:prstClr val="black"/>
                  </a:solidFill>
                  <a:cs typeface="+mn-ea"/>
                  <a:sym typeface="+mn-lt"/>
                </a:rPr>
                <a:t>以</a:t>
              </a:r>
            </a:p>
          </p:txBody>
        </p:sp>
        <p:sp>
          <p:nvSpPr>
            <p:cNvPr id="32" name="椭圆 31"/>
            <p:cNvSpPr/>
            <p:nvPr/>
          </p:nvSpPr>
          <p:spPr>
            <a:xfrm>
              <a:off x="4532718" y="4584801"/>
              <a:ext cx="313611" cy="31361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 dirty="0">
                  <a:solidFill>
                    <a:prstClr val="black"/>
                  </a:solidFill>
                  <a:cs typeface="+mn-ea"/>
                  <a:sym typeface="+mn-lt"/>
                </a:rPr>
                <a:t>示</a:t>
              </a:r>
            </a:p>
          </p:txBody>
        </p:sp>
        <p:sp>
          <p:nvSpPr>
            <p:cNvPr id="33" name="椭圆 32"/>
            <p:cNvSpPr/>
            <p:nvPr/>
          </p:nvSpPr>
          <p:spPr>
            <a:xfrm>
              <a:off x="4956915" y="4584801"/>
              <a:ext cx="313611" cy="31361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 dirty="0">
                  <a:solidFill>
                    <a:prstClr val="black"/>
                  </a:solidFill>
                  <a:cs typeface="+mn-ea"/>
                  <a:sym typeface="+mn-lt"/>
                </a:rPr>
                <a:t>孝</a:t>
              </a:r>
            </a:p>
          </p:txBody>
        </p:sp>
        <p:sp>
          <p:nvSpPr>
            <p:cNvPr id="34" name="椭圆 33"/>
            <p:cNvSpPr/>
            <p:nvPr/>
          </p:nvSpPr>
          <p:spPr>
            <a:xfrm>
              <a:off x="5381111" y="4584801"/>
              <a:ext cx="313611" cy="31361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 dirty="0">
                  <a:solidFill>
                    <a:prstClr val="black"/>
                  </a:solidFill>
                  <a:cs typeface="+mn-ea"/>
                  <a:sym typeface="+mn-lt"/>
                </a:rPr>
                <a:t>敬</a:t>
              </a:r>
            </a:p>
          </p:txBody>
        </p:sp>
        <p:sp>
          <p:nvSpPr>
            <p:cNvPr id="37" name="椭圆 36"/>
            <p:cNvSpPr/>
            <p:nvPr/>
          </p:nvSpPr>
          <p:spPr>
            <a:xfrm>
              <a:off x="6089209" y="4574099"/>
              <a:ext cx="313611" cy="31361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 dirty="0">
                  <a:solidFill>
                    <a:prstClr val="black"/>
                  </a:solidFill>
                  <a:cs typeface="+mn-ea"/>
                  <a:sym typeface="+mn-lt"/>
                </a:rPr>
                <a:t>不</a:t>
              </a:r>
            </a:p>
          </p:txBody>
        </p:sp>
        <p:sp>
          <p:nvSpPr>
            <p:cNvPr id="38" name="椭圆 37"/>
            <p:cNvSpPr/>
            <p:nvPr/>
          </p:nvSpPr>
          <p:spPr>
            <a:xfrm>
              <a:off x="6513406" y="4574099"/>
              <a:ext cx="313611" cy="31361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 dirty="0">
                  <a:solidFill>
                    <a:prstClr val="black"/>
                  </a:solidFill>
                  <a:cs typeface="+mn-ea"/>
                  <a:sym typeface="+mn-lt"/>
                </a:rPr>
                <a:t>忘</a:t>
              </a:r>
            </a:p>
          </p:txBody>
        </p:sp>
        <p:sp>
          <p:nvSpPr>
            <p:cNvPr id="39" name="椭圆 38"/>
            <p:cNvSpPr/>
            <p:nvPr/>
          </p:nvSpPr>
          <p:spPr>
            <a:xfrm>
              <a:off x="6937603" y="4574099"/>
              <a:ext cx="313611" cy="31361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 dirty="0">
                  <a:solidFill>
                    <a:prstClr val="black"/>
                  </a:solidFill>
                  <a:cs typeface="+mn-ea"/>
                  <a:sym typeface="+mn-lt"/>
                </a:rPr>
                <a:t>本</a:t>
              </a:r>
            </a:p>
          </p:txBody>
        </p:sp>
        <p:sp>
          <p:nvSpPr>
            <p:cNvPr id="40" name="椭圆 39"/>
            <p:cNvSpPr/>
            <p:nvPr/>
          </p:nvSpPr>
          <p:spPr>
            <a:xfrm>
              <a:off x="7361799" y="4574099"/>
              <a:ext cx="313611" cy="31361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 dirty="0">
                  <a:solidFill>
                    <a:prstClr val="black"/>
                  </a:solidFill>
                  <a:cs typeface="+mn-ea"/>
                  <a:sym typeface="+mn-lt"/>
                </a:rPr>
                <a:t>心</a:t>
              </a:r>
            </a:p>
          </p:txBody>
        </p:sp>
        <p:cxnSp>
          <p:nvCxnSpPr>
            <p:cNvPr id="42" name="直接连接符 41"/>
            <p:cNvCxnSpPr/>
            <p:nvPr/>
          </p:nvCxnSpPr>
          <p:spPr>
            <a:xfrm>
              <a:off x="3390547" y="4723567"/>
              <a:ext cx="54401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7878630" y="4727814"/>
              <a:ext cx="54401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中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\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国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\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传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\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统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\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文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\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化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\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民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\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俗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\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节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\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日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4.81481E-6 L -0.10508 -0.1115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60" y="-5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" y="0"/>
            <a:ext cx="12189541" cy="6858000"/>
          </a:xfrm>
          <a:prstGeom prst="rect">
            <a:avLst/>
          </a:prstGeom>
        </p:spPr>
      </p:pic>
      <p:sp>
        <p:nvSpPr>
          <p:cNvPr id="40" name="文本框 39"/>
          <p:cNvSpPr txBox="1"/>
          <p:nvPr/>
        </p:nvSpPr>
        <p:spPr>
          <a:xfrm>
            <a:off x="674769" y="1636846"/>
            <a:ext cx="1200329" cy="358430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6600" dirty="0">
                <a:solidFill>
                  <a:schemeClr val="bg1"/>
                </a:solidFill>
                <a:cs typeface="+mn-ea"/>
                <a:sym typeface="+mn-lt"/>
              </a:rPr>
              <a:t>第一部分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2549867" y="3044279"/>
            <a:ext cx="41784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400" dirty="0">
                <a:solidFill>
                  <a:schemeClr val="bg1"/>
                </a:solidFill>
                <a:cs typeface="+mn-ea"/>
                <a:sym typeface="+mn-lt"/>
              </a:rPr>
              <a:t>寒衣节的来源</a:t>
            </a:r>
          </a:p>
        </p:txBody>
      </p:sp>
      <p:pic>
        <p:nvPicPr>
          <p:cNvPr id="43" name="图片 42" descr="图片包含 黑色, 餐桌&#10;&#10;描述已自动生成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189019" y="3813720"/>
            <a:ext cx="3453114" cy="3453114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216705" y="2352378"/>
            <a:ext cx="73152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       寒衣节，每年农历十月初一，又称“十月朝”、“祭祖节”、“冥阴节”，民众称为鬼头日，是我国传统的祭祀节日，相传起源于周代。寒衣节流行于北方，不少北方人会在这一天祭扫，纪念仙逝亲人，谓之送寒衣。</a:t>
            </a:r>
            <a:endParaRPr lang="en-US" altLang="zh-CN" dirty="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       北方将寒衣节与每年春季的清明节、七月十五的中元节合称为中国的三大“鬼节”。 同时，这一天也标志着严冬的到来，所以也是为父母爱人等所关心的人送御寒衣物的日子。</a:t>
            </a:r>
          </a:p>
        </p:txBody>
      </p:sp>
      <p:grpSp>
        <p:nvGrpSpPr>
          <p:cNvPr id="14" name="标题"/>
          <p:cNvGrpSpPr/>
          <p:nvPr/>
        </p:nvGrpSpPr>
        <p:grpSpPr>
          <a:xfrm>
            <a:off x="0" y="0"/>
            <a:ext cx="3078480" cy="1066800"/>
            <a:chOff x="0" y="0"/>
            <a:chExt cx="3078480" cy="1066800"/>
          </a:xfrm>
        </p:grpSpPr>
        <p:pic>
          <p:nvPicPr>
            <p:cNvPr id="4" name="图片 3" descr="图片包含 黑色, 餐桌&#10;&#10;描述已自动生成"/>
            <p:cNvPicPr>
              <a:picLocks noChangeAspect="1"/>
            </p:cNvPicPr>
            <p:nvPr/>
          </p:nvPicPr>
          <p:blipFill rotWithShape="1">
            <a:blip r:embed="rId2" cstate="screen"/>
            <a:srcRect/>
            <a:stretch>
              <a:fillRect/>
            </a:stretch>
          </p:blipFill>
          <p:spPr>
            <a:xfrm>
              <a:off x="0" y="0"/>
              <a:ext cx="1645920" cy="1066800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1354931" y="302567"/>
              <a:ext cx="17235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>
                  <a:cs typeface="+mn-ea"/>
                  <a:sym typeface="+mn-lt"/>
                </a:rPr>
                <a:t>寒衣节由来</a:t>
              </a:r>
            </a:p>
          </p:txBody>
        </p:sp>
      </p:grpSp>
      <p:sp>
        <p:nvSpPr>
          <p:cNvPr id="10" name="任意多边形: 形状 9"/>
          <p:cNvSpPr/>
          <p:nvPr/>
        </p:nvSpPr>
        <p:spPr>
          <a:xfrm>
            <a:off x="1825545" y="4815385"/>
            <a:ext cx="782320" cy="998558"/>
          </a:xfrm>
          <a:custGeom>
            <a:avLst/>
            <a:gdLst>
              <a:gd name="connsiteX0" fmla="*/ 0 w 1493520"/>
              <a:gd name="connsiteY0" fmla="*/ 0 h 1493520"/>
              <a:gd name="connsiteX1" fmla="*/ 121920 w 1493520"/>
              <a:gd name="connsiteY1" fmla="*/ 0 h 1493520"/>
              <a:gd name="connsiteX2" fmla="*/ 121920 w 1493520"/>
              <a:gd name="connsiteY2" fmla="*/ 1371600 h 1493520"/>
              <a:gd name="connsiteX3" fmla="*/ 1493520 w 1493520"/>
              <a:gd name="connsiteY3" fmla="*/ 1371600 h 1493520"/>
              <a:gd name="connsiteX4" fmla="*/ 1493520 w 1493520"/>
              <a:gd name="connsiteY4" fmla="*/ 1493520 h 1493520"/>
              <a:gd name="connsiteX5" fmla="*/ 0 w 1493520"/>
              <a:gd name="connsiteY5" fmla="*/ 1493520 h 149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3520" h="1493520">
                <a:moveTo>
                  <a:pt x="0" y="0"/>
                </a:moveTo>
                <a:lnTo>
                  <a:pt x="121920" y="0"/>
                </a:lnTo>
                <a:lnTo>
                  <a:pt x="121920" y="1371600"/>
                </a:lnTo>
                <a:lnTo>
                  <a:pt x="1493520" y="1371600"/>
                </a:lnTo>
                <a:lnTo>
                  <a:pt x="1493520" y="1493520"/>
                </a:lnTo>
                <a:lnTo>
                  <a:pt x="0" y="149352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任意多边形: 形状 10"/>
          <p:cNvSpPr/>
          <p:nvPr/>
        </p:nvSpPr>
        <p:spPr>
          <a:xfrm rot="10800000">
            <a:off x="9140745" y="1853099"/>
            <a:ext cx="782320" cy="998558"/>
          </a:xfrm>
          <a:custGeom>
            <a:avLst/>
            <a:gdLst>
              <a:gd name="connsiteX0" fmla="*/ 0 w 1493520"/>
              <a:gd name="connsiteY0" fmla="*/ 0 h 1493520"/>
              <a:gd name="connsiteX1" fmla="*/ 121920 w 1493520"/>
              <a:gd name="connsiteY1" fmla="*/ 0 h 1493520"/>
              <a:gd name="connsiteX2" fmla="*/ 121920 w 1493520"/>
              <a:gd name="connsiteY2" fmla="*/ 1371600 h 1493520"/>
              <a:gd name="connsiteX3" fmla="*/ 1493520 w 1493520"/>
              <a:gd name="connsiteY3" fmla="*/ 1371600 h 1493520"/>
              <a:gd name="connsiteX4" fmla="*/ 1493520 w 1493520"/>
              <a:gd name="connsiteY4" fmla="*/ 1493520 h 1493520"/>
              <a:gd name="connsiteX5" fmla="*/ 0 w 1493520"/>
              <a:gd name="connsiteY5" fmla="*/ 1493520 h 149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3520" h="1493520">
                <a:moveTo>
                  <a:pt x="0" y="0"/>
                </a:moveTo>
                <a:lnTo>
                  <a:pt x="121920" y="0"/>
                </a:lnTo>
                <a:lnTo>
                  <a:pt x="121920" y="1371600"/>
                </a:lnTo>
                <a:lnTo>
                  <a:pt x="1493520" y="1371600"/>
                </a:lnTo>
                <a:lnTo>
                  <a:pt x="1493520" y="1493520"/>
                </a:lnTo>
                <a:lnTo>
                  <a:pt x="0" y="149352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3" name="图片 12" descr="图片包含 天空, 山, 水, 户外&#10;&#10;描述已自动生成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-1" y="3350937"/>
            <a:ext cx="12192001" cy="35070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870702" y="3076384"/>
            <a:ext cx="4786292" cy="17096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cs typeface="+mn-ea"/>
                <a:sym typeface="+mn-lt"/>
              </a:rPr>
              <a:t>《</a:t>
            </a:r>
            <a:r>
              <a:rPr lang="zh-CN" altLang="en-US" dirty="0">
                <a:cs typeface="+mn-ea"/>
                <a:sym typeface="+mn-lt"/>
              </a:rPr>
              <a:t>诗经</a:t>
            </a:r>
            <a:r>
              <a:rPr lang="en-US" altLang="zh-CN" dirty="0">
                <a:cs typeface="+mn-ea"/>
                <a:sym typeface="+mn-lt"/>
              </a:rPr>
              <a:t>.</a:t>
            </a:r>
            <a:r>
              <a:rPr lang="zh-CN" altLang="en-US" dirty="0">
                <a:cs typeface="+mn-ea"/>
                <a:sym typeface="+mn-lt"/>
              </a:rPr>
              <a:t>豳风</a:t>
            </a:r>
            <a:r>
              <a:rPr lang="en-US" altLang="zh-CN" dirty="0">
                <a:cs typeface="+mn-ea"/>
                <a:sym typeface="+mn-lt"/>
              </a:rPr>
              <a:t>.</a:t>
            </a:r>
            <a:r>
              <a:rPr lang="zh-CN" altLang="en-US" dirty="0">
                <a:cs typeface="+mn-ea"/>
                <a:sym typeface="+mn-lt"/>
              </a:rPr>
              <a:t>七月</a:t>
            </a:r>
            <a:r>
              <a:rPr lang="en-US" altLang="zh-CN" dirty="0">
                <a:cs typeface="+mn-ea"/>
                <a:sym typeface="+mn-lt"/>
              </a:rPr>
              <a:t>》</a:t>
            </a:r>
            <a:r>
              <a:rPr lang="zh-CN" altLang="en-US" dirty="0">
                <a:cs typeface="+mn-ea"/>
                <a:sym typeface="+mn-lt"/>
              </a:rPr>
              <a:t>曾提到“七月流火，九月授衣”，意思是说从九月开始天逐渐要冷了。人们该添置御寒的衣裳了，因此十月初一又俗称授衣节。 故前代授衣多在夏历九月，日期不确定。</a:t>
            </a:r>
          </a:p>
        </p:txBody>
      </p:sp>
      <p:grpSp>
        <p:nvGrpSpPr>
          <p:cNvPr id="5" name="标题"/>
          <p:cNvGrpSpPr/>
          <p:nvPr/>
        </p:nvGrpSpPr>
        <p:grpSpPr>
          <a:xfrm>
            <a:off x="0" y="0"/>
            <a:ext cx="2777115" cy="1066800"/>
            <a:chOff x="0" y="0"/>
            <a:chExt cx="2777115" cy="1066800"/>
          </a:xfrm>
        </p:grpSpPr>
        <p:pic>
          <p:nvPicPr>
            <p:cNvPr id="6" name="图片 5" descr="图片包含 黑色, 餐桌&#10;&#10;描述已自动生成"/>
            <p:cNvPicPr>
              <a:picLocks noChangeAspect="1"/>
            </p:cNvPicPr>
            <p:nvPr/>
          </p:nvPicPr>
          <p:blipFill rotWithShape="1">
            <a:blip r:embed="rId2" cstate="screen"/>
            <a:srcRect/>
            <a:stretch>
              <a:fillRect/>
            </a:stretch>
          </p:blipFill>
          <p:spPr>
            <a:xfrm>
              <a:off x="0" y="0"/>
              <a:ext cx="1645920" cy="1066800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/>
          </p:nvSpPr>
          <p:spPr>
            <a:xfrm>
              <a:off x="1354931" y="302567"/>
              <a:ext cx="14221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>
                  <a:cs typeface="+mn-ea"/>
                  <a:sym typeface="+mn-lt"/>
                </a:rPr>
                <a:t>古籍记载</a:t>
              </a:r>
            </a:p>
          </p:txBody>
        </p:sp>
      </p:grpSp>
      <p:pic>
        <p:nvPicPr>
          <p:cNvPr id="12" name="图片占位符 11" descr="图片包含 室内&#10;&#10;描述已自动生成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/>
          <a:srcRect l="13250" r="13250"/>
          <a:stretch>
            <a:fillRect/>
          </a:stretch>
        </p:blipFill>
        <p:spPr/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333264" y="-710167"/>
            <a:ext cx="4265136" cy="42651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816600" y="1829889"/>
            <a:ext cx="6096000" cy="42026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唐代</a:t>
            </a:r>
            <a:r>
              <a:rPr lang="en-US" altLang="zh-CN" dirty="0">
                <a:cs typeface="+mn-ea"/>
                <a:sym typeface="+mn-lt"/>
              </a:rPr>
              <a:t>《</a:t>
            </a:r>
            <a:r>
              <a:rPr lang="zh-CN" altLang="en-US" dirty="0">
                <a:cs typeface="+mn-ea"/>
                <a:sym typeface="+mn-lt"/>
              </a:rPr>
              <a:t>唐大诏令集</a:t>
            </a:r>
            <a:r>
              <a:rPr lang="en-US" altLang="zh-CN" dirty="0">
                <a:cs typeface="+mn-ea"/>
                <a:sym typeface="+mn-lt"/>
              </a:rPr>
              <a:t>》</a:t>
            </a:r>
            <a:r>
              <a:rPr lang="zh-CN" altLang="en-US" dirty="0">
                <a:cs typeface="+mn-ea"/>
                <a:sym typeface="+mn-lt"/>
              </a:rPr>
              <a:t>卷</a:t>
            </a:r>
            <a:r>
              <a:rPr lang="en-US" altLang="zh-CN" dirty="0">
                <a:cs typeface="+mn-ea"/>
                <a:sym typeface="+mn-lt"/>
              </a:rPr>
              <a:t>77</a:t>
            </a:r>
            <a:r>
              <a:rPr lang="zh-CN" altLang="en-US" dirty="0">
                <a:cs typeface="+mn-ea"/>
                <a:sym typeface="+mn-lt"/>
              </a:rPr>
              <a:t>：唐玄宗天宝二年八月制曰：“禋祀者，所以展诚敬之心，荐新者，所以申霜露之思。 是知先王制礼，盖缘情而感时。 </a:t>
            </a:r>
            <a:r>
              <a:rPr lang="en-US" altLang="zh-CN" dirty="0">
                <a:cs typeface="+mn-ea"/>
                <a:sym typeface="+mn-lt"/>
              </a:rPr>
              <a:t>……</a:t>
            </a:r>
            <a:r>
              <a:rPr lang="zh-CN" altLang="en-US" dirty="0">
                <a:cs typeface="+mn-ea"/>
                <a:sym typeface="+mn-lt"/>
              </a:rPr>
              <a:t>自流火届期，商风改律，载深追远，感物增怀，且诗著授衣，令存休浣，在于臣子，犹及恩私，恭事园陵，未标典式。 自今以后，每至九月一日，荐衣于寝陵，贻范千载，庶展孝思。 且仲夏端午，事无典实，传之浅俗，遂乃移风，况乎以孝道，人因亲设 教，感游衣于 汉纪，成献报 于礼文，宣 示 庶 僚 ，令 知 朕 意 。 ”这一诏令直接影响到中国民间拜墓送衣的习俗。 由于十月方入冬，九月稍嫌早，这一习俗在宋代便推移到十月朔日。</a:t>
            </a:r>
          </a:p>
        </p:txBody>
      </p:sp>
      <p:grpSp>
        <p:nvGrpSpPr>
          <p:cNvPr id="7" name="标题"/>
          <p:cNvGrpSpPr/>
          <p:nvPr/>
        </p:nvGrpSpPr>
        <p:grpSpPr>
          <a:xfrm>
            <a:off x="0" y="0"/>
            <a:ext cx="2777115" cy="1066800"/>
            <a:chOff x="0" y="0"/>
            <a:chExt cx="2777115" cy="1066800"/>
          </a:xfrm>
        </p:grpSpPr>
        <p:pic>
          <p:nvPicPr>
            <p:cNvPr id="8" name="图片 7" descr="图片包含 黑色, 餐桌&#10;&#10;描述已自动生成"/>
            <p:cNvPicPr>
              <a:picLocks noChangeAspect="1"/>
            </p:cNvPicPr>
            <p:nvPr/>
          </p:nvPicPr>
          <p:blipFill rotWithShape="1">
            <a:blip r:embed="rId2" cstate="screen"/>
            <a:srcRect/>
            <a:stretch>
              <a:fillRect/>
            </a:stretch>
          </p:blipFill>
          <p:spPr>
            <a:xfrm>
              <a:off x="0" y="0"/>
              <a:ext cx="1645920" cy="1066800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1354931" y="302567"/>
              <a:ext cx="14221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>
                  <a:cs typeface="+mn-ea"/>
                  <a:sym typeface="+mn-lt"/>
                </a:rPr>
                <a:t>古籍记载</a:t>
              </a:r>
            </a:p>
          </p:txBody>
        </p:sp>
      </p:grpSp>
      <p:pic>
        <p:nvPicPr>
          <p:cNvPr id="12" name="图片占位符 11" descr="图片包含 室内, 建筑物, 障子, 就坐&#10;&#10;描述已自动生成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/>
          <a:srcRect t="14" b="14"/>
          <a:stretch>
            <a:fillRect/>
          </a:stretch>
        </p:blipFill>
        <p:spPr/>
      </p:pic>
      <p:pic>
        <p:nvPicPr>
          <p:cNvPr id="14" name="图片 13" descr="图片包含 室内, 深色&#10;&#10;描述已自动生成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055148" y="-434566"/>
            <a:ext cx="3618904" cy="24126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502402" y="2868635"/>
            <a:ext cx="518159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宋代十月朔的习俗主要表现在三个方面：授衣、祭祀和开炉。吕希哲</a:t>
            </a:r>
            <a:r>
              <a:rPr lang="en-US" altLang="zh-CN" dirty="0">
                <a:cs typeface="+mn-ea"/>
                <a:sym typeface="+mn-lt"/>
              </a:rPr>
              <a:t>《</a:t>
            </a:r>
            <a:r>
              <a:rPr lang="zh-CN" altLang="en-US" dirty="0">
                <a:cs typeface="+mn-ea"/>
                <a:sym typeface="+mn-lt"/>
              </a:rPr>
              <a:t>岁时杂记</a:t>
            </a:r>
            <a:r>
              <a:rPr lang="en-US" altLang="zh-CN" dirty="0">
                <a:cs typeface="+mn-ea"/>
                <a:sym typeface="+mn-lt"/>
              </a:rPr>
              <a:t>》</a:t>
            </a:r>
            <a:r>
              <a:rPr lang="zh-CN" altLang="en-US" dirty="0">
                <a:cs typeface="+mn-ea"/>
                <a:sym typeface="+mn-lt"/>
              </a:rPr>
              <a:t>载：“十月朔，京师将校禁卫以上，并赐锦袍。 皆服之以谢。 </a:t>
            </a:r>
            <a:r>
              <a:rPr lang="en-US" altLang="zh-CN" dirty="0">
                <a:cs typeface="+mn-ea"/>
                <a:sym typeface="+mn-lt"/>
              </a:rPr>
              <a:t>……</a:t>
            </a:r>
            <a:r>
              <a:rPr lang="zh-CN" altLang="en-US" dirty="0">
                <a:cs typeface="+mn-ea"/>
                <a:sym typeface="+mn-lt"/>
              </a:rPr>
              <a:t>边防大帅、都漕、正任侯，皆赐锦袍。 旧河北、陕西、河东转运使副无此赐。 祖宗朝，有人自陈，乃赐衣袄。 诸军将校皆赐锦袍。 ” </a:t>
            </a:r>
          </a:p>
        </p:txBody>
      </p:sp>
      <p:grpSp>
        <p:nvGrpSpPr>
          <p:cNvPr id="7" name="标题"/>
          <p:cNvGrpSpPr/>
          <p:nvPr/>
        </p:nvGrpSpPr>
        <p:grpSpPr>
          <a:xfrm>
            <a:off x="0" y="0"/>
            <a:ext cx="2777115" cy="1066800"/>
            <a:chOff x="0" y="0"/>
            <a:chExt cx="2777115" cy="1066800"/>
          </a:xfrm>
        </p:grpSpPr>
        <p:pic>
          <p:nvPicPr>
            <p:cNvPr id="8" name="图片 7" descr="图片包含 黑色, 餐桌&#10;&#10;描述已自动生成"/>
            <p:cNvPicPr>
              <a:picLocks noChangeAspect="1"/>
            </p:cNvPicPr>
            <p:nvPr/>
          </p:nvPicPr>
          <p:blipFill rotWithShape="1">
            <a:blip r:embed="rId2" cstate="screen"/>
            <a:srcRect/>
            <a:stretch>
              <a:fillRect/>
            </a:stretch>
          </p:blipFill>
          <p:spPr>
            <a:xfrm>
              <a:off x="0" y="0"/>
              <a:ext cx="1645920" cy="1066800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1354931" y="302567"/>
              <a:ext cx="14221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>
                  <a:cs typeface="+mn-ea"/>
                  <a:sym typeface="+mn-lt"/>
                </a:rPr>
                <a:t>古籍记载</a:t>
              </a:r>
            </a:p>
          </p:txBody>
        </p:sp>
      </p:grpSp>
      <p:pic>
        <p:nvPicPr>
          <p:cNvPr id="24" name="图片占位符 23" descr="图片包含 室内&#10;&#10;描述已自动生成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/>
          <a:srcRect l="13250" r="13250"/>
          <a:stretch>
            <a:fillRect/>
          </a:stretch>
        </p:blipFill>
        <p:spPr/>
      </p:pic>
      <p:pic>
        <p:nvPicPr>
          <p:cNvPr id="28" name="图片 27" descr="图片包含 深色, 室内&#10;&#10;描述已自动生成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048501" y="-460416"/>
            <a:ext cx="4812248" cy="36100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477000" y="2868635"/>
            <a:ext cx="5207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南宋时，民间开始兴起在十月朔日扫墓，并焚烧衣物。宋代周密</a:t>
            </a:r>
            <a:r>
              <a:rPr lang="en-US" altLang="zh-CN" dirty="0">
                <a:cs typeface="+mn-ea"/>
                <a:sym typeface="+mn-lt"/>
              </a:rPr>
              <a:t>《</a:t>
            </a:r>
            <a:r>
              <a:rPr lang="zh-CN" altLang="en-US" dirty="0">
                <a:cs typeface="+mn-ea"/>
                <a:sym typeface="+mn-lt"/>
              </a:rPr>
              <a:t>武林旧事</a:t>
            </a:r>
            <a:r>
              <a:rPr lang="en-US" altLang="zh-CN" dirty="0">
                <a:cs typeface="+mn-ea"/>
                <a:sym typeface="+mn-lt"/>
              </a:rPr>
              <a:t>》:“</a:t>
            </a:r>
            <a:r>
              <a:rPr lang="zh-CN" altLang="en-US" dirty="0">
                <a:cs typeface="+mn-ea"/>
                <a:sym typeface="+mn-lt"/>
              </a:rPr>
              <a:t>十月朔，都人出郊拜墓，用棉裘褚衣之类。”至元代，将十月一日祭先上坟称之为送寒衣节。</a:t>
            </a:r>
            <a:r>
              <a:rPr lang="en-US" altLang="zh-CN" dirty="0">
                <a:cs typeface="+mn-ea"/>
                <a:sym typeface="+mn-lt"/>
              </a:rPr>
              <a:t>《</a:t>
            </a:r>
            <a:r>
              <a:rPr lang="zh-CN" altLang="en-US" dirty="0">
                <a:cs typeface="+mn-ea"/>
                <a:sym typeface="+mn-lt"/>
              </a:rPr>
              <a:t>析津志辑佚</a:t>
            </a:r>
            <a:r>
              <a:rPr lang="en-US" altLang="zh-CN" dirty="0">
                <a:cs typeface="+mn-ea"/>
                <a:sym typeface="+mn-lt"/>
              </a:rPr>
              <a:t>·</a:t>
            </a:r>
            <a:r>
              <a:rPr lang="zh-CN" altLang="en-US" dirty="0">
                <a:cs typeface="+mn-ea"/>
                <a:sym typeface="+mn-lt"/>
              </a:rPr>
              <a:t>岁纪</a:t>
            </a:r>
            <a:r>
              <a:rPr lang="en-US" altLang="zh-CN" dirty="0">
                <a:cs typeface="+mn-ea"/>
                <a:sym typeface="+mn-lt"/>
              </a:rPr>
              <a:t>》</a:t>
            </a:r>
            <a:r>
              <a:rPr lang="zh-CN" altLang="en-US" dirty="0">
                <a:cs typeface="+mn-ea"/>
                <a:sym typeface="+mn-lt"/>
              </a:rPr>
              <a:t>：“是月，都城自一日之后，时令谓之送寒衣节。祭先上坟，为之扫黄叶。”</a:t>
            </a:r>
          </a:p>
        </p:txBody>
      </p:sp>
      <p:grpSp>
        <p:nvGrpSpPr>
          <p:cNvPr id="7" name="标题"/>
          <p:cNvGrpSpPr/>
          <p:nvPr/>
        </p:nvGrpSpPr>
        <p:grpSpPr>
          <a:xfrm>
            <a:off x="0" y="0"/>
            <a:ext cx="2777115" cy="1066800"/>
            <a:chOff x="0" y="0"/>
            <a:chExt cx="2777115" cy="1066800"/>
          </a:xfrm>
        </p:grpSpPr>
        <p:pic>
          <p:nvPicPr>
            <p:cNvPr id="8" name="图片 7" descr="图片包含 黑色, 餐桌&#10;&#10;描述已自动生成"/>
            <p:cNvPicPr>
              <a:picLocks noChangeAspect="1"/>
            </p:cNvPicPr>
            <p:nvPr/>
          </p:nvPicPr>
          <p:blipFill rotWithShape="1">
            <a:blip r:embed="rId2" cstate="screen"/>
            <a:srcRect/>
            <a:stretch>
              <a:fillRect/>
            </a:stretch>
          </p:blipFill>
          <p:spPr>
            <a:xfrm>
              <a:off x="0" y="0"/>
              <a:ext cx="1645920" cy="1066800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1354931" y="302567"/>
              <a:ext cx="14221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>
                  <a:cs typeface="+mn-ea"/>
                  <a:sym typeface="+mn-lt"/>
                </a:rPr>
                <a:t>古籍记载</a:t>
              </a:r>
            </a:p>
          </p:txBody>
        </p:sp>
      </p:grpSp>
      <p:pic>
        <p:nvPicPr>
          <p:cNvPr id="12" name="图片占位符 11" descr="图片包含 户外, 天空, 水, 树&#10;&#10;描述已自动生成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/>
          <a:srcRect l="17" r="17"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91160" y="2316540"/>
            <a:ext cx="5308600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明代北京，有专门售卖寒衣的纸店。寒衣上印有文字、印章，写明亡者的籍贯姓氏字号，仿佛邮寄信件一般。这一天晚上，家家准备齐全，出门祭奠，叫着亡者的名字将纸衣烧掉。家有新丧的，要用白纸来做。贫家无力购买，则自行制作。有谚云</a:t>
            </a:r>
            <a:r>
              <a:rPr lang="en-US" altLang="zh-CN" dirty="0">
                <a:cs typeface="+mn-ea"/>
                <a:sym typeface="+mn-lt"/>
              </a:rPr>
              <a:t>:“</a:t>
            </a:r>
            <a:r>
              <a:rPr lang="zh-CN" altLang="en-US" dirty="0">
                <a:cs typeface="+mn-ea"/>
                <a:sym typeface="+mn-lt"/>
              </a:rPr>
              <a:t>十月一，送寒衣。”寒衣有的在坟上焚烧，也有的在家中烧寄。北方也称之为“烧包袱”。</a:t>
            </a:r>
          </a:p>
        </p:txBody>
      </p:sp>
      <p:grpSp>
        <p:nvGrpSpPr>
          <p:cNvPr id="7" name="标题"/>
          <p:cNvGrpSpPr/>
          <p:nvPr/>
        </p:nvGrpSpPr>
        <p:grpSpPr>
          <a:xfrm>
            <a:off x="0" y="0"/>
            <a:ext cx="2777115" cy="1066800"/>
            <a:chOff x="0" y="0"/>
            <a:chExt cx="2777115" cy="1066800"/>
          </a:xfrm>
        </p:grpSpPr>
        <p:pic>
          <p:nvPicPr>
            <p:cNvPr id="8" name="图片 7" descr="图片包含 黑色, 餐桌&#10;&#10;描述已自动生成"/>
            <p:cNvPicPr>
              <a:picLocks noChangeAspect="1"/>
            </p:cNvPicPr>
            <p:nvPr/>
          </p:nvPicPr>
          <p:blipFill rotWithShape="1">
            <a:blip r:embed="rId2" cstate="screen"/>
            <a:srcRect/>
            <a:stretch>
              <a:fillRect/>
            </a:stretch>
          </p:blipFill>
          <p:spPr>
            <a:xfrm>
              <a:off x="0" y="0"/>
              <a:ext cx="1645920" cy="1066800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1354931" y="302567"/>
              <a:ext cx="14221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>
                  <a:cs typeface="+mn-ea"/>
                  <a:sym typeface="+mn-lt"/>
                </a:rPr>
                <a:t>古籍记载</a:t>
              </a:r>
            </a:p>
          </p:txBody>
        </p:sp>
      </p:grpSp>
      <p:pic>
        <p:nvPicPr>
          <p:cNvPr id="16" name="图片 15" descr="图片包含 深色, 室内&#10;&#10;描述已自动生成"/>
          <p:cNvPicPr>
            <a:picLocks noChangeAspect="1"/>
          </p:cNvPicPr>
          <p:nvPr/>
        </p:nvPicPr>
        <p:blipFill>
          <a:blip r:embed="rId3" cstate="screen">
            <a:alphaModFix amt="80000"/>
          </a:blip>
          <a:stretch>
            <a:fillRect/>
          </a:stretch>
        </p:blipFill>
        <p:spPr>
          <a:xfrm>
            <a:off x="4912341" y="698500"/>
            <a:ext cx="7279659" cy="5461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259518" y="6555774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smtClean="0">
                <a:solidFill>
                  <a:schemeClr val="bg1"/>
                </a:solidFill>
                <a:ea typeface="微软雅黑" panose="020B0503020204020204" pitchFamily="34" charset="-122"/>
              </a:rPr>
              <a:t>节日</a:t>
            </a:r>
            <a:r>
              <a:rPr lang="en-US" altLang="zh-CN" sz="100" smtClean="0">
                <a:solidFill>
                  <a:schemeClr val="bg1"/>
                </a:solidFill>
                <a:ea typeface="微软雅黑" panose="020B0503020204020204" pitchFamily="34" charset="-122"/>
              </a:rPr>
              <a:t>PPT</a:t>
            </a:r>
            <a:r>
              <a:rPr lang="zh-CN" altLang="en-US" sz="100" smtClean="0">
                <a:solidFill>
                  <a:schemeClr val="bg1"/>
                </a:solidFill>
                <a:ea typeface="微软雅黑" panose="020B0503020204020204" pitchFamily="34" charset="-122"/>
              </a:rPr>
              <a:t>模板 </a:t>
            </a:r>
            <a:r>
              <a:rPr lang="en-US" altLang="zh-CN" sz="100" smtClean="0">
                <a:solidFill>
                  <a:schemeClr val="bg1"/>
                </a:solidFill>
                <a:ea typeface="微软雅黑" panose="020B0503020204020204" pitchFamily="34" charset="-122"/>
              </a:rPr>
              <a:t>http:// www.PPT818.com/jieri/</a:t>
            </a:r>
            <a:endParaRPr lang="en-US" altLang="zh-CN" sz="100" dirty="0" smtClean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ltjiyg0b">
      <a:majorFont>
        <a:latin typeface="微软雅黑"/>
        <a:ea typeface="义启小魏楷"/>
        <a:cs typeface=""/>
      </a:majorFont>
      <a:minorFont>
        <a:latin typeface="微软雅黑"/>
        <a:ea typeface="义启小魏楷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2743</Words>
  <Application>Microsoft Office PowerPoint</Application>
  <PresentationFormat>宽屏</PresentationFormat>
  <Paragraphs>130</Paragraphs>
  <Slides>26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26</vt:i4>
      </vt:variant>
    </vt:vector>
  </HeadingPairs>
  <TitlesOfParts>
    <vt:vector size="34" baseType="lpstr">
      <vt:lpstr>方正仿宋繁体</vt:lpstr>
      <vt:lpstr>宋体</vt:lpstr>
      <vt:lpstr>微软雅黑</vt:lpstr>
      <vt:lpstr>义启小魏楷</vt:lpstr>
      <vt:lpstr>Arial</vt:lpstr>
      <vt:lpstr>Calibri</vt:lpstr>
      <vt:lpstr> www.2ppt.com</vt:lpstr>
      <vt:lpstr>自定义设计方案</vt:lpstr>
      <vt:lpstr>PowerPoint 演示文稿</vt:lpstr>
      <vt:lpstr>目录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2022-03-10T05:56:01Z</dcterms:created>
  <dcterms:modified xsi:type="dcterms:W3CDTF">2023-01-11T01:08:05Z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8C9BA107992E4166B60D3FD7CEB87BA9</vt:lpwstr>
  </property>
  <property fmtid="{D5CDD505-2E9C-101B-9397-08002B2CF9AE}" pid="3" name="KSOProductBuildVer">
    <vt:lpwstr>2052-11.1.0.11365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