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tags" Target="../tags/tag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2" Type="http://schemas.openxmlformats.org/officeDocument/2006/relationships/tags" Target="../tags/tag3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2" Type="http://schemas.openxmlformats.org/officeDocument/2006/relationships/tags" Target="../tags/tag3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wmf"/><Relationship Id="rId2" Type="http://schemas.openxmlformats.org/officeDocument/2006/relationships/tags" Target="../tags/tag3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emf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microsoft.com/office/2007/relationships/hdphoto" Target="../media/hdphoto1.wdp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3.w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oleObject" Target="../embeddings/oleObject1.bin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image" Target="../media/image2.png"/><Relationship Id="rId5" Type="http://schemas.openxmlformats.org/officeDocument/2006/relationships/tags" Target="../tags/tag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9715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</a:t>
            </a: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19500" y="269370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617" y="4248150"/>
            <a:ext cx="913438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6352" y="819152"/>
            <a:ext cx="6553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探究三</a:t>
            </a:r>
            <a:endParaRPr lang="en-US" altLang="zh-CN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一元一次不等式的一般步骤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去分母：各项都乘以分母的最小公倍数；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去括号：注意符号问题；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移项：移动的项要变号；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合并同类项：系数相加减，字母及字母的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指数不变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系数化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：不等式两边同时除以未知数的系数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8600" y="86654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探究三</a:t>
            </a:r>
            <a:endParaRPr lang="en-US" altLang="zh-CN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注意：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步和第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步乘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或除以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同一个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负数时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要改变不等号方向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解不等式不是每个不等式都要用到这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个步骤，顺序也是根据特点是可以变化的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38200" y="895350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解下列不等式：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2+3x≤3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）移项，得  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3x≤1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系数化为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endParaRPr lang="en-US" altLang="zh-CN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657604" y="1276350"/>
          <a:ext cx="199892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1345565" imgH="406400" progId="Equation.DSMT4">
                  <p:embed/>
                </p:oleObj>
              </mc:Choice>
              <mc:Fallback>
                <p:oleObj name="Equation" r:id="rId5" imgW="1345565" imgH="406400" progId="Equation.DSMT4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4" y="1276350"/>
                        <a:ext cx="1998921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776632" y="2114550"/>
          <a:ext cx="1619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3352800" imgH="9753600" progId="Equation.DSMT4">
                  <p:embed/>
                </p:oleObj>
              </mc:Choice>
              <mc:Fallback>
                <p:oleObj name="Equation" r:id="rId7" imgW="3352800" imgH="9753600" progId="Equation.DSMT4">
                  <p:embed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632" y="2114550"/>
                        <a:ext cx="1619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38200" y="895350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解下列不等式：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2+3x≤3 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）去分母，得 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12x-4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4x-4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3x-3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去括号，得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12x-16x+16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9x-9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移项，得 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12x-16x-9x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-9-16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合并同类项，得 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-13x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-25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系数化为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方法提炼：解一元一次不等式的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步骤的顺序是可以改变的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352804" y="1276350"/>
          <a:ext cx="174905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1345565" imgH="406400" progId="Equation.DSMT4">
                  <p:embed/>
                </p:oleObj>
              </mc:Choice>
              <mc:Fallback>
                <p:oleObj name="Equation" r:id="rId5" imgW="1345565" imgH="406400" progId="Equation.DSMT4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4" y="1276350"/>
                        <a:ext cx="174905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628815" y="3368373"/>
          <a:ext cx="266789" cy="498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7" imgW="5181600" imgH="9753600" progId="Equation.DSMT4">
                  <p:embed/>
                </p:oleObj>
              </mc:Choice>
              <mc:Fallback>
                <p:oleObj name="Equation" r:id="rId7" imgW="5181600" imgH="9753600" progId="Equation.DSMT4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815" y="3368373"/>
                        <a:ext cx="266789" cy="498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838200" y="94922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的解集为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，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范围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的解集为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       ，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∴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∴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848100" y="1017470"/>
          <a:ext cx="417910" cy="61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9448800" imgH="9753600" progId="Equation.DSMT4">
                  <p:embed/>
                </p:oleObj>
              </mc:Choice>
              <mc:Fallback>
                <p:oleObj name="Equation" r:id="rId5" imgW="9448800" imgH="9753600" progId="Equation.DSMT4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1017470"/>
                        <a:ext cx="417910" cy="613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160839" y="1555651"/>
          <a:ext cx="4492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7" imgW="9448800" imgH="9753600" progId="Equation.DSMT4">
                  <p:embed/>
                </p:oleObj>
              </mc:Choice>
              <mc:Fallback>
                <p:oleObj name="Equation" r:id="rId7" imgW="9448800" imgH="9753600" progId="Equation.DSMT4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9" y="1555651"/>
                        <a:ext cx="449262" cy="54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489817" y="9715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4883" y="851634"/>
            <a:ext cx="84405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  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zh-CN" altLang="en-US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8&gt;5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是关于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的一元一次不等式，则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   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变形过程：①去分母，得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x)&gt;3(2x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；②去括号，得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5x&gt;6x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；③移项，得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6x&gt;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；④系数化为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x&gt;13.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其中错误的步骤是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．①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．②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．③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．④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 t="-22904" r="85559" b="1"/>
          <a:stretch>
            <a:fillRect/>
          </a:stretch>
        </p:blipFill>
        <p:spPr>
          <a:xfrm>
            <a:off x="2204546" y="2008239"/>
            <a:ext cx="995854" cy="63971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607763" y="31813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143000" y="919147"/>
          <a:ext cx="1730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3657600" imgH="9753600" progId="Equation.DSMT4">
                  <p:embed/>
                </p:oleObj>
              </mc:Choice>
              <mc:Fallback>
                <p:oleObj name="Equation" r:id="rId6" imgW="3657600" imgH="9753600" progId="Equation.DSMT4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9147"/>
                        <a:ext cx="173038" cy="54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719959" y="819150"/>
            <a:ext cx="629044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2&lt;1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的解集表示 在数轴上，正确的是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A.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C.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负整数解有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</a:p>
        </p:txBody>
      </p:sp>
      <p:pic>
        <p:nvPicPr>
          <p:cNvPr id="7" name="图片 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36268" y="1428750"/>
            <a:ext cx="137704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图片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460975"/>
            <a:ext cx="1231464" cy="27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图片 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46565" y="2038350"/>
            <a:ext cx="137704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图片 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1940910"/>
            <a:ext cx="143442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 cstate="email"/>
          <a:srcRect t="-7398" r="78883" b="-1"/>
          <a:stretch>
            <a:fillRect/>
          </a:stretch>
        </p:blipFill>
        <p:spPr>
          <a:xfrm>
            <a:off x="1931191" y="2481255"/>
            <a:ext cx="1296000" cy="497507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185017" y="844721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81187" y="2448323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533400" y="842072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                     ，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并把它们的解 集分别表示在数轴上： 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解：去分母，得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2&gt;3x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移项，得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3x&gt;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合并同类项，得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x&gt;1.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 不等式的解集在数轴上表示为：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email"/>
          <a:srcRect t="-7398" r="83215" b="-1"/>
          <a:stretch>
            <a:fillRect/>
          </a:stretch>
        </p:blipFill>
        <p:spPr>
          <a:xfrm>
            <a:off x="2209800" y="876868"/>
            <a:ext cx="1416262" cy="684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205" r="993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4" y="3894668"/>
            <a:ext cx="2801335" cy="506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矩形 32"/>
          <p:cNvSpPr/>
          <p:nvPr/>
        </p:nvSpPr>
        <p:spPr>
          <a:xfrm>
            <a:off x="1376701" y="1040851"/>
            <a:ext cx="479550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经历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一元一次不等式概念的形成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过程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PA_矩形 6"/>
          <p:cNvSpPr/>
          <p:nvPr>
            <p:custDataLst>
              <p:tags r:id="rId1"/>
            </p:custDataLst>
          </p:nvPr>
        </p:nvSpPr>
        <p:spPr>
          <a:xfrm>
            <a:off x="1524000" y="2495552"/>
            <a:ext cx="57912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解一元一次不等式，并能在数轴上表示出解集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燕尾形箭头 34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36" name="圆角矩形 35"/>
          <p:cNvSpPr/>
          <p:nvPr>
            <p:custDataLst>
              <p:tags r:id="rId3"/>
            </p:custDataLst>
          </p:nvPr>
        </p:nvSpPr>
        <p:spPr bwMode="auto">
          <a:xfrm>
            <a:off x="1085708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圆角矩形 36"/>
          <p:cNvSpPr/>
          <p:nvPr>
            <p:custDataLst>
              <p:tags r:id="rId4"/>
            </p:custDataLst>
          </p:nvPr>
        </p:nvSpPr>
        <p:spPr bwMode="auto">
          <a:xfrm>
            <a:off x="1126077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4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12"/>
          <p:cNvSpPr/>
          <p:nvPr>
            <p:custDataLst>
              <p:tags r:id="rId2"/>
            </p:custDataLst>
          </p:nvPr>
        </p:nvSpPr>
        <p:spPr>
          <a:xfrm>
            <a:off x="5376446" y="113561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6"/>
            <p:cNvSpPr txBox="1"/>
            <p:nvPr>
              <p:custDataLst>
                <p:tags r:id="rId7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2"/>
          <p:cNvSpPr txBox="1"/>
          <p:nvPr>
            <p:custDataLst>
              <p:tags r:id="rId4"/>
            </p:custDataLst>
          </p:nvPr>
        </p:nvSpPr>
        <p:spPr>
          <a:xfrm>
            <a:off x="762000" y="911671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．下列不等式中，属于一元一次不等式的是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4&gt;1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24&lt;4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 &lt;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3&lt;2y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．不等式式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6&gt;0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的解集是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x&gt;1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x&lt;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x&gt;3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x&lt;3</a:t>
            </a:r>
          </a:p>
        </p:txBody>
      </p:sp>
      <p:graphicFrame>
        <p:nvGraphicFramePr>
          <p:cNvPr id="8" name="PA_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143000" y="2038351"/>
          <a:ext cx="216000" cy="53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2" imgW="3962400" imgH="9753600" progId="Equation.DSMT4">
                  <p:embed/>
                </p:oleObj>
              </mc:Choice>
              <mc:Fallback>
                <p:oleObj name="Equation" r:id="rId12" imgW="3962400" imgH="9753600" progId="Equation.DSMT4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43000" y="2038351"/>
                        <a:ext cx="216000" cy="531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A_矩形 12"/>
          <p:cNvSpPr/>
          <p:nvPr>
            <p:custDataLst>
              <p:tags r:id="rId6"/>
            </p:custDataLst>
          </p:nvPr>
        </p:nvSpPr>
        <p:spPr>
          <a:xfrm>
            <a:off x="4004846" y="280035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928628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3x+2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的解集在数轴上表示正确的是（    ）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若关于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的一元一次方程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x-m+2=0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的解是负数，则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的取值范围是（   ）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A.m≥2    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D.m≤2</a:t>
            </a:r>
          </a:p>
        </p:txBody>
      </p:sp>
      <p:sp>
        <p:nvSpPr>
          <p:cNvPr id="3" name="PA_矩形 12"/>
          <p:cNvSpPr/>
          <p:nvPr>
            <p:custDataLst>
              <p:tags r:id="rId1"/>
            </p:custDataLst>
          </p:nvPr>
        </p:nvSpPr>
        <p:spPr>
          <a:xfrm>
            <a:off x="5791200" y="115722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PA_矩形 12"/>
          <p:cNvSpPr/>
          <p:nvPr>
            <p:custDataLst>
              <p:tags r:id="rId2"/>
            </p:custDataLst>
          </p:nvPr>
        </p:nvSpPr>
        <p:spPr>
          <a:xfrm>
            <a:off x="7315200" y="275742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" y="1766828"/>
            <a:ext cx="7971684" cy="612000"/>
          </a:xfrm>
          <a:prstGeom prst="rect">
            <a:avLst/>
          </a:prstGeom>
        </p:spPr>
      </p:pic>
      <p:grpSp>
        <p:nvGrpSpPr>
          <p:cNvPr id="10" name="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1" name="PA_文本框 6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09600" y="969824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探究一</a:t>
            </a:r>
            <a:r>
              <a:rPr lang="zh-CN" altLang="en-US" b="1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：观察下列不等式：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6+3x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x+17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                           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这些不等式有哪些共同特点？ 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391029" y="1809752"/>
          <a:ext cx="13239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27127200" imgH="9753600" progId="Equation.DSMT4">
                  <p:embed/>
                </p:oleObj>
              </mc:Choice>
              <mc:Fallback>
                <p:oleObj name="Equation" r:id="rId5" imgW="27127200" imgH="9753600" progId="Equation.DSMT4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029" y="1809752"/>
                        <a:ext cx="132397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528141" y="113511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：这些等式的左右两边都是</a:t>
            </a:r>
            <a:r>
              <a:rPr lang="zh-CN" altLang="en-US" u="sng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，只含有</a:t>
            </a:r>
            <a:r>
              <a:rPr lang="zh-CN" altLang="en-US" u="sng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u="sng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，并且未知数的最高次数是</a:t>
            </a:r>
            <a:r>
              <a:rPr lang="zh-CN" altLang="en-US" u="sng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，象这样的不等式，叫做一元一次不等式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矩形 12"/>
          <p:cNvSpPr/>
          <p:nvPr>
            <p:custDataLst>
              <p:tags r:id="rId2"/>
            </p:custDataLst>
          </p:nvPr>
        </p:nvSpPr>
        <p:spPr>
          <a:xfrm>
            <a:off x="4267204" y="120390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整式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矩形 12"/>
          <p:cNvSpPr/>
          <p:nvPr>
            <p:custDataLst>
              <p:tags r:id="rId3"/>
            </p:custDataLst>
          </p:nvPr>
        </p:nvSpPr>
        <p:spPr>
          <a:xfrm>
            <a:off x="5715000" y="120289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个未知数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PA_矩形 12"/>
          <p:cNvSpPr/>
          <p:nvPr>
            <p:custDataLst>
              <p:tags r:id="rId4"/>
            </p:custDataLst>
          </p:nvPr>
        </p:nvSpPr>
        <p:spPr>
          <a:xfrm>
            <a:off x="1905000" y="16130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1198637"/>
            <a:ext cx="822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前面几节课中，你列出了哪些一元一次不等式？试举两例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421" y="666750"/>
            <a:ext cx="879338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探究二</a:t>
            </a:r>
            <a:endParaRPr lang="en-US" altLang="zh-CN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问题：解不等式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3-x&lt;2x+6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，并把它的解集表示在数轴上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思考在解方程中的移项对于不等式适用吗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解：两边都加上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  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3-x-2x&lt;2x+6-2x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合并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同类项，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3-</a:t>
            </a:r>
            <a:r>
              <a:rPr lang="en-US" altLang="zh-CN" dirty="0" err="1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&lt; 6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两边都减去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3-</a:t>
            </a:r>
            <a:r>
              <a:rPr lang="en-US" altLang="zh-CN" dirty="0" err="1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&lt; 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6-3</a:t>
            </a:r>
            <a:endParaRPr lang="en-US" altLang="zh-CN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合并同类项，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-3x&lt;3</a:t>
            </a:r>
            <a:endParaRPr lang="en-US" altLang="zh-CN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都除以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&gt;-1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这个不等式的解集在数轴上表示如下图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/>
          <a:srcRect t="-1212" r="50900" b="1"/>
          <a:stretch>
            <a:fillRect/>
          </a:stretch>
        </p:blipFill>
        <p:spPr>
          <a:xfrm>
            <a:off x="2743200" y="4474265"/>
            <a:ext cx="2590800" cy="403103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6400800" y="2495549"/>
            <a:ext cx="1295400" cy="1055608"/>
          </a:xfrm>
          <a:prstGeom prst="wedgeRoundRectCallout">
            <a:avLst>
              <a:gd name="adj1" fmla="val 16522"/>
              <a:gd name="adj2" fmla="val 55985"/>
              <a:gd name="adj3" fmla="val 16667"/>
            </a:avLst>
          </a:prstGeom>
          <a:ln>
            <a:solidFill>
              <a:srgbClr val="00B0F0"/>
            </a:solidFill>
          </a:ln>
        </p:spPr>
        <p:txBody>
          <a:bodyPr rtlCol="0" anchor="ctr">
            <a:spAutoFit/>
          </a:bodyPr>
          <a:lstStyle/>
          <a:p>
            <a:pPr indent="360045"/>
            <a:r>
              <a:rPr lang="zh-CN" altLang="en-US" sz="1400" dirty="0">
                <a:solidFill>
                  <a:srgbClr val="FF0000"/>
                </a:solidFill>
                <a:latin typeface="+mn-ea"/>
              </a:rPr>
              <a:t>在解方程中的移项对于</a:t>
            </a:r>
            <a:r>
              <a:rPr lang="zh-CN" altLang="en-US" sz="1400" dirty="0" smtClean="0">
                <a:solidFill>
                  <a:srgbClr val="FF0000"/>
                </a:solidFill>
                <a:latin typeface="+mn-ea"/>
              </a:rPr>
              <a:t>不等式仍然适用</a:t>
            </a:r>
            <a:r>
              <a:rPr lang="en-US" altLang="zh-CN" sz="1400" dirty="0" smtClean="0">
                <a:solidFill>
                  <a:srgbClr val="FF0000"/>
                </a:solidFill>
                <a:latin typeface="+mn-ea"/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46788" y="631075"/>
            <a:ext cx="88210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探究三</a:t>
            </a:r>
            <a:endParaRPr lang="en-US" altLang="zh-CN" sz="1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问题：解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                     ，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并把它的解集表示在数轴上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首先独立思考，总结出解一元一次不等式的一般步骤，与解一元一次方程进行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比较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解：去分母，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 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3(x-2)≥2(7-x) 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去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括号，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-6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≥14-2x 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移项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、合并同类项，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≥20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都除以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≥4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这个不等式的解集在数轴上表示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如图：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286000" y="1200150"/>
          <a:ext cx="1000880" cy="46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888365" imgH="406400" progId="Equation.DSMT4">
                  <p:embed/>
                </p:oleObj>
              </mc:Choice>
              <mc:Fallback>
                <p:oleObj name="Equation" r:id="rId5" imgW="888365" imgH="406400" progId="Equation.DSMT4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00150"/>
                        <a:ext cx="1000880" cy="462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204" y="4643833"/>
            <a:ext cx="2647619" cy="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全屏显示(16:9)</PresentationFormat>
  <Paragraphs>109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2023-01-16T23:38:01Z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567470FB035A44ADA309EBBBFB5C4F11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