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366" r:id="rId2"/>
    <p:sldId id="279" r:id="rId3"/>
    <p:sldId id="354" r:id="rId4"/>
    <p:sldId id="353" r:id="rId5"/>
    <p:sldId id="352" r:id="rId6"/>
    <p:sldId id="364" r:id="rId7"/>
    <p:sldId id="365" r:id="rId8"/>
    <p:sldId id="336" r:id="rId9"/>
    <p:sldId id="305" r:id="rId10"/>
    <p:sldId id="258" r:id="rId11"/>
    <p:sldId id="346" r:id="rId12"/>
    <p:sldId id="345" r:id="rId13"/>
    <p:sldId id="347" r:id="rId14"/>
    <p:sldId id="362" r:id="rId15"/>
    <p:sldId id="363" r:id="rId16"/>
    <p:sldId id="314" r:id="rId17"/>
    <p:sldId id="357" r:id="rId18"/>
    <p:sldId id="300" r:id="rId19"/>
    <p:sldId id="349" r:id="rId20"/>
    <p:sldId id="310" r:id="rId21"/>
    <p:sldId id="311" r:id="rId22"/>
    <p:sldId id="327" r:id="rId23"/>
    <p:sldId id="358" r:id="rId24"/>
    <p:sldId id="350" r:id="rId25"/>
    <p:sldId id="329" r:id="rId26"/>
    <p:sldId id="341" r:id="rId27"/>
    <p:sldId id="301" r:id="rId28"/>
    <p:sldId id="328" r:id="rId29"/>
    <p:sldId id="273" r:id="rId30"/>
    <p:sldId id="359" r:id="rId31"/>
    <p:sldId id="360" r:id="rId32"/>
    <p:sldId id="315" r:id="rId33"/>
    <p:sldId id="331" r:id="rId34"/>
    <p:sldId id="274" r:id="rId35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sz="3600" b="1" kern="1200">
        <a:solidFill>
          <a:srgbClr val="FF0000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600" b="1" kern="1200">
        <a:solidFill>
          <a:srgbClr val="FF0000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600" b="1" kern="1200">
        <a:solidFill>
          <a:srgbClr val="FF0000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600" b="1" kern="1200">
        <a:solidFill>
          <a:srgbClr val="FF0000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600" b="1" kern="1200">
        <a:solidFill>
          <a:srgbClr val="FF0000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3600" b="1" kern="1200">
        <a:solidFill>
          <a:srgbClr val="FF0000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sz="3600" b="1" kern="1200">
        <a:solidFill>
          <a:srgbClr val="FF0000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sz="3600" b="1" kern="1200">
        <a:solidFill>
          <a:srgbClr val="FF0000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sz="3600" b="1" kern="1200">
        <a:solidFill>
          <a:srgbClr val="FF0000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2F2F2"/>
    <a:srgbClr val="FFFFCC"/>
    <a:srgbClr val="66FF66"/>
    <a:srgbClr val="99FF66"/>
    <a:srgbClr val="008000"/>
    <a:srgbClr val="FF0000"/>
    <a:srgbClr val="CCFF99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8" d="100"/>
        <a:sy n="68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146A0A-6943-4E9C-ACD8-7F8964A94C6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7EC13A-B0EF-47F4-8D9A-93B277FFDA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EC13A-B0EF-47F4-8D9A-93B277FFDA34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669D38-9037-4736-A016-9F75CEDA657D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641B61-BA40-48BF-97EA-362E22B7DA72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F0A8F6-808E-499D-82BF-75717593FBD7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B1D0A1-62ED-4E3E-9850-C1A0B6633A77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FBC6CB-E3B1-4E9F-9D1C-DE5A92496D46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6E3B14-FC13-4327-8E66-224BF5CF6039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0A4996-5AE2-4E5D-A3C5-C64BDC8B2105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333FBA-6E87-4EE9-A085-D15E9F3C99E6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ADBE82-8C83-4E33-B974-3E681BA331A0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7A4E1C-BCA9-4FE0-8455-A54E53B2B6AD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C248D3-87C4-405F-8547-42564C5B9272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269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 b="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269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 b="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269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 b="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09DF74D6-DF7A-41D5-8D69-E2D50936034F}" type="slidenum">
              <a:rPr lang="en-US" altLang="zh-CN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7"/>
          <p:cNvSpPr txBox="1">
            <a:spLocks noChangeArrowheads="1"/>
          </p:cNvSpPr>
          <p:nvPr/>
        </p:nvSpPr>
        <p:spPr bwMode="auto">
          <a:xfrm>
            <a:off x="9525" y="1027331"/>
            <a:ext cx="4867276" cy="3342453"/>
          </a:xfrm>
          <a:prstGeom prst="rect">
            <a:avLst/>
          </a:prstGeom>
          <a:solidFill>
            <a:srgbClr val="FFFFCC">
              <a:alpha val="56078"/>
            </a:srgb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altLang="zh-CN" sz="4400" dirty="0">
                <a:solidFill>
                  <a:srgbClr val="0000FF"/>
                </a:solidFill>
              </a:rPr>
              <a:t>Unit 2 </a:t>
            </a:r>
          </a:p>
          <a:p>
            <a:pPr algn="ctr" eaLnBrk="1" hangingPunct="1">
              <a:lnSpc>
                <a:spcPct val="120000"/>
              </a:lnSpc>
            </a:pPr>
            <a:r>
              <a:rPr lang="en-US" altLang="zh-CN" sz="4400" dirty="0">
                <a:solidFill>
                  <a:srgbClr val="0000FF"/>
                </a:solidFill>
              </a:rPr>
              <a:t>I believe that the world is what you think it is.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381000"/>
            <a:ext cx="4876800" cy="646331"/>
          </a:xfrm>
          <a:prstGeom prst="rect">
            <a:avLst/>
          </a:prstGeom>
          <a:solidFill>
            <a:srgbClr val="F2F2F2">
              <a:alpha val="61961"/>
            </a:srgb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dirty="0">
                <a:ea typeface="宋体" panose="02010600030101010101" pitchFamily="2" charset="-122"/>
              </a:rPr>
              <a:t>Module9  Friendship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326252" y="4419600"/>
            <a:ext cx="3812262" cy="566309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342900" indent="-342900" algn="ctr">
              <a:lnSpc>
                <a:spcPct val="110000"/>
              </a:lnSpc>
            </a:pPr>
            <a:r>
              <a:rPr lang="en-US" altLang="zh-CN" sz="2800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800" kern="0" spc="50" dirty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WordArt 27"/>
          <p:cNvSpPr>
            <a:spLocks noChangeArrowheads="1" noChangeShapeType="1" noTextEdit="1"/>
          </p:cNvSpPr>
          <p:nvPr/>
        </p:nvSpPr>
        <p:spPr bwMode="auto">
          <a:xfrm>
            <a:off x="685800" y="381000"/>
            <a:ext cx="7772400" cy="762000"/>
          </a:xfrm>
          <a:prstGeom prst="rect">
            <a:avLst/>
          </a:prstGeom>
        </p:spPr>
        <p:txBody>
          <a:bodyPr wrap="none" fromWordArt="1">
            <a:prstTxWarp prst="textStop">
              <a:avLst>
                <a:gd name="adj" fmla="val 14287"/>
              </a:avLst>
            </a:prstTxWarp>
          </a:bodyPr>
          <a:lstStyle/>
          <a:p>
            <a:pPr algn="ctr"/>
            <a:r>
              <a:rPr lang="en-US" altLang="zh-CN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Work in pairs and answer the questions.</a:t>
            </a:r>
            <a:endParaRPr lang="zh-CN" altLang="en-US" kern="10" dirty="0">
              <a:ln w="9525">
                <a:solidFill>
                  <a:srgbClr val="000000"/>
                </a:solidFill>
                <a:round/>
              </a:ln>
              <a:solidFill>
                <a:srgbClr val="0000F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2383" name="Text Box 95"/>
          <p:cNvSpPr txBox="1">
            <a:spLocks noChangeArrowheads="1"/>
          </p:cNvSpPr>
          <p:nvPr/>
        </p:nvSpPr>
        <p:spPr bwMode="auto">
          <a:xfrm>
            <a:off x="762000" y="1219200"/>
            <a:ext cx="77724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ct val="50000"/>
              </a:spcBef>
              <a:buFontTx/>
              <a:buAutoNum type="arabicPlain"/>
            </a:pPr>
            <a:r>
              <a:rPr kumimoji="1" lang="en-US" altLang="zh-CN" dirty="0">
                <a:solidFill>
                  <a:srgbClr val="FF0066"/>
                </a:solidFill>
              </a:rPr>
              <a:t>When was the last time you felt sad?</a:t>
            </a:r>
          </a:p>
        </p:txBody>
      </p:sp>
      <p:pic>
        <p:nvPicPr>
          <p:cNvPr id="11268" name="Picture 101" descr="83025aafa40f4bfbd5f76887024f78f0f736183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2209800"/>
            <a:ext cx="5486400" cy="388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2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8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1" name="Text Box 3"/>
          <p:cNvSpPr txBox="1">
            <a:spLocks noChangeArrowheads="1"/>
          </p:cNvSpPr>
          <p:nvPr/>
        </p:nvSpPr>
        <p:spPr bwMode="auto">
          <a:xfrm>
            <a:off x="838200" y="838200"/>
            <a:ext cx="79248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ct val="50000"/>
              </a:spcBef>
            </a:pPr>
            <a:r>
              <a:rPr kumimoji="1" lang="en-US" altLang="zh-CN" dirty="0">
                <a:solidFill>
                  <a:srgbClr val="FF0066"/>
                </a:solidFill>
              </a:rPr>
              <a:t>2  Who did you tell that you were sad?</a:t>
            </a:r>
          </a:p>
        </p:txBody>
      </p:sp>
      <p:pic>
        <p:nvPicPr>
          <p:cNvPr id="12291" name="Picture 5" descr="234973-1310120F5075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28800" y="2286000"/>
            <a:ext cx="4953000" cy="362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14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7" name="Text Box 3"/>
          <p:cNvSpPr txBox="1">
            <a:spLocks noChangeArrowheads="1"/>
          </p:cNvSpPr>
          <p:nvPr/>
        </p:nvSpPr>
        <p:spPr bwMode="auto">
          <a:xfrm>
            <a:off x="1219200" y="838200"/>
            <a:ext cx="65532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ct val="50000"/>
              </a:spcBef>
            </a:pPr>
            <a:r>
              <a:rPr kumimoji="1" lang="en-US" altLang="zh-CN" dirty="0">
                <a:solidFill>
                  <a:srgbClr val="FF0066"/>
                </a:solidFill>
              </a:rPr>
              <a:t>3  What did you do to feel better?</a:t>
            </a:r>
          </a:p>
        </p:txBody>
      </p:sp>
      <p:pic>
        <p:nvPicPr>
          <p:cNvPr id="13315" name="Picture 7" descr="U397P6T12D1464676F44DT2005032221473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2209800"/>
            <a:ext cx="339090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13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5" name="Text Box 3"/>
          <p:cNvSpPr txBox="1">
            <a:spLocks noChangeArrowheads="1"/>
          </p:cNvSpPr>
          <p:nvPr/>
        </p:nvSpPr>
        <p:spPr bwMode="auto">
          <a:xfrm>
            <a:off x="685800" y="533400"/>
            <a:ext cx="8001000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3400" indent="-533400" eaLnBrk="0" hangingPunct="0"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ct val="50000"/>
              </a:spcBef>
            </a:pPr>
            <a:r>
              <a:rPr kumimoji="1" lang="en-US" altLang="zh-CN" dirty="0">
                <a:solidFill>
                  <a:srgbClr val="FF0066"/>
                </a:solidFill>
              </a:rPr>
              <a:t>4  How can you make other people feel happy?</a:t>
            </a:r>
          </a:p>
        </p:txBody>
      </p:sp>
      <p:pic>
        <p:nvPicPr>
          <p:cNvPr id="14339" name="Picture 5" descr="wxdsgsn14402401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2514600"/>
            <a:ext cx="4953000" cy="318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15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9"/>
          <p:cNvSpPr txBox="1">
            <a:spLocks noChangeArrowheads="1"/>
          </p:cNvSpPr>
          <p:nvPr/>
        </p:nvSpPr>
        <p:spPr bwMode="auto">
          <a:xfrm>
            <a:off x="1857375" y="463550"/>
            <a:ext cx="6357938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800" i="1" dirty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  <a:r>
              <a:rPr lang="en-US" altLang="zh-CN" sz="6600" i="1" dirty="0">
                <a:solidFill>
                  <a:srgbClr val="C00000"/>
                </a:solidFill>
                <a:latin typeface="Calibri" panose="020F0502020204030204" pitchFamily="34" charset="0"/>
              </a:rPr>
              <a:t>1</a:t>
            </a:r>
            <a:r>
              <a:rPr lang="en-US" altLang="zh-CN" sz="6600" i="1" baseline="30000" dirty="0">
                <a:solidFill>
                  <a:srgbClr val="C00000"/>
                </a:solidFill>
                <a:latin typeface="Calibri" panose="020F0502020204030204" pitchFamily="34" charset="0"/>
              </a:rPr>
              <a:t>st</a:t>
            </a:r>
            <a:r>
              <a:rPr lang="en-US" altLang="zh-CN" sz="6600" i="1" dirty="0">
                <a:solidFill>
                  <a:srgbClr val="C00000"/>
                </a:solidFill>
                <a:latin typeface="Calibri" panose="020F0502020204030204" pitchFamily="34" charset="0"/>
              </a:rPr>
              <a:t> reading:</a:t>
            </a:r>
            <a:endParaRPr lang="zh-CN" altLang="en-US" sz="6600" i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44177" y="2240813"/>
            <a:ext cx="7713971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4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宋体" panose="02010600030101010101" pitchFamily="2" charset="-122"/>
              </a:rPr>
              <a:t>Who is the main character? </a:t>
            </a:r>
            <a:endParaRPr lang="zh-CN" altLang="en-US" sz="44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ea typeface="宋体" panose="0201060003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4689" y="3220050"/>
            <a:ext cx="8497839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4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宋体" panose="02010600030101010101" pitchFamily="2" charset="-122"/>
              </a:rPr>
              <a:t>When</a:t>
            </a:r>
            <a:r>
              <a:rPr lang="en-US" altLang="zh-CN" sz="4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宋体" panose="02010600030101010101" pitchFamily="2" charset="-122"/>
              </a:rPr>
              <a:t> </a:t>
            </a:r>
            <a:r>
              <a:rPr lang="en-US" altLang="zh-CN" sz="4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宋体" panose="02010600030101010101" pitchFamily="2" charset="-122"/>
              </a:rPr>
              <a:t>did the story take place?</a:t>
            </a:r>
            <a:endParaRPr lang="zh-CN" altLang="en-US" sz="44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ea typeface="宋体" panose="02010600030101010101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91696" y="4221312"/>
            <a:ext cx="8052204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4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宋体" panose="02010600030101010101" pitchFamily="2" charset="-122"/>
              </a:rPr>
              <a:t>Where did the story take place? </a:t>
            </a:r>
            <a:endParaRPr lang="zh-CN" altLang="en-US" sz="40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1"/>
          <p:cNvSpPr txBox="1">
            <a:spLocks noChangeArrowheads="1"/>
          </p:cNvSpPr>
          <p:nvPr/>
        </p:nvSpPr>
        <p:spPr bwMode="auto">
          <a:xfrm>
            <a:off x="0" y="119063"/>
            <a:ext cx="9144000" cy="686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400"/>
              <a:t> </a:t>
            </a:r>
            <a:r>
              <a:rPr lang="en-US" altLang="zh-CN" sz="4400">
                <a:solidFill>
                  <a:schemeClr val="tx1"/>
                </a:solidFill>
                <a:latin typeface="Calibri" panose="020F0502020204030204" pitchFamily="34" charset="0"/>
              </a:rPr>
              <a:t>A beautiful smile       </a:t>
            </a:r>
          </a:p>
          <a:p>
            <a:pPr algn="ctr" eaLnBrk="1" hangingPunct="1"/>
            <a:r>
              <a:rPr lang="en-US" altLang="zh-CN" sz="4400">
                <a:solidFill>
                  <a:schemeClr val="tx1"/>
                </a:solidFill>
                <a:latin typeface="Calibri" panose="020F0502020204030204" pitchFamily="34" charset="0"/>
              </a:rPr>
              <a:t>                                     By Zhang Bei  </a:t>
            </a:r>
          </a:p>
          <a:p>
            <a:pPr eaLnBrk="1" hangingPunct="1"/>
            <a:r>
              <a:rPr lang="en-US" altLang="zh-CN" sz="4400">
                <a:solidFill>
                  <a:schemeClr val="tx1"/>
                </a:solidFill>
                <a:latin typeface="Calibri" panose="020F0502020204030204" pitchFamily="34" charset="0"/>
              </a:rPr>
              <a:t>   When I was thirteen years old,  a girl  gave me an important gift. It was a smile.</a:t>
            </a:r>
          </a:p>
          <a:p>
            <a:pPr eaLnBrk="1" hangingPunct="1"/>
            <a:r>
              <a:rPr lang="en-US" altLang="zh-CN" sz="4400">
                <a:solidFill>
                  <a:schemeClr val="tx1"/>
                </a:solidFill>
                <a:latin typeface="Calibri" panose="020F0502020204030204" pitchFamily="34" charset="0"/>
              </a:rPr>
              <a:t>     It was the early autumn of my first year at a new school. No one knew me. I was very lonely, and afraid to make friends with anyone.</a:t>
            </a:r>
          </a:p>
          <a:p>
            <a:pPr eaLnBrk="1" hangingPunct="1"/>
            <a:r>
              <a:rPr lang="en-US" altLang="zh-CN" sz="4400">
                <a:latin typeface="Calibri" panose="020F0502020204030204" pitchFamily="34" charset="0"/>
              </a:rPr>
              <a:t>     </a:t>
            </a:r>
            <a:endParaRPr lang="zh-CN" altLang="en-US" sz="4400">
              <a:latin typeface="Calibri" panose="020F0502020204030204" pitchFamily="34" charset="0"/>
            </a:endParaRPr>
          </a:p>
        </p:txBody>
      </p:sp>
      <p:sp>
        <p:nvSpPr>
          <p:cNvPr id="3" name="Oval 18"/>
          <p:cNvSpPr>
            <a:spLocks noChangeArrowheads="1"/>
          </p:cNvSpPr>
          <p:nvPr/>
        </p:nvSpPr>
        <p:spPr bwMode="auto">
          <a:xfrm>
            <a:off x="3286125" y="1643063"/>
            <a:ext cx="4071938" cy="500062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" name="Oval 18"/>
          <p:cNvSpPr>
            <a:spLocks noChangeArrowheads="1"/>
          </p:cNvSpPr>
          <p:nvPr/>
        </p:nvSpPr>
        <p:spPr bwMode="auto">
          <a:xfrm>
            <a:off x="7572375" y="1714500"/>
            <a:ext cx="1571625" cy="28575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" name="Oval 18"/>
          <p:cNvSpPr>
            <a:spLocks noChangeArrowheads="1"/>
          </p:cNvSpPr>
          <p:nvPr/>
        </p:nvSpPr>
        <p:spPr bwMode="auto">
          <a:xfrm>
            <a:off x="2000250" y="3571875"/>
            <a:ext cx="4429125" cy="5715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" name="Oval 18"/>
          <p:cNvSpPr>
            <a:spLocks noChangeArrowheads="1"/>
          </p:cNvSpPr>
          <p:nvPr/>
        </p:nvSpPr>
        <p:spPr bwMode="auto">
          <a:xfrm>
            <a:off x="1214438" y="4357688"/>
            <a:ext cx="3786187" cy="500062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" name="Oval 18"/>
          <p:cNvSpPr>
            <a:spLocks noChangeArrowheads="1"/>
          </p:cNvSpPr>
          <p:nvPr/>
        </p:nvSpPr>
        <p:spPr bwMode="auto">
          <a:xfrm>
            <a:off x="5929313" y="928688"/>
            <a:ext cx="2643187" cy="500062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Text Box 3"/>
          <p:cNvSpPr txBox="1">
            <a:spLocks noChangeArrowheads="1"/>
          </p:cNvSpPr>
          <p:nvPr/>
        </p:nvSpPr>
        <p:spPr bwMode="auto">
          <a:xfrm>
            <a:off x="381000" y="1670050"/>
            <a:ext cx="8382000" cy="404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dirty="0">
                <a:solidFill>
                  <a:schemeClr val="tx1"/>
                </a:solidFill>
              </a:rPr>
              <a:t>1. I didn’t know </a:t>
            </a:r>
            <a:r>
              <a:rPr lang="en-US" altLang="zh-CN" dirty="0"/>
              <a:t>who she was</a:t>
            </a:r>
            <a:r>
              <a:rPr lang="en-US" altLang="zh-CN" dirty="0">
                <a:solidFill>
                  <a:schemeClr val="tx1"/>
                </a:solidFill>
              </a:rPr>
              <a:t>.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dirty="0">
                <a:solidFill>
                  <a:schemeClr val="tx1"/>
                </a:solidFill>
              </a:rPr>
              <a:t>2. One day, I asked her </a:t>
            </a:r>
            <a:r>
              <a:rPr lang="en-US" altLang="zh-CN" dirty="0"/>
              <a:t>why she smiled at me that day</a:t>
            </a:r>
            <a:r>
              <a:rPr lang="en-US" altLang="zh-CN" dirty="0">
                <a:solidFill>
                  <a:schemeClr val="tx1"/>
                </a:solidFill>
              </a:rPr>
              <a:t>.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dirty="0">
                <a:solidFill>
                  <a:schemeClr val="tx1"/>
                </a:solidFill>
              </a:rPr>
              <a:t>3. She said </a:t>
            </a:r>
            <a:r>
              <a:rPr lang="en-US" altLang="zh-CN" dirty="0"/>
              <a:t>she could not remember</a:t>
            </a:r>
            <a:r>
              <a:rPr lang="en-US" altLang="zh-CN" dirty="0">
                <a:solidFill>
                  <a:schemeClr val="tx1"/>
                </a:solidFill>
              </a:rPr>
              <a:t>!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dirty="0">
                <a:solidFill>
                  <a:schemeClr val="tx1"/>
                </a:solidFill>
              </a:rPr>
              <a:t>4. Now I believe </a:t>
            </a:r>
            <a:r>
              <a:rPr lang="en-US" altLang="zh-CN" dirty="0"/>
              <a:t>that the world is what you think it is</a:t>
            </a:r>
            <a:r>
              <a:rPr lang="en-US" altLang="zh-CN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7411" name="WordArt 8"/>
          <p:cNvSpPr>
            <a:spLocks noChangeArrowheads="1" noChangeShapeType="1" noTextEdit="1"/>
          </p:cNvSpPr>
          <p:nvPr/>
        </p:nvSpPr>
        <p:spPr bwMode="auto">
          <a:xfrm>
            <a:off x="533400" y="831850"/>
            <a:ext cx="7924800" cy="762000"/>
          </a:xfrm>
          <a:prstGeom prst="rect">
            <a:avLst/>
          </a:prstGeom>
        </p:spPr>
        <p:txBody>
          <a:bodyPr wrap="none" fromWordArt="1">
            <a:prstTxWarp prst="textStop">
              <a:avLst>
                <a:gd name="adj" fmla="val 14287"/>
              </a:avLst>
            </a:prstTxWarp>
          </a:bodyPr>
          <a:lstStyle/>
          <a:p>
            <a:pPr algn="ctr"/>
            <a:r>
              <a:rPr lang="en-US" altLang="zh-CN" kern="10" dirty="0">
                <a:ln w="9525">
                  <a:solidFill>
                    <a:srgbClr val="0000FF"/>
                  </a:solidFill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Find out the object clauses in the passage.</a:t>
            </a:r>
            <a:endParaRPr lang="zh-CN" altLang="en-US" kern="10" dirty="0">
              <a:ln w="9525">
                <a:solidFill>
                  <a:srgbClr val="0000FF"/>
                </a:solidFill>
                <a:round/>
              </a:ln>
              <a:solidFill>
                <a:srgbClr val="0000F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7412" name="TextBox 3"/>
          <p:cNvSpPr txBox="1">
            <a:spLocks noChangeArrowheads="1"/>
          </p:cNvSpPr>
          <p:nvPr/>
        </p:nvSpPr>
        <p:spPr bwMode="auto">
          <a:xfrm>
            <a:off x="2133600" y="0"/>
            <a:ext cx="4572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dirty="0">
                <a:solidFill>
                  <a:srgbClr val="C00000"/>
                </a:solidFill>
              </a:rPr>
              <a:t>     2</a:t>
            </a:r>
            <a:r>
              <a:rPr lang="en-US" altLang="zh-CN" baseline="30000" dirty="0">
                <a:solidFill>
                  <a:srgbClr val="C00000"/>
                </a:solidFill>
              </a:rPr>
              <a:t>nd</a:t>
            </a:r>
            <a:r>
              <a:rPr lang="en-US" altLang="zh-CN" dirty="0">
                <a:solidFill>
                  <a:srgbClr val="C00000"/>
                </a:solidFill>
              </a:rPr>
              <a:t> Reading</a:t>
            </a:r>
            <a:endParaRPr lang="zh-CN" alt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13"/>
          <p:cNvSpPr txBox="1">
            <a:spLocks noChangeArrowheads="1"/>
          </p:cNvSpPr>
          <p:nvPr/>
        </p:nvSpPr>
        <p:spPr bwMode="auto">
          <a:xfrm>
            <a:off x="2133600" y="5562600"/>
            <a:ext cx="5181600" cy="1041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</p:spPr>
        <p:txBody>
          <a:bodyPr>
            <a:spAutoFit/>
          </a:bodyPr>
          <a:lstStyle>
            <a:lvl1pPr eaLnBrk="0" hangingPunct="0"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kumimoji="1" lang="en-US" altLang="zh-CN" sz="2800">
                <a:solidFill>
                  <a:schemeClr val="tx1"/>
                </a:solidFill>
              </a:rPr>
              <a:t>Opinion: Smile at the world and (8) __________________.</a:t>
            </a:r>
          </a:p>
        </p:txBody>
      </p:sp>
      <p:sp>
        <p:nvSpPr>
          <p:cNvPr id="18435" name="WordArt 2"/>
          <p:cNvSpPr>
            <a:spLocks noChangeArrowheads="1" noChangeShapeType="1" noTextEdit="1"/>
          </p:cNvSpPr>
          <p:nvPr/>
        </p:nvSpPr>
        <p:spPr bwMode="auto">
          <a:xfrm>
            <a:off x="381000" y="304800"/>
            <a:ext cx="7086600" cy="533400"/>
          </a:xfrm>
          <a:prstGeom prst="rect">
            <a:avLst/>
          </a:prstGeom>
        </p:spPr>
        <p:txBody>
          <a:bodyPr wrap="none" fromWordArt="1">
            <a:prstTxWarp prst="textChevron">
              <a:avLst>
                <a:gd name="adj" fmla="val 13187"/>
              </a:avLst>
            </a:prstTxWarp>
          </a:bodyPr>
          <a:lstStyle/>
          <a:p>
            <a:pPr algn="ctr">
              <a:defRPr/>
            </a:pPr>
            <a:r>
              <a:rPr lang="en-US" altLang="zh-CN" kern="10" dirty="0">
                <a:ln w="9525">
                  <a:solidFill>
                    <a:schemeClr val="bg1"/>
                  </a:solidFill>
                  <a:round/>
                </a:ln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3</a:t>
            </a:r>
            <a:r>
              <a:rPr lang="en-US" altLang="zh-CN" kern="10" baseline="30000" dirty="0">
                <a:ln w="9525">
                  <a:solidFill>
                    <a:schemeClr val="bg1"/>
                  </a:solidFill>
                  <a:round/>
                </a:ln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rd</a:t>
            </a:r>
            <a:r>
              <a:rPr lang="en-US" altLang="zh-CN" kern="10" dirty="0">
                <a:ln w="9525">
                  <a:solidFill>
                    <a:schemeClr val="bg1"/>
                  </a:solidFill>
                  <a:round/>
                </a:ln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 Reading     </a:t>
            </a:r>
            <a:r>
              <a:rPr lang="en-US" altLang="zh-CN" kern="10" dirty="0">
                <a:ln w="9525">
                  <a:solidFill>
                    <a:schemeClr val="bg1"/>
                  </a:solidFill>
                  <a:round/>
                </a:ln>
                <a:solidFill>
                  <a:srgbClr val="0000FF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Complete the sentences.</a:t>
            </a:r>
            <a:endParaRPr lang="zh-CN" altLang="en-US" kern="10" dirty="0">
              <a:ln w="9525">
                <a:solidFill>
                  <a:schemeClr val="bg1"/>
                </a:solidFill>
                <a:round/>
              </a:ln>
              <a:solidFill>
                <a:srgbClr val="0000FF"/>
              </a:solidFill>
              <a:latin typeface="Times New Roman" panose="02020603050405020304"/>
              <a:ea typeface="宋体" panose="02010600030101010101" pitchFamily="2" charset="-122"/>
              <a:cs typeface="Times New Roman" panose="02020603050405020304"/>
            </a:endParaRPr>
          </a:p>
        </p:txBody>
      </p:sp>
      <p:sp>
        <p:nvSpPr>
          <p:cNvPr id="129027" name="Text Box 3"/>
          <p:cNvSpPr txBox="1">
            <a:spLocks noChangeArrowheads="1"/>
          </p:cNvSpPr>
          <p:nvPr/>
        </p:nvSpPr>
        <p:spPr bwMode="auto">
          <a:xfrm>
            <a:off x="4114800" y="4724400"/>
            <a:ext cx="990600" cy="579438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200">
                <a:solidFill>
                  <a:schemeClr val="bg1"/>
                </a:solidFill>
                <a:ea typeface="宋体" panose="02010600030101010101" pitchFamily="2" charset="-122"/>
              </a:rPr>
              <a:t>Fact</a:t>
            </a:r>
            <a:r>
              <a:rPr lang="en-US" altLang="zh-CN" sz="32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宋体" panose="02010600030101010101" pitchFamily="2" charset="-122"/>
              </a:rPr>
              <a:t> </a:t>
            </a:r>
            <a:endParaRPr lang="en-US" altLang="zh-CN" sz="3200">
              <a:effectLst>
                <a:outerShdw blurRad="38100" dist="38100" dir="2700000" algn="tl">
                  <a:srgbClr val="000000"/>
                </a:outerShdw>
              </a:effectLst>
              <a:ea typeface="宋体" panose="02010600030101010101" pitchFamily="2" charset="-122"/>
            </a:endParaRPr>
          </a:p>
        </p:txBody>
      </p:sp>
      <p:sp>
        <p:nvSpPr>
          <p:cNvPr id="18437" name="AutoShape 5"/>
          <p:cNvSpPr>
            <a:spLocks noChangeArrowheads="1"/>
          </p:cNvSpPr>
          <p:nvPr/>
        </p:nvSpPr>
        <p:spPr bwMode="auto">
          <a:xfrm>
            <a:off x="4495800" y="5257800"/>
            <a:ext cx="228600" cy="4572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8438" name="Text Box 7"/>
          <p:cNvSpPr txBox="1">
            <a:spLocks noChangeArrowheads="1"/>
          </p:cNvSpPr>
          <p:nvPr/>
        </p:nvSpPr>
        <p:spPr bwMode="auto">
          <a:xfrm>
            <a:off x="5943600" y="1143000"/>
            <a:ext cx="3124200" cy="3381375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n-US" altLang="zh-CN" sz="2800">
                <a:solidFill>
                  <a:schemeClr val="tx1"/>
                </a:solidFill>
              </a:rPr>
              <a:t>Now</a:t>
            </a:r>
          </a:p>
          <a:p>
            <a:pPr eaLnBrk="1" hangingPunct="1">
              <a:lnSpc>
                <a:spcPct val="110000"/>
              </a:lnSpc>
              <a:buFontTx/>
              <a:buChar char="•"/>
            </a:pPr>
            <a:r>
              <a:rPr lang="en-US" altLang="zh-CN" sz="2800">
                <a:solidFill>
                  <a:schemeClr val="tx1"/>
                </a:solidFill>
              </a:rPr>
              <a:t>The girl has become my (6) ___________.</a:t>
            </a:r>
          </a:p>
          <a:p>
            <a:pPr eaLnBrk="1" hangingPunct="1">
              <a:lnSpc>
                <a:spcPct val="110000"/>
              </a:lnSpc>
              <a:buFontTx/>
              <a:buChar char="•"/>
            </a:pPr>
            <a:r>
              <a:rPr lang="en-US" altLang="zh-CN" sz="2800">
                <a:solidFill>
                  <a:schemeClr val="tx1"/>
                </a:solidFill>
              </a:rPr>
              <a:t>I believe that the world is (7)______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zh-CN" sz="2800">
                <a:solidFill>
                  <a:schemeClr val="tx1"/>
                </a:solidFill>
              </a:rPr>
              <a:t>__________ it is.</a:t>
            </a:r>
          </a:p>
        </p:txBody>
      </p:sp>
      <p:sp>
        <p:nvSpPr>
          <p:cNvPr id="129034" name="Text Box 10"/>
          <p:cNvSpPr txBox="1">
            <a:spLocks noChangeArrowheads="1"/>
          </p:cNvSpPr>
          <p:nvPr/>
        </p:nvSpPr>
        <p:spPr bwMode="auto">
          <a:xfrm>
            <a:off x="6019800" y="2514600"/>
            <a:ext cx="21336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zh-CN" sz="2800"/>
              <a:t>best friend</a:t>
            </a:r>
          </a:p>
        </p:txBody>
      </p:sp>
      <p:sp>
        <p:nvSpPr>
          <p:cNvPr id="129035" name="Text Box 11"/>
          <p:cNvSpPr txBox="1">
            <a:spLocks noChangeArrowheads="1"/>
          </p:cNvSpPr>
          <p:nvPr/>
        </p:nvSpPr>
        <p:spPr bwMode="auto">
          <a:xfrm>
            <a:off x="6019800" y="3505200"/>
            <a:ext cx="2743200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zh-CN" sz="2800"/>
              <a:t>                    what 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zh-CN" sz="2800"/>
              <a:t>you think</a:t>
            </a:r>
          </a:p>
        </p:txBody>
      </p:sp>
      <p:sp>
        <p:nvSpPr>
          <p:cNvPr id="18441" name="Text Box 12"/>
          <p:cNvSpPr txBox="1">
            <a:spLocks noChangeArrowheads="1"/>
          </p:cNvSpPr>
          <p:nvPr/>
        </p:nvSpPr>
        <p:spPr bwMode="auto">
          <a:xfrm>
            <a:off x="76200" y="1143000"/>
            <a:ext cx="3124200" cy="3851275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n-US" altLang="zh-CN" sz="2800">
                <a:solidFill>
                  <a:schemeClr val="tx1"/>
                </a:solidFill>
              </a:rPr>
              <a:t>At first</a:t>
            </a:r>
          </a:p>
          <a:p>
            <a:pPr eaLnBrk="1" hangingPunct="1">
              <a:lnSpc>
                <a:spcPct val="110000"/>
              </a:lnSpc>
              <a:buFontTx/>
              <a:buChar char="•"/>
            </a:pPr>
            <a:r>
              <a:rPr lang="en-US" altLang="zh-CN" sz="2800">
                <a:solidFill>
                  <a:schemeClr val="tx1"/>
                </a:solidFill>
              </a:rPr>
              <a:t>(1) _______ knew me.</a:t>
            </a:r>
          </a:p>
          <a:p>
            <a:pPr eaLnBrk="1" hangingPunct="1">
              <a:lnSpc>
                <a:spcPct val="110000"/>
              </a:lnSpc>
              <a:buFontTx/>
              <a:buChar char="•"/>
            </a:pPr>
            <a:r>
              <a:rPr lang="en-US" altLang="zh-CN" sz="2800">
                <a:solidFill>
                  <a:schemeClr val="tx1"/>
                </a:solidFill>
              </a:rPr>
              <a:t>I felt (2) ______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zh-CN" sz="2800">
                <a:solidFill>
                  <a:schemeClr val="tx1"/>
                </a:solidFill>
              </a:rPr>
              <a:t>_______ and was afraid to (3) _____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zh-CN" sz="2800">
                <a:solidFill>
                  <a:schemeClr val="tx1"/>
                </a:solidFill>
              </a:rPr>
              <a:t>______ with anyone.</a:t>
            </a:r>
          </a:p>
        </p:txBody>
      </p:sp>
      <p:sp>
        <p:nvSpPr>
          <p:cNvPr id="18442" name="Text Box 6"/>
          <p:cNvSpPr txBox="1">
            <a:spLocks noChangeArrowheads="1"/>
          </p:cNvSpPr>
          <p:nvPr/>
        </p:nvSpPr>
        <p:spPr bwMode="auto">
          <a:xfrm>
            <a:off x="3048000" y="1143000"/>
            <a:ext cx="2895600" cy="3381375"/>
          </a:xfrm>
          <a:prstGeom prst="rect">
            <a:avLst/>
          </a:prstGeom>
          <a:solidFill>
            <a:srgbClr val="CC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n-US" altLang="zh-CN" sz="2800">
                <a:solidFill>
                  <a:schemeClr val="tx1"/>
                </a:solidFill>
              </a:rPr>
              <a:t>Then one day</a:t>
            </a:r>
          </a:p>
          <a:p>
            <a:pPr eaLnBrk="1" hangingPunct="1">
              <a:lnSpc>
                <a:spcPct val="110000"/>
              </a:lnSpc>
              <a:buFontTx/>
              <a:buChar char="•"/>
            </a:pPr>
            <a:r>
              <a:rPr lang="en-US" altLang="zh-CN" sz="2800">
                <a:solidFill>
                  <a:schemeClr val="tx1"/>
                </a:solidFill>
              </a:rPr>
              <a:t>A girl looked at me and (4) ___________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zh-CN" sz="2800">
                <a:solidFill>
                  <a:schemeClr val="tx1"/>
                </a:solidFill>
              </a:rPr>
              <a:t>_____________.</a:t>
            </a:r>
          </a:p>
          <a:p>
            <a:pPr eaLnBrk="1" hangingPunct="1">
              <a:lnSpc>
                <a:spcPct val="110000"/>
              </a:lnSpc>
              <a:buFontTx/>
              <a:buChar char="•"/>
            </a:pPr>
            <a:r>
              <a:rPr lang="en-US" altLang="zh-CN" sz="2800">
                <a:solidFill>
                  <a:schemeClr val="tx1"/>
                </a:solidFill>
              </a:rPr>
              <a:t>I felt (5)_______,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zh-CN" sz="2800">
                <a:solidFill>
                  <a:schemeClr val="tx1"/>
                </a:solidFill>
              </a:rPr>
              <a:t>lively and warm.</a:t>
            </a:r>
          </a:p>
        </p:txBody>
      </p:sp>
      <p:sp>
        <p:nvSpPr>
          <p:cNvPr id="129038" name="Text Box 14"/>
          <p:cNvSpPr txBox="1">
            <a:spLocks noChangeArrowheads="1"/>
          </p:cNvSpPr>
          <p:nvPr/>
        </p:nvSpPr>
        <p:spPr bwMode="auto">
          <a:xfrm>
            <a:off x="762000" y="1676400"/>
            <a:ext cx="1676400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800"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</a:rPr>
              <a:t>No one</a:t>
            </a:r>
          </a:p>
        </p:txBody>
      </p:sp>
      <p:sp>
        <p:nvSpPr>
          <p:cNvPr id="129039" name="Text Box 15"/>
          <p:cNvSpPr txBox="1">
            <a:spLocks noChangeArrowheads="1"/>
          </p:cNvSpPr>
          <p:nvPr/>
        </p:nvSpPr>
        <p:spPr bwMode="auto">
          <a:xfrm>
            <a:off x="228600" y="2514600"/>
            <a:ext cx="2514600" cy="10318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en-US" altLang="zh-CN" sz="2800"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</a:rPr>
              <a:t>               very </a:t>
            </a:r>
          </a:p>
          <a:p>
            <a:pPr>
              <a:lnSpc>
                <a:spcPct val="110000"/>
              </a:lnSpc>
              <a:defRPr/>
            </a:pPr>
            <a:r>
              <a:rPr lang="en-US" altLang="zh-CN" sz="2800"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</a:rPr>
              <a:t>lonely</a:t>
            </a:r>
          </a:p>
        </p:txBody>
      </p:sp>
      <p:sp>
        <p:nvSpPr>
          <p:cNvPr id="129040" name="Text Box 16"/>
          <p:cNvSpPr txBox="1">
            <a:spLocks noChangeArrowheads="1"/>
          </p:cNvSpPr>
          <p:nvPr/>
        </p:nvSpPr>
        <p:spPr bwMode="auto">
          <a:xfrm>
            <a:off x="76200" y="3505200"/>
            <a:ext cx="2895600" cy="10318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en-US" altLang="zh-CN" sz="2800"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</a:rPr>
              <a:t>                     make </a:t>
            </a:r>
          </a:p>
          <a:p>
            <a:pPr>
              <a:lnSpc>
                <a:spcPct val="110000"/>
              </a:lnSpc>
              <a:defRPr/>
            </a:pPr>
            <a:r>
              <a:rPr lang="en-US" altLang="zh-CN" sz="2800"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</a:rPr>
              <a:t>friends</a:t>
            </a:r>
          </a:p>
        </p:txBody>
      </p:sp>
      <p:sp>
        <p:nvSpPr>
          <p:cNvPr id="129032" name="Text Box 8"/>
          <p:cNvSpPr txBox="1">
            <a:spLocks noChangeArrowheads="1"/>
          </p:cNvSpPr>
          <p:nvPr/>
        </p:nvSpPr>
        <p:spPr bwMode="auto">
          <a:xfrm>
            <a:off x="3124200" y="2514600"/>
            <a:ext cx="2514600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zh-CN" sz="2800"/>
              <a:t>(without a 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zh-CN" sz="2800"/>
              <a:t>word) smiled </a:t>
            </a:r>
          </a:p>
        </p:txBody>
      </p:sp>
      <p:sp>
        <p:nvSpPr>
          <p:cNvPr id="129033" name="Text Box 9"/>
          <p:cNvSpPr txBox="1">
            <a:spLocks noChangeArrowheads="1"/>
          </p:cNvSpPr>
          <p:nvPr/>
        </p:nvSpPr>
        <p:spPr bwMode="auto">
          <a:xfrm>
            <a:off x="4495800" y="3505200"/>
            <a:ext cx="12192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zh-CN" sz="2800"/>
              <a:t>happy</a:t>
            </a:r>
          </a:p>
        </p:txBody>
      </p:sp>
      <p:sp>
        <p:nvSpPr>
          <p:cNvPr id="18448" name="AutoShape 4"/>
          <p:cNvSpPr>
            <a:spLocks noChangeArrowheads="1"/>
          </p:cNvSpPr>
          <p:nvPr/>
        </p:nvSpPr>
        <p:spPr bwMode="auto">
          <a:xfrm>
            <a:off x="5638800" y="2514600"/>
            <a:ext cx="457200" cy="2286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8449" name="AutoShape 18"/>
          <p:cNvSpPr>
            <a:spLocks noChangeArrowheads="1"/>
          </p:cNvSpPr>
          <p:nvPr/>
        </p:nvSpPr>
        <p:spPr bwMode="auto">
          <a:xfrm>
            <a:off x="2590800" y="2362200"/>
            <a:ext cx="533400" cy="228600"/>
          </a:xfrm>
          <a:prstGeom prst="rightArrow">
            <a:avLst>
              <a:gd name="adj1" fmla="val 50000"/>
              <a:gd name="adj2" fmla="val 58333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9043" name="Text Box 19"/>
          <p:cNvSpPr txBox="1">
            <a:spLocks noChangeArrowheads="1"/>
          </p:cNvSpPr>
          <p:nvPr/>
        </p:nvSpPr>
        <p:spPr bwMode="auto">
          <a:xfrm>
            <a:off x="2819400" y="6019800"/>
            <a:ext cx="3048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/>
              <a:t>it will smile back</a:t>
            </a:r>
          </a:p>
        </p:txBody>
      </p:sp>
      <p:sp>
        <p:nvSpPr>
          <p:cNvPr id="18451" name="AutoShape 20"/>
          <p:cNvSpPr>
            <a:spLocks noChangeArrowheads="1"/>
          </p:cNvSpPr>
          <p:nvPr/>
        </p:nvSpPr>
        <p:spPr bwMode="auto">
          <a:xfrm rot="-596657">
            <a:off x="2209800" y="4495800"/>
            <a:ext cx="609600" cy="990600"/>
          </a:xfrm>
          <a:prstGeom prst="curvedRightArrow">
            <a:avLst>
              <a:gd name="adj1" fmla="val 32500"/>
              <a:gd name="adj2" fmla="val 6500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8452" name="AutoShape 21"/>
          <p:cNvSpPr>
            <a:spLocks noChangeArrowheads="1"/>
          </p:cNvSpPr>
          <p:nvPr/>
        </p:nvSpPr>
        <p:spPr bwMode="auto">
          <a:xfrm rot="680631">
            <a:off x="6553200" y="4495800"/>
            <a:ext cx="609600" cy="990600"/>
          </a:xfrm>
          <a:prstGeom prst="curvedLeftArrow">
            <a:avLst>
              <a:gd name="adj1" fmla="val 32500"/>
              <a:gd name="adj2" fmla="val 6500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290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290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290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290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290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290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290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290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290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290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290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290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1290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1290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1290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1290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1290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1290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1290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1290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1290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1290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1290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1290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34" grpId="0"/>
      <p:bldP spid="129035" grpId="0"/>
      <p:bldP spid="129038" grpId="0"/>
      <p:bldP spid="129039" grpId="0"/>
      <p:bldP spid="129040" grpId="0"/>
      <p:bldP spid="129032" grpId="0"/>
      <p:bldP spid="129033" grpId="0"/>
      <p:bldP spid="12904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WordArt 6"/>
          <p:cNvSpPr>
            <a:spLocks noChangeArrowheads="1" noChangeShapeType="1" noTextEdit="1"/>
          </p:cNvSpPr>
          <p:nvPr/>
        </p:nvSpPr>
        <p:spPr bwMode="auto">
          <a:xfrm>
            <a:off x="304800" y="304800"/>
            <a:ext cx="8305800" cy="5334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altLang="zh-CN" kern="10" dirty="0">
                <a:ln w="9525">
                  <a:solidFill>
                    <a:srgbClr val="3366FF"/>
                  </a:solidFill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Complete the sentences with the words in the box.</a:t>
            </a:r>
            <a:endParaRPr lang="zh-CN" altLang="en-US" kern="10" dirty="0">
              <a:ln w="9525">
                <a:solidFill>
                  <a:srgbClr val="3366FF"/>
                </a:solidFill>
                <a:round/>
              </a:ln>
              <a:solidFill>
                <a:srgbClr val="0000F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62471" name="Text Box 7"/>
          <p:cNvSpPr txBox="1">
            <a:spLocks noChangeArrowheads="1"/>
          </p:cNvSpPr>
          <p:nvPr/>
        </p:nvSpPr>
        <p:spPr bwMode="auto">
          <a:xfrm>
            <a:off x="304800" y="2736850"/>
            <a:ext cx="8458200" cy="372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  <a:buFontTx/>
              <a:buAutoNum type="arabicPlain"/>
            </a:pPr>
            <a:r>
              <a:rPr lang="en-US" altLang="zh-CN" dirty="0">
                <a:solidFill>
                  <a:schemeClr val="tx1"/>
                </a:solidFill>
              </a:rPr>
              <a:t>My father made the _________ that I should find a hobby.</a:t>
            </a:r>
          </a:p>
          <a:p>
            <a:pPr eaLnBrk="1" hangingPunct="1">
              <a:lnSpc>
                <a:spcPct val="110000"/>
              </a:lnSpc>
              <a:buFontTx/>
              <a:buAutoNum type="arabicPlain"/>
            </a:pPr>
            <a:r>
              <a:rPr lang="en-US" altLang="zh-CN" dirty="0">
                <a:solidFill>
                  <a:schemeClr val="tx1"/>
                </a:solidFill>
              </a:rPr>
              <a:t>Even today, some people search for _________ under the sea.</a:t>
            </a:r>
          </a:p>
          <a:p>
            <a:pPr eaLnBrk="1" hangingPunct="1">
              <a:lnSpc>
                <a:spcPct val="110000"/>
              </a:lnSpc>
              <a:buFontTx/>
              <a:buAutoNum type="arabicPlain"/>
            </a:pPr>
            <a:r>
              <a:rPr lang="en-US" altLang="zh-CN" dirty="0">
                <a:solidFill>
                  <a:schemeClr val="tx1"/>
                </a:solidFill>
              </a:rPr>
              <a:t>You can _______ them to look after the house.</a:t>
            </a:r>
          </a:p>
        </p:txBody>
      </p:sp>
      <p:sp>
        <p:nvSpPr>
          <p:cNvPr id="62475" name="Text Box 11"/>
          <p:cNvSpPr txBox="1">
            <a:spLocks noChangeArrowheads="1"/>
          </p:cNvSpPr>
          <p:nvPr/>
        </p:nvSpPr>
        <p:spPr bwMode="auto">
          <a:xfrm>
            <a:off x="4648200" y="2743200"/>
            <a:ext cx="2216150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zh-CN"/>
              <a:t>suggestion</a:t>
            </a:r>
          </a:p>
        </p:txBody>
      </p:sp>
      <p:sp>
        <p:nvSpPr>
          <p:cNvPr id="62484" name="Text Box 20"/>
          <p:cNvSpPr txBox="1">
            <a:spLocks noChangeArrowheads="1"/>
          </p:cNvSpPr>
          <p:nvPr/>
        </p:nvSpPr>
        <p:spPr bwMode="auto">
          <a:xfrm>
            <a:off x="838200" y="4572000"/>
            <a:ext cx="1809750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zh-CN"/>
              <a:t>treasure</a:t>
            </a:r>
          </a:p>
        </p:txBody>
      </p:sp>
      <p:sp>
        <p:nvSpPr>
          <p:cNvPr id="62487" name="Text Box 23"/>
          <p:cNvSpPr txBox="1">
            <a:spLocks noChangeArrowheads="1"/>
          </p:cNvSpPr>
          <p:nvPr/>
        </p:nvSpPr>
        <p:spPr bwMode="auto">
          <a:xfrm>
            <a:off x="2667000" y="5181600"/>
            <a:ext cx="1123950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zh-CN"/>
              <a:t>trust</a:t>
            </a:r>
          </a:p>
        </p:txBody>
      </p:sp>
      <p:sp>
        <p:nvSpPr>
          <p:cNvPr id="19463" name="Text Box 26"/>
          <p:cNvSpPr txBox="1">
            <a:spLocks noChangeArrowheads="1"/>
          </p:cNvSpPr>
          <p:nvPr/>
        </p:nvSpPr>
        <p:spPr bwMode="auto">
          <a:xfrm>
            <a:off x="1524000" y="1295400"/>
            <a:ext cx="5562600" cy="130175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zh-CN" dirty="0">
                <a:solidFill>
                  <a:schemeClr val="accent2"/>
                </a:solidFill>
              </a:rPr>
              <a:t>circle  glue  silence  stick  suggestion  treasure  trust</a:t>
            </a:r>
            <a:endParaRPr lang="en-US" altLang="zh-CN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2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24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24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24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247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24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247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24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247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24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247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247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2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2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2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248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24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248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24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248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24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248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248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2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2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2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248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24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248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24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248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24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248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248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71" grpId="0"/>
      <p:bldP spid="62475" grpId="0"/>
      <p:bldP spid="62484" grpId="0"/>
      <p:bldP spid="6248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4" name="Text Box 4"/>
          <p:cNvSpPr txBox="1">
            <a:spLocks noChangeArrowheads="1"/>
          </p:cNvSpPr>
          <p:nvPr/>
        </p:nvSpPr>
        <p:spPr bwMode="auto">
          <a:xfrm>
            <a:off x="304800" y="1752600"/>
            <a:ext cx="8458200" cy="493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 eaLnBrk="0" hangingPunct="0"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zh-CN" dirty="0">
                <a:solidFill>
                  <a:schemeClr val="tx1"/>
                </a:solidFill>
              </a:rPr>
              <a:t>4 You must make the stamp wet before you ______ it to the letter.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zh-CN" dirty="0">
                <a:solidFill>
                  <a:schemeClr val="tx1"/>
                </a:solidFill>
              </a:rPr>
              <a:t>5 Have you got any _______? I want to stick these pieces of paper together.</a:t>
            </a:r>
          </a:p>
          <a:p>
            <a:pPr eaLnBrk="1" hangingPunct="1">
              <a:lnSpc>
                <a:spcPct val="110000"/>
              </a:lnSpc>
              <a:buFontTx/>
              <a:buAutoNum type="arabicPlain" startAt="6"/>
            </a:pPr>
            <a:r>
              <a:rPr lang="en-US" altLang="zh-CN" dirty="0">
                <a:solidFill>
                  <a:schemeClr val="tx1"/>
                </a:solidFill>
              </a:rPr>
              <a:t>John’s _______ of friends includes some students from the UK.</a:t>
            </a:r>
          </a:p>
          <a:p>
            <a:pPr eaLnBrk="1" hangingPunct="1">
              <a:lnSpc>
                <a:spcPct val="110000"/>
              </a:lnSpc>
              <a:buFontTx/>
              <a:buAutoNum type="arabicPlain" startAt="6"/>
            </a:pPr>
            <a:r>
              <a:rPr lang="en-US" altLang="zh-CN" dirty="0">
                <a:solidFill>
                  <a:schemeClr val="tx1"/>
                </a:solidFill>
              </a:rPr>
              <a:t>I like the _______ in the countryside. The city is too noisy for me!</a:t>
            </a:r>
          </a:p>
        </p:txBody>
      </p:sp>
      <p:sp>
        <p:nvSpPr>
          <p:cNvPr id="117765" name="Text Box 5"/>
          <p:cNvSpPr txBox="1">
            <a:spLocks noChangeArrowheads="1"/>
          </p:cNvSpPr>
          <p:nvPr/>
        </p:nvSpPr>
        <p:spPr bwMode="auto">
          <a:xfrm>
            <a:off x="4419600" y="2960688"/>
            <a:ext cx="1152525" cy="69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zh-CN"/>
              <a:t>glue</a:t>
            </a:r>
          </a:p>
        </p:txBody>
      </p:sp>
      <p:sp>
        <p:nvSpPr>
          <p:cNvPr id="117766" name="Text Box 6"/>
          <p:cNvSpPr txBox="1">
            <a:spLocks noChangeArrowheads="1"/>
          </p:cNvSpPr>
          <p:nvPr/>
        </p:nvSpPr>
        <p:spPr bwMode="auto">
          <a:xfrm>
            <a:off x="2209800" y="4179888"/>
            <a:ext cx="1438275" cy="69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zh-CN"/>
              <a:t>circle</a:t>
            </a:r>
          </a:p>
        </p:txBody>
      </p:sp>
      <p:sp>
        <p:nvSpPr>
          <p:cNvPr id="117767" name="Text Box 7"/>
          <p:cNvSpPr txBox="1">
            <a:spLocks noChangeArrowheads="1"/>
          </p:cNvSpPr>
          <p:nvPr/>
        </p:nvSpPr>
        <p:spPr bwMode="auto">
          <a:xfrm>
            <a:off x="2590800" y="5399088"/>
            <a:ext cx="1752600" cy="69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zh-CN"/>
              <a:t>silence</a:t>
            </a:r>
          </a:p>
        </p:txBody>
      </p:sp>
      <p:sp>
        <p:nvSpPr>
          <p:cNvPr id="20486" name="Text Box 10"/>
          <p:cNvSpPr txBox="1">
            <a:spLocks noChangeArrowheads="1"/>
          </p:cNvSpPr>
          <p:nvPr/>
        </p:nvSpPr>
        <p:spPr bwMode="auto">
          <a:xfrm>
            <a:off x="1676400" y="381000"/>
            <a:ext cx="5332413" cy="130175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zh-CN">
                <a:solidFill>
                  <a:schemeClr val="accent2"/>
                </a:solidFill>
              </a:rPr>
              <a:t>circle  glue  silence  stick  suggestion  treasure  trust</a:t>
            </a:r>
            <a:endParaRPr lang="en-US" altLang="zh-CN" b="0">
              <a:solidFill>
                <a:schemeClr val="tx1"/>
              </a:solidFill>
            </a:endParaRPr>
          </a:p>
        </p:txBody>
      </p:sp>
      <p:sp>
        <p:nvSpPr>
          <p:cNvPr id="117771" name="Text Box 11"/>
          <p:cNvSpPr txBox="1">
            <a:spLocks noChangeArrowheads="1"/>
          </p:cNvSpPr>
          <p:nvPr/>
        </p:nvSpPr>
        <p:spPr bwMode="auto">
          <a:xfrm>
            <a:off x="1828800" y="2438400"/>
            <a:ext cx="1049338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zh-CN" sz="3400"/>
              <a:t>stick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7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7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7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7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777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77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777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77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777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77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777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777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77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77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77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776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77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776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77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776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77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776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776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77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77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77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776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77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776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77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776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77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776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776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77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77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77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776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77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776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77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776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77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776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776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4" grpId="0"/>
      <p:bldP spid="117765" grpId="0"/>
      <p:bldP spid="117766" grpId="0"/>
      <p:bldP spid="117767" grpId="0"/>
      <p:bldP spid="11777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685800" y="5791200"/>
            <a:ext cx="7524750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dirty="0">
                <a:solidFill>
                  <a:schemeClr val="tx1"/>
                </a:solidFill>
              </a:rPr>
              <a:t>Are you happy to have many friends?</a:t>
            </a:r>
          </a:p>
        </p:txBody>
      </p:sp>
      <p:sp>
        <p:nvSpPr>
          <p:cNvPr id="3075" name="WordArt 22"/>
          <p:cNvSpPr>
            <a:spLocks noChangeArrowheads="1" noChangeShapeType="1" noTextEdit="1"/>
          </p:cNvSpPr>
          <p:nvPr/>
        </p:nvSpPr>
        <p:spPr bwMode="auto">
          <a:xfrm>
            <a:off x="381000" y="609600"/>
            <a:ext cx="4256088" cy="771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kern="10" dirty="0">
                <a:ln w="12700">
                  <a:solidFill>
                    <a:srgbClr val="EAEAEA"/>
                  </a:solidFill>
                  <a:round/>
                </a:ln>
                <a:latin typeface="Arial" panose="020B0604020202020204"/>
                <a:cs typeface="Arial" panose="020B0604020202020204"/>
              </a:rPr>
              <a:t>Warming up</a:t>
            </a:r>
            <a:endParaRPr lang="zh-CN" altLang="en-US" kern="10" dirty="0">
              <a:ln w="12700">
                <a:solidFill>
                  <a:srgbClr val="EAEAEA"/>
                </a:solidFill>
                <a:round/>
              </a:ln>
              <a:latin typeface="Arial" panose="020B0604020202020204"/>
              <a:cs typeface="Arial" panose="020B0604020202020204"/>
            </a:endParaRPr>
          </a:p>
        </p:txBody>
      </p:sp>
      <p:pic>
        <p:nvPicPr>
          <p:cNvPr id="3076" name="Picture 45" descr="incorporatingcultu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47975" y="1524000"/>
            <a:ext cx="38100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ext Box 2"/>
          <p:cNvSpPr txBox="1">
            <a:spLocks noChangeArrowheads="1"/>
          </p:cNvSpPr>
          <p:nvPr/>
        </p:nvSpPr>
        <p:spPr bwMode="auto">
          <a:xfrm>
            <a:off x="457200" y="1066800"/>
            <a:ext cx="8305800" cy="553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zh-CN" dirty="0">
                <a:solidFill>
                  <a:schemeClr val="tx1"/>
                </a:solidFill>
              </a:rPr>
              <a:t>1. </a:t>
            </a:r>
            <a:r>
              <a:rPr lang="en-US" altLang="zh-CN" dirty="0"/>
              <a:t>Every</a:t>
            </a:r>
            <a:r>
              <a:rPr lang="en-US" altLang="zh-CN" dirty="0">
                <a:solidFill>
                  <a:schemeClr val="tx1"/>
                </a:solidFill>
              </a:rPr>
              <a:t> </a:t>
            </a:r>
            <a:r>
              <a:rPr lang="en-US" altLang="zh-CN" dirty="0"/>
              <a:t>time</a:t>
            </a:r>
            <a:r>
              <a:rPr lang="en-US" altLang="zh-CN" dirty="0">
                <a:solidFill>
                  <a:schemeClr val="tx1"/>
                </a:solidFill>
              </a:rPr>
              <a:t> I heard the other students talking and laughing, I felt even more lonely.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zh-CN" dirty="0"/>
              <a:t>every time, </a:t>
            </a:r>
            <a:r>
              <a:rPr lang="zh-CN" altLang="en-US" dirty="0"/>
              <a:t>表示“每次”。在本句中引导一个状语从句。</a:t>
            </a:r>
            <a:r>
              <a:rPr lang="en-US" altLang="zh-CN" dirty="0"/>
              <a:t>every time</a:t>
            </a:r>
            <a:r>
              <a:rPr lang="zh-CN" altLang="en-US" dirty="0"/>
              <a:t>等于</a:t>
            </a:r>
            <a:r>
              <a:rPr lang="en-US" altLang="zh-CN" dirty="0"/>
              <a:t>each time</a:t>
            </a:r>
            <a:r>
              <a:rPr lang="zh-CN" altLang="en-US" dirty="0"/>
              <a:t>。</a:t>
            </a:r>
          </a:p>
          <a:p>
            <a:pPr eaLnBrk="1" hangingPunct="1">
              <a:lnSpc>
                <a:spcPct val="110000"/>
              </a:lnSpc>
            </a:pPr>
            <a:r>
              <a:rPr lang="zh-CN" altLang="en-US" dirty="0">
                <a:solidFill>
                  <a:schemeClr val="tx1"/>
                </a:solidFill>
              </a:rPr>
              <a:t>例如：</a:t>
            </a:r>
            <a:r>
              <a:rPr lang="en-US" altLang="zh-CN" dirty="0"/>
              <a:t>Every time/Each time</a:t>
            </a:r>
            <a:r>
              <a:rPr lang="en-US" altLang="zh-CN" dirty="0">
                <a:solidFill>
                  <a:schemeClr val="tx1"/>
                </a:solidFill>
              </a:rPr>
              <a:t> I ask you to do something, you always say you are too busy.</a:t>
            </a:r>
          </a:p>
        </p:txBody>
      </p:sp>
      <p:sp>
        <p:nvSpPr>
          <p:cNvPr id="21507" name="WordArt 3"/>
          <p:cNvSpPr>
            <a:spLocks noChangeArrowheads="1" noChangeShapeType="1" noTextEdit="1"/>
          </p:cNvSpPr>
          <p:nvPr/>
        </p:nvSpPr>
        <p:spPr bwMode="auto">
          <a:xfrm>
            <a:off x="2057400" y="381000"/>
            <a:ext cx="45720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kern="10" dirty="0">
                <a:ln w="12700">
                  <a:solidFill>
                    <a:srgbClr val="CC99FF"/>
                  </a:solidFill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Language points</a:t>
            </a:r>
            <a:endParaRPr lang="zh-CN" altLang="en-US" kern="10" dirty="0">
              <a:ln w="12700">
                <a:solidFill>
                  <a:srgbClr val="CC99FF"/>
                </a:solidFill>
                <a:round/>
              </a:ln>
              <a:solidFill>
                <a:srgbClr val="0000FF"/>
              </a:solidFill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68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68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768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ext Box 2"/>
          <p:cNvSpPr txBox="1">
            <a:spLocks noChangeArrowheads="1"/>
          </p:cNvSpPr>
          <p:nvPr/>
        </p:nvSpPr>
        <p:spPr bwMode="auto">
          <a:xfrm>
            <a:off x="457200" y="304800"/>
            <a:ext cx="8229600" cy="61404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en-US" altLang="zh-CN" dirty="0">
                <a:solidFill>
                  <a:schemeClr val="tx1"/>
                </a:solidFill>
                <a:ea typeface="宋体" panose="02010600030101010101" pitchFamily="2" charset="-122"/>
              </a:rPr>
              <a:t>2. One day, my classmates were talking with their friends, but I sat </a:t>
            </a:r>
            <a:r>
              <a:rPr lang="en-US" altLang="zh-CN" dirty="0">
                <a:ea typeface="宋体" panose="02010600030101010101" pitchFamily="2" charset="-122"/>
              </a:rPr>
              <a:t>in silence</a:t>
            </a:r>
            <a:r>
              <a:rPr lang="en-US" altLang="zh-CN" dirty="0">
                <a:solidFill>
                  <a:schemeClr val="tx1"/>
                </a:solidFill>
                <a:ea typeface="宋体" panose="02010600030101010101" pitchFamily="2" charset="-122"/>
              </a:rPr>
              <a:t>.</a:t>
            </a:r>
          </a:p>
          <a:p>
            <a:pPr>
              <a:lnSpc>
                <a:spcPct val="110000"/>
              </a:lnSpc>
              <a:defRPr/>
            </a:pPr>
            <a:r>
              <a:rPr lang="en-US" altLang="zh-CN" dirty="0">
                <a:ea typeface="宋体" panose="02010600030101010101" pitchFamily="2" charset="-122"/>
              </a:rPr>
              <a:t>in silence, </a:t>
            </a:r>
            <a:r>
              <a:rPr lang="zh-CN" altLang="en-US" dirty="0">
                <a:ea typeface="宋体" panose="02010600030101010101" pitchFamily="2" charset="-122"/>
              </a:rPr>
              <a:t>表示“安静地，沉默地”。</a:t>
            </a:r>
          </a:p>
          <a:p>
            <a:pPr>
              <a:lnSpc>
                <a:spcPct val="110000"/>
              </a:lnSpc>
              <a:defRPr/>
            </a:pPr>
            <a:r>
              <a:rPr lang="zh-CN" altLang="en-US" dirty="0">
                <a:solidFill>
                  <a:schemeClr val="tx1"/>
                </a:solidFill>
                <a:ea typeface="宋体" panose="02010600030101010101" pitchFamily="2" charset="-122"/>
              </a:rPr>
              <a:t>例如：</a:t>
            </a:r>
            <a:r>
              <a:rPr lang="en-US" altLang="zh-CN" dirty="0">
                <a:solidFill>
                  <a:schemeClr val="tx1"/>
                </a:solidFill>
                <a:ea typeface="宋体" panose="02010600030101010101" pitchFamily="2" charset="-122"/>
              </a:rPr>
              <a:t>He reads the book </a:t>
            </a:r>
            <a:r>
              <a:rPr lang="en-US" altLang="zh-CN" dirty="0">
                <a:ea typeface="宋体" panose="02010600030101010101" pitchFamily="2" charset="-122"/>
              </a:rPr>
              <a:t>in silence</a:t>
            </a:r>
            <a:r>
              <a:rPr lang="en-US" altLang="zh-CN" dirty="0">
                <a:solidFill>
                  <a:schemeClr val="tx1"/>
                </a:solidFill>
                <a:ea typeface="宋体" panose="02010600030101010101" pitchFamily="2" charset="-122"/>
              </a:rPr>
              <a:t>.</a:t>
            </a:r>
          </a:p>
          <a:p>
            <a:pPr>
              <a:lnSpc>
                <a:spcPct val="110000"/>
              </a:lnSpc>
              <a:defRPr/>
            </a:pPr>
            <a:r>
              <a:rPr lang="en-US" altLang="zh-CN" dirty="0">
                <a:solidFill>
                  <a:schemeClr val="tx1"/>
                </a:solidFill>
                <a:ea typeface="宋体" panose="02010600030101010101" pitchFamily="2" charset="-122"/>
              </a:rPr>
              <a:t>3. Suddenly, I felt the touch of something </a:t>
            </a:r>
            <a:r>
              <a:rPr lang="en-US" altLang="zh-CN" dirty="0">
                <a:solidFill>
                  <a:srgbClr val="0000FF"/>
                </a:solidFill>
                <a:ea typeface="宋体" panose="02010600030101010101" pitchFamily="2" charset="-122"/>
              </a:rPr>
              <a:t>bright</a:t>
            </a:r>
            <a:r>
              <a:rPr lang="en-US" altLang="zh-CN" dirty="0">
                <a:solidFill>
                  <a:schemeClr val="tx1"/>
                </a:solidFill>
                <a:ea typeface="宋体" panose="02010600030101010101" pitchFamily="2" charset="-122"/>
              </a:rPr>
              <a:t> and friendly.</a:t>
            </a:r>
          </a:p>
          <a:p>
            <a:pPr>
              <a:lnSpc>
                <a:spcPct val="110000"/>
              </a:lnSpc>
              <a:defRPr/>
            </a:pPr>
            <a:r>
              <a:rPr lang="en-US" altLang="zh-CN" dirty="0">
                <a:solidFill>
                  <a:srgbClr val="0000FF"/>
                </a:solidFill>
                <a:ea typeface="宋体" panose="02010600030101010101" pitchFamily="2" charset="-122"/>
              </a:rPr>
              <a:t>bright</a:t>
            </a:r>
            <a:r>
              <a:rPr lang="zh-CN" altLang="en-US" dirty="0">
                <a:solidFill>
                  <a:srgbClr val="0000FF"/>
                </a:solidFill>
                <a:ea typeface="宋体" panose="02010600030101010101" pitchFamily="2" charset="-122"/>
              </a:rPr>
              <a:t>表示“明亮的，欢快的”，形容词。</a:t>
            </a:r>
            <a:r>
              <a:rPr lang="zh-CN" altLang="en-US" dirty="0">
                <a:solidFill>
                  <a:schemeClr val="tx1"/>
                </a:solidFill>
                <a:ea typeface="宋体" panose="02010600030101010101" pitchFamily="2" charset="-122"/>
              </a:rPr>
              <a:t>例如：</a:t>
            </a:r>
          </a:p>
          <a:p>
            <a:pPr>
              <a:lnSpc>
                <a:spcPct val="110000"/>
              </a:lnSpc>
              <a:defRPr/>
            </a:pPr>
            <a:r>
              <a:rPr lang="en-US" altLang="zh-CN" dirty="0">
                <a:solidFill>
                  <a:schemeClr val="tx1"/>
                </a:solidFill>
                <a:ea typeface="宋体" panose="02010600030101010101" pitchFamily="2" charset="-122"/>
              </a:rPr>
              <a:t>The </a:t>
            </a:r>
            <a:r>
              <a:rPr lang="en-US" altLang="zh-CN" dirty="0">
                <a:solidFill>
                  <a:srgbClr val="0000FF"/>
                </a:solidFill>
                <a:ea typeface="宋体" panose="02010600030101010101" pitchFamily="2" charset="-122"/>
              </a:rPr>
              <a:t>bright</a:t>
            </a:r>
            <a:r>
              <a:rPr lang="en-US" altLang="zh-CN" dirty="0">
                <a:solidFill>
                  <a:schemeClr val="tx1"/>
                </a:solidFill>
                <a:ea typeface="宋体" panose="02010600030101010101" pitchFamily="2" charset="-122"/>
              </a:rPr>
              <a:t> lights arrested the boy’s attention. </a:t>
            </a:r>
            <a:endParaRPr lang="en-US" altLang="zh-CN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7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78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778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78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778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778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ext Box 2"/>
          <p:cNvSpPr txBox="1">
            <a:spLocks noChangeArrowheads="1"/>
          </p:cNvSpPr>
          <p:nvPr/>
        </p:nvSpPr>
        <p:spPr bwMode="auto">
          <a:xfrm>
            <a:off x="762000" y="838200"/>
            <a:ext cx="7696200" cy="372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kumimoji="1" lang="en-US" altLang="zh-CN" dirty="0">
                <a:solidFill>
                  <a:schemeClr val="tx1"/>
                </a:solidFill>
              </a:rPr>
              <a:t>4. </a:t>
            </a:r>
            <a:r>
              <a:rPr kumimoji="1" lang="en-US" altLang="zh-CN" dirty="0"/>
              <a:t>Day by</a:t>
            </a:r>
            <a:r>
              <a:rPr kumimoji="1" lang="en-US" altLang="zh-CN" dirty="0">
                <a:solidFill>
                  <a:schemeClr val="tx1"/>
                </a:solidFill>
              </a:rPr>
              <a:t> </a:t>
            </a:r>
            <a:r>
              <a:rPr kumimoji="1" lang="en-US" altLang="zh-CN" dirty="0"/>
              <a:t>day</a:t>
            </a:r>
            <a:r>
              <a:rPr kumimoji="1" lang="en-US" altLang="zh-CN" dirty="0">
                <a:solidFill>
                  <a:schemeClr val="tx1"/>
                </a:solidFill>
              </a:rPr>
              <a:t>, I learnt to </a:t>
            </a:r>
            <a:r>
              <a:rPr kumimoji="1" lang="en-US" altLang="zh-CN" dirty="0"/>
              <a:t>trust</a:t>
            </a:r>
            <a:r>
              <a:rPr kumimoji="1" lang="en-US" altLang="zh-CN" dirty="0">
                <a:solidFill>
                  <a:schemeClr val="tx1"/>
                </a:solidFill>
              </a:rPr>
              <a:t> people, and they </a:t>
            </a:r>
            <a:r>
              <a:rPr kumimoji="1" lang="en-US" altLang="zh-CN" dirty="0"/>
              <a:t>include</a:t>
            </a:r>
            <a:r>
              <a:rPr kumimoji="1" lang="en-US" altLang="zh-CN" dirty="0">
                <a:solidFill>
                  <a:schemeClr val="tx1"/>
                </a:solidFill>
              </a:rPr>
              <a:t> me in their circle of friends.</a:t>
            </a:r>
          </a:p>
          <a:p>
            <a:pPr eaLnBrk="1" hangingPunct="1">
              <a:lnSpc>
                <a:spcPct val="110000"/>
              </a:lnSpc>
            </a:pPr>
            <a:r>
              <a:rPr kumimoji="1" lang="en-US" altLang="zh-CN" dirty="0"/>
              <a:t>day by day, </a:t>
            </a:r>
            <a:r>
              <a:rPr kumimoji="1" lang="zh-CN" altLang="en-US" dirty="0"/>
              <a:t>表示“一天天地，渐渐地”。</a:t>
            </a:r>
          </a:p>
          <a:p>
            <a:pPr eaLnBrk="1" hangingPunct="1">
              <a:lnSpc>
                <a:spcPct val="110000"/>
              </a:lnSpc>
            </a:pPr>
            <a:r>
              <a:rPr kumimoji="1" lang="zh-CN" altLang="en-US" dirty="0">
                <a:solidFill>
                  <a:schemeClr val="tx1"/>
                </a:solidFill>
              </a:rPr>
              <a:t>如：</a:t>
            </a:r>
            <a:r>
              <a:rPr kumimoji="1" lang="en-US" altLang="zh-CN" dirty="0">
                <a:solidFill>
                  <a:schemeClr val="tx1"/>
                </a:solidFill>
              </a:rPr>
              <a:t>It is getting warmer </a:t>
            </a:r>
            <a:r>
              <a:rPr kumimoji="1" lang="en-US" altLang="zh-CN" dirty="0"/>
              <a:t>day by day</a:t>
            </a:r>
            <a:r>
              <a:rPr kumimoji="1" lang="en-US" altLang="zh-CN" dirty="0">
                <a:solidFill>
                  <a:schemeClr val="tx1"/>
                </a:solidFill>
              </a:rPr>
              <a:t>.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4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4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942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Text Box 2"/>
          <p:cNvSpPr txBox="1">
            <a:spLocks noChangeArrowheads="1"/>
          </p:cNvSpPr>
          <p:nvPr/>
        </p:nvSpPr>
        <p:spPr bwMode="auto">
          <a:xfrm>
            <a:off x="685800" y="838200"/>
            <a:ext cx="7848600" cy="432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kumimoji="1" lang="en-US" altLang="zh-CN">
                <a:solidFill>
                  <a:srgbClr val="0000FF"/>
                </a:solidFill>
              </a:rPr>
              <a:t>trust</a:t>
            </a:r>
            <a:r>
              <a:rPr kumimoji="1" lang="zh-CN" altLang="en-US">
                <a:solidFill>
                  <a:srgbClr val="0000FF"/>
                </a:solidFill>
              </a:rPr>
              <a:t>表示“信任，相信”。如：</a:t>
            </a:r>
          </a:p>
          <a:p>
            <a:pPr eaLnBrk="1" hangingPunct="1">
              <a:lnSpc>
                <a:spcPct val="110000"/>
              </a:lnSpc>
            </a:pPr>
            <a:r>
              <a:rPr kumimoji="1" lang="en-US" altLang="zh-CN" i="1">
                <a:solidFill>
                  <a:schemeClr val="tx1"/>
                </a:solidFill>
              </a:rPr>
              <a:t>n.</a:t>
            </a:r>
            <a:r>
              <a:rPr kumimoji="1" lang="en-US" altLang="zh-CN">
                <a:solidFill>
                  <a:schemeClr val="tx1"/>
                </a:solidFill>
              </a:rPr>
              <a:t> A good marriage is based on </a:t>
            </a:r>
            <a:r>
              <a:rPr kumimoji="1" lang="en-US" altLang="zh-CN">
                <a:solidFill>
                  <a:srgbClr val="0000FF"/>
                </a:solidFill>
              </a:rPr>
              <a:t>trust</a:t>
            </a:r>
            <a:r>
              <a:rPr kumimoji="1" lang="en-US" altLang="zh-CN">
                <a:solidFill>
                  <a:schemeClr val="tx1"/>
                </a:solidFill>
              </a:rPr>
              <a:t>. </a:t>
            </a:r>
          </a:p>
          <a:p>
            <a:pPr eaLnBrk="1" hangingPunct="1">
              <a:lnSpc>
                <a:spcPct val="110000"/>
              </a:lnSpc>
            </a:pPr>
            <a:r>
              <a:rPr kumimoji="1" lang="en-US" altLang="zh-CN" i="1">
                <a:solidFill>
                  <a:schemeClr val="tx1"/>
                </a:solidFill>
              </a:rPr>
              <a:t>v.</a:t>
            </a:r>
            <a:r>
              <a:rPr kumimoji="1" lang="en-US" altLang="zh-CN">
                <a:solidFill>
                  <a:schemeClr val="tx1"/>
                </a:solidFill>
              </a:rPr>
              <a:t> If you break your word, he will never </a:t>
            </a:r>
            <a:r>
              <a:rPr kumimoji="1" lang="en-US" altLang="zh-CN">
                <a:solidFill>
                  <a:srgbClr val="0000FF"/>
                </a:solidFill>
              </a:rPr>
              <a:t>trust</a:t>
            </a:r>
            <a:r>
              <a:rPr kumimoji="1" lang="en-US" altLang="zh-CN">
                <a:solidFill>
                  <a:schemeClr val="tx1"/>
                </a:solidFill>
              </a:rPr>
              <a:t> you again. </a:t>
            </a:r>
          </a:p>
          <a:p>
            <a:pPr eaLnBrk="1" hangingPunct="1">
              <a:lnSpc>
                <a:spcPct val="110000"/>
              </a:lnSpc>
            </a:pPr>
            <a:r>
              <a:rPr kumimoji="1" lang="en-US" altLang="zh-CN">
                <a:solidFill>
                  <a:srgbClr val="008000"/>
                </a:solidFill>
              </a:rPr>
              <a:t>include</a:t>
            </a:r>
            <a:r>
              <a:rPr kumimoji="1" lang="zh-CN" altLang="en-US">
                <a:solidFill>
                  <a:srgbClr val="008000"/>
                </a:solidFill>
              </a:rPr>
              <a:t>表示“包括，把</a:t>
            </a:r>
            <a:r>
              <a:rPr kumimoji="1" lang="en-US" altLang="zh-CN">
                <a:solidFill>
                  <a:srgbClr val="008000"/>
                </a:solidFill>
              </a:rPr>
              <a:t>……</a:t>
            </a:r>
            <a:r>
              <a:rPr kumimoji="1" lang="zh-CN" altLang="en-US">
                <a:solidFill>
                  <a:srgbClr val="008000"/>
                </a:solidFill>
              </a:rPr>
              <a:t>列为一部分”。</a:t>
            </a:r>
          </a:p>
          <a:p>
            <a:pPr eaLnBrk="1" hangingPunct="1">
              <a:lnSpc>
                <a:spcPct val="110000"/>
              </a:lnSpc>
            </a:pPr>
            <a:r>
              <a:rPr kumimoji="1" lang="zh-CN" altLang="en-US">
                <a:solidFill>
                  <a:schemeClr val="tx1"/>
                </a:solidFill>
              </a:rPr>
              <a:t>例如：</a:t>
            </a:r>
            <a:r>
              <a:rPr kumimoji="1" lang="en-US" altLang="zh-CN">
                <a:solidFill>
                  <a:schemeClr val="tx1"/>
                </a:solidFill>
              </a:rPr>
              <a:t>Please </a:t>
            </a:r>
            <a:r>
              <a:rPr kumimoji="1" lang="en-US" altLang="zh-CN">
                <a:solidFill>
                  <a:srgbClr val="008000"/>
                </a:solidFill>
              </a:rPr>
              <a:t>include</a:t>
            </a:r>
            <a:r>
              <a:rPr kumimoji="1" lang="en-US" altLang="zh-CN">
                <a:solidFill>
                  <a:schemeClr val="tx1"/>
                </a:solidFill>
              </a:rPr>
              <a:t> me in the list. 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0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300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300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00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300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Text Box 2"/>
          <p:cNvSpPr txBox="1">
            <a:spLocks noChangeArrowheads="1"/>
          </p:cNvSpPr>
          <p:nvPr/>
        </p:nvSpPr>
        <p:spPr bwMode="auto">
          <a:xfrm>
            <a:off x="457200" y="393700"/>
            <a:ext cx="8382000" cy="577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5000"/>
              </a:lnSpc>
            </a:pPr>
            <a:r>
              <a:rPr kumimoji="1" lang="en-US" altLang="zh-CN">
                <a:solidFill>
                  <a:schemeClr val="tx1"/>
                </a:solidFill>
              </a:rPr>
              <a:t>5. And we </a:t>
            </a:r>
            <a:r>
              <a:rPr kumimoji="1" lang="en-US" altLang="zh-CN"/>
              <a:t>stick</a:t>
            </a:r>
            <a:r>
              <a:rPr kumimoji="1" lang="en-US" altLang="zh-CN">
                <a:solidFill>
                  <a:schemeClr val="tx1"/>
                </a:solidFill>
              </a:rPr>
              <a:t> together like glue.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/>
              <a:t>stick</a:t>
            </a:r>
            <a:r>
              <a:rPr kumimoji="1" lang="zh-CN" altLang="en-US"/>
              <a:t>表示“粘，粘贴”。</a:t>
            </a:r>
            <a:r>
              <a:rPr kumimoji="1" lang="zh-CN" altLang="en-US">
                <a:solidFill>
                  <a:schemeClr val="tx1"/>
                </a:solidFill>
              </a:rPr>
              <a:t>如：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>
                <a:solidFill>
                  <a:schemeClr val="tx1"/>
                </a:solidFill>
              </a:rPr>
              <a:t>What’s wrong with this stamp? It won’t </a:t>
            </a:r>
            <a:r>
              <a:rPr kumimoji="1" lang="en-US" altLang="zh-CN">
                <a:solidFill>
                  <a:srgbClr val="0000FF"/>
                </a:solidFill>
              </a:rPr>
              <a:t>stick</a:t>
            </a:r>
            <a:r>
              <a:rPr kumimoji="1" lang="en-US" altLang="zh-CN">
                <a:solidFill>
                  <a:schemeClr val="tx1"/>
                </a:solidFill>
              </a:rPr>
              <a:t>. 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>
                <a:solidFill>
                  <a:schemeClr val="tx1"/>
                </a:solidFill>
              </a:rPr>
              <a:t>6. My </a:t>
            </a:r>
            <a:r>
              <a:rPr kumimoji="1" lang="en-US" altLang="zh-CN"/>
              <a:t>suggestion</a:t>
            </a:r>
            <a:r>
              <a:rPr kumimoji="1" lang="en-US" altLang="zh-CN">
                <a:solidFill>
                  <a:schemeClr val="tx1"/>
                </a:solidFill>
              </a:rPr>
              <a:t> is: Smile at the world and it will smile back.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/>
              <a:t>suggestion</a:t>
            </a:r>
            <a:r>
              <a:rPr kumimoji="1" lang="zh-CN" altLang="en-US"/>
              <a:t>是不可数名词，表示“建议”。它的动词形式为</a:t>
            </a:r>
            <a:r>
              <a:rPr kumimoji="1" lang="en-US" altLang="zh-CN"/>
              <a:t>suggest</a:t>
            </a:r>
            <a:r>
              <a:rPr kumimoji="1" lang="zh-CN" altLang="en-US"/>
              <a:t>。</a:t>
            </a:r>
            <a:r>
              <a:rPr kumimoji="1" lang="zh-CN" altLang="en-US">
                <a:solidFill>
                  <a:schemeClr val="tx1"/>
                </a:solidFill>
              </a:rPr>
              <a:t>例如：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>
                <a:solidFill>
                  <a:schemeClr val="tx1"/>
                </a:solidFill>
              </a:rPr>
              <a:t>I </a:t>
            </a:r>
            <a:r>
              <a:rPr kumimoji="1" lang="en-US" altLang="zh-CN"/>
              <a:t>suggested</a:t>
            </a:r>
            <a:r>
              <a:rPr kumimoji="1" lang="en-US" altLang="zh-CN">
                <a:solidFill>
                  <a:schemeClr val="tx1"/>
                </a:solidFill>
              </a:rPr>
              <a:t> doing exercise every day.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87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87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187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87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187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1187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ext Box 2"/>
          <p:cNvSpPr txBox="1">
            <a:spLocks noChangeArrowheads="1"/>
          </p:cNvSpPr>
          <p:nvPr/>
        </p:nvSpPr>
        <p:spPr bwMode="auto">
          <a:xfrm>
            <a:off x="533400" y="1524000"/>
            <a:ext cx="8153400" cy="47037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kumimoji="1" lang="en-US" altLang="zh-CN" dirty="0">
                <a:solidFill>
                  <a:schemeClr val="accent2"/>
                </a:solidFill>
              </a:rPr>
              <a:t>whether/if</a:t>
            </a:r>
            <a:r>
              <a:rPr kumimoji="1" lang="zh-CN" altLang="en-US" dirty="0">
                <a:solidFill>
                  <a:schemeClr val="accent2"/>
                </a:solidFill>
              </a:rPr>
              <a:t>及疑问词引导的宾语从句</a:t>
            </a:r>
          </a:p>
          <a:p>
            <a:pPr eaLnBrk="1" hangingPunct="1">
              <a:lnSpc>
                <a:spcPct val="120000"/>
              </a:lnSpc>
            </a:pPr>
            <a:r>
              <a:rPr lang="zh-CN" altLang="en-US" dirty="0"/>
              <a:t>疑问词引导的宾语从句。</a:t>
            </a:r>
          </a:p>
          <a:p>
            <a:pPr eaLnBrk="1" hangingPunct="1">
              <a:lnSpc>
                <a:spcPct val="120000"/>
              </a:lnSpc>
            </a:pPr>
            <a:r>
              <a:rPr lang="zh-CN" altLang="en-US" dirty="0">
                <a:solidFill>
                  <a:schemeClr val="tx1"/>
                </a:solidFill>
              </a:rPr>
              <a:t>通过本模块的学习，相信同学们已经注意到，有的宾语从句既不用</a:t>
            </a:r>
            <a:r>
              <a:rPr lang="en-US" altLang="zh-CN" dirty="0">
                <a:solidFill>
                  <a:schemeClr val="tx1"/>
                </a:solidFill>
              </a:rPr>
              <a:t>that</a:t>
            </a:r>
            <a:r>
              <a:rPr lang="zh-CN" altLang="en-US" dirty="0">
                <a:solidFill>
                  <a:schemeClr val="tx1"/>
                </a:solidFill>
              </a:rPr>
              <a:t>引导，也不用</a:t>
            </a:r>
            <a:r>
              <a:rPr lang="en-US" altLang="zh-CN" dirty="0">
                <a:solidFill>
                  <a:schemeClr val="tx1"/>
                </a:solidFill>
              </a:rPr>
              <a:t>whether</a:t>
            </a:r>
            <a:r>
              <a:rPr lang="zh-CN" altLang="en-US" dirty="0">
                <a:solidFill>
                  <a:schemeClr val="tx1"/>
                </a:solidFill>
              </a:rPr>
              <a:t>或</a:t>
            </a:r>
            <a:r>
              <a:rPr lang="en-US" altLang="zh-CN" dirty="0">
                <a:solidFill>
                  <a:schemeClr val="tx1"/>
                </a:solidFill>
              </a:rPr>
              <a:t>if</a:t>
            </a:r>
            <a:r>
              <a:rPr lang="zh-CN" altLang="en-US" dirty="0">
                <a:solidFill>
                  <a:schemeClr val="tx1"/>
                </a:solidFill>
              </a:rPr>
              <a:t>引导，而是用</a:t>
            </a:r>
            <a:r>
              <a:rPr lang="en-US" altLang="zh-CN" dirty="0">
                <a:solidFill>
                  <a:schemeClr val="tx1"/>
                </a:solidFill>
              </a:rPr>
              <a:t>when</a:t>
            </a:r>
            <a:r>
              <a:rPr lang="zh-CN" altLang="en-US" dirty="0">
                <a:solidFill>
                  <a:schemeClr val="tx1"/>
                </a:solidFill>
              </a:rPr>
              <a:t>，</a:t>
            </a:r>
            <a:r>
              <a:rPr lang="en-US" altLang="zh-CN" dirty="0">
                <a:solidFill>
                  <a:schemeClr val="tx1"/>
                </a:solidFill>
              </a:rPr>
              <a:t>where</a:t>
            </a:r>
            <a:r>
              <a:rPr lang="zh-CN" altLang="en-US" dirty="0">
                <a:solidFill>
                  <a:schemeClr val="tx1"/>
                </a:solidFill>
              </a:rPr>
              <a:t>，</a:t>
            </a:r>
            <a:r>
              <a:rPr lang="en-US" altLang="zh-CN" dirty="0">
                <a:solidFill>
                  <a:schemeClr val="tx1"/>
                </a:solidFill>
              </a:rPr>
              <a:t>how</a:t>
            </a:r>
            <a:r>
              <a:rPr lang="zh-CN" altLang="en-US" dirty="0">
                <a:solidFill>
                  <a:schemeClr val="tx1"/>
                </a:solidFill>
              </a:rPr>
              <a:t>或</a:t>
            </a:r>
            <a:r>
              <a:rPr lang="en-US" altLang="zh-CN" dirty="0">
                <a:solidFill>
                  <a:schemeClr val="tx1"/>
                </a:solidFill>
              </a:rPr>
              <a:t>why</a:t>
            </a:r>
            <a:r>
              <a:rPr lang="zh-CN" altLang="en-US" dirty="0">
                <a:solidFill>
                  <a:schemeClr val="tx1"/>
                </a:solidFill>
              </a:rPr>
              <a:t>等疑问词引导，这是从句意思表达的需要。</a:t>
            </a:r>
          </a:p>
        </p:txBody>
      </p:sp>
      <p:sp>
        <p:nvSpPr>
          <p:cNvPr id="26627" name="WordArt 3"/>
          <p:cNvSpPr>
            <a:spLocks noChangeArrowheads="1" noChangeShapeType="1" noTextEdit="1"/>
          </p:cNvSpPr>
          <p:nvPr/>
        </p:nvSpPr>
        <p:spPr bwMode="auto">
          <a:xfrm>
            <a:off x="2743200" y="533400"/>
            <a:ext cx="32766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kern="10" dirty="0">
                <a:ln w="12700">
                  <a:solidFill>
                    <a:srgbClr val="333300"/>
                  </a:solidFill>
                  <a:round/>
                </a:ln>
                <a:solidFill>
                  <a:srgbClr val="FF00FF"/>
                </a:solidFill>
                <a:latin typeface="Times New Roman" panose="02020603050405020304"/>
                <a:cs typeface="Times New Roman" panose="02020603050405020304"/>
              </a:rPr>
              <a:t>Grammar</a:t>
            </a:r>
            <a:endParaRPr lang="zh-CN" altLang="en-US" kern="10" dirty="0">
              <a:ln w="12700">
                <a:solidFill>
                  <a:srgbClr val="333300"/>
                </a:solidFill>
                <a:round/>
              </a:ln>
              <a:solidFill>
                <a:srgbClr val="FF00FF"/>
              </a:solidFill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6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62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62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Text Box 2"/>
          <p:cNvSpPr txBox="1">
            <a:spLocks noChangeArrowheads="1"/>
          </p:cNvSpPr>
          <p:nvPr/>
        </p:nvSpPr>
        <p:spPr bwMode="auto">
          <a:xfrm>
            <a:off x="533400" y="609600"/>
            <a:ext cx="8153400" cy="55356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zh-CN" altLang="en-US" dirty="0">
                <a:solidFill>
                  <a:schemeClr val="tx1"/>
                </a:solidFill>
              </a:rPr>
              <a:t>例如要表达“他问什么时间出发”时，句中的“什么时间”之类的疑问时，我们就要使用相应的疑问词来引导从句。</a:t>
            </a:r>
          </a:p>
          <a:p>
            <a:pPr eaLnBrk="1" hangingPunct="1">
              <a:lnSpc>
                <a:spcPct val="110000"/>
              </a:lnSpc>
            </a:pPr>
            <a:r>
              <a:rPr lang="zh-CN" altLang="en-US" dirty="0">
                <a:solidFill>
                  <a:schemeClr val="tx1"/>
                </a:solidFill>
              </a:rPr>
              <a:t>但是，在疑问词引导的宾语从句中，一定要用陈述句语序。例如：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zh-CN" dirty="0">
                <a:solidFill>
                  <a:schemeClr val="tx1"/>
                </a:solidFill>
              </a:rPr>
              <a:t>He asks </a:t>
            </a:r>
            <a:r>
              <a:rPr lang="en-US" altLang="zh-CN" dirty="0">
                <a:solidFill>
                  <a:srgbClr val="0000FF"/>
                </a:solidFill>
              </a:rPr>
              <a:t>how </a:t>
            </a:r>
            <a:r>
              <a:rPr lang="en-US" altLang="zh-CN" dirty="0">
                <a:solidFill>
                  <a:schemeClr val="tx1"/>
                </a:solidFill>
              </a:rPr>
              <a:t>we can help protect the environment.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zh-CN" dirty="0">
                <a:solidFill>
                  <a:schemeClr val="tx1"/>
                </a:solidFill>
              </a:rPr>
              <a:t>Do you know</a:t>
            </a:r>
            <a:r>
              <a:rPr lang="en-US" altLang="zh-CN" dirty="0">
                <a:solidFill>
                  <a:srgbClr val="0000FF"/>
                </a:solidFill>
              </a:rPr>
              <a:t> when</a:t>
            </a:r>
            <a:r>
              <a:rPr lang="en-US" altLang="zh-CN" dirty="0">
                <a:solidFill>
                  <a:schemeClr val="tx1"/>
                </a:solidFill>
              </a:rPr>
              <a:t> we will hold the sports meeting?</a:t>
            </a: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95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95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95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95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82" name="Text Box 70"/>
          <p:cNvSpPr txBox="1">
            <a:spLocks noChangeArrowheads="1"/>
          </p:cNvSpPr>
          <p:nvPr/>
        </p:nvSpPr>
        <p:spPr bwMode="auto">
          <a:xfrm>
            <a:off x="533400" y="2057400"/>
            <a:ext cx="7239000" cy="438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kumimoji="1" lang="en-US" altLang="zh-CN" sz="3200">
                <a:solidFill>
                  <a:schemeClr val="tx1"/>
                </a:solidFill>
              </a:rPr>
              <a:t>What happened and when.         ——</a:t>
            </a:r>
          </a:p>
          <a:p>
            <a:pPr eaLnBrk="1" hangingPunct="1">
              <a:lnSpc>
                <a:spcPct val="110000"/>
              </a:lnSpc>
            </a:pPr>
            <a:r>
              <a:rPr kumimoji="1" lang="en-US" altLang="zh-CN" sz="3200">
                <a:solidFill>
                  <a:schemeClr val="tx1"/>
                </a:solidFill>
              </a:rPr>
              <a:t>Where she was and how she felt.——</a:t>
            </a:r>
          </a:p>
          <a:p>
            <a:pPr eaLnBrk="1" hangingPunct="1">
              <a:lnSpc>
                <a:spcPct val="110000"/>
              </a:lnSpc>
            </a:pPr>
            <a:r>
              <a:rPr kumimoji="1" lang="en-US" altLang="zh-CN" sz="3200">
                <a:solidFill>
                  <a:schemeClr val="tx1"/>
                </a:solidFill>
              </a:rPr>
              <a:t>Why she felt that way.                 ——</a:t>
            </a:r>
          </a:p>
          <a:p>
            <a:pPr eaLnBrk="1" hangingPunct="1">
              <a:lnSpc>
                <a:spcPct val="110000"/>
              </a:lnSpc>
            </a:pPr>
            <a:r>
              <a:rPr kumimoji="1" lang="en-US" altLang="zh-CN" sz="3200">
                <a:solidFill>
                  <a:schemeClr val="tx1"/>
                </a:solidFill>
              </a:rPr>
              <a:t>What happened one day.             ——</a:t>
            </a:r>
          </a:p>
          <a:p>
            <a:pPr eaLnBrk="1" hangingPunct="1">
              <a:lnSpc>
                <a:spcPct val="110000"/>
              </a:lnSpc>
            </a:pPr>
            <a:r>
              <a:rPr kumimoji="1" lang="en-US" altLang="zh-CN" sz="3200">
                <a:solidFill>
                  <a:schemeClr val="tx1"/>
                </a:solidFill>
              </a:rPr>
              <a:t>What happened suddenly.           ——</a:t>
            </a:r>
          </a:p>
          <a:p>
            <a:pPr eaLnBrk="1" hangingPunct="1">
              <a:lnSpc>
                <a:spcPct val="110000"/>
              </a:lnSpc>
            </a:pPr>
            <a:r>
              <a:rPr kumimoji="1" lang="en-US" altLang="zh-CN" sz="3200">
                <a:solidFill>
                  <a:schemeClr val="tx1"/>
                </a:solidFill>
              </a:rPr>
              <a:t>What happened after this.           ——</a:t>
            </a:r>
          </a:p>
          <a:p>
            <a:pPr eaLnBrk="1" hangingPunct="1">
              <a:lnSpc>
                <a:spcPct val="110000"/>
              </a:lnSpc>
            </a:pPr>
            <a:r>
              <a:rPr kumimoji="1" lang="en-US" altLang="zh-CN" sz="3200">
                <a:solidFill>
                  <a:schemeClr val="tx1"/>
                </a:solidFill>
              </a:rPr>
              <a:t>What happened later.                   ——</a:t>
            </a:r>
          </a:p>
          <a:p>
            <a:pPr eaLnBrk="1" hangingPunct="1">
              <a:lnSpc>
                <a:spcPct val="110000"/>
              </a:lnSpc>
            </a:pPr>
            <a:r>
              <a:rPr kumimoji="1" lang="en-US" altLang="zh-CN" sz="3200">
                <a:solidFill>
                  <a:schemeClr val="tx1"/>
                </a:solidFill>
              </a:rPr>
              <a:t>What she thinks now.                   ——</a:t>
            </a:r>
            <a:endParaRPr lang="en-US" altLang="zh-CN" sz="3200">
              <a:solidFill>
                <a:schemeClr val="tx1"/>
              </a:solidFill>
            </a:endParaRPr>
          </a:p>
        </p:txBody>
      </p:sp>
      <p:sp>
        <p:nvSpPr>
          <p:cNvPr id="28675" name="Text Box 71"/>
          <p:cNvSpPr txBox="1">
            <a:spLocks noChangeArrowheads="1"/>
          </p:cNvSpPr>
          <p:nvPr/>
        </p:nvSpPr>
        <p:spPr bwMode="auto">
          <a:xfrm>
            <a:off x="609600" y="152400"/>
            <a:ext cx="7924800" cy="190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zh-CN">
                <a:solidFill>
                  <a:srgbClr val="0000FF"/>
                </a:solidFill>
                <a:latin typeface="Arial" panose="020B0604020202020204" pitchFamily="34" charset="0"/>
              </a:rPr>
              <a:t>Read the passage again. Find the paragraphs that describe the following stages.</a:t>
            </a:r>
          </a:p>
        </p:txBody>
      </p:sp>
      <p:sp>
        <p:nvSpPr>
          <p:cNvPr id="64584" name="Text Box 72"/>
          <p:cNvSpPr txBox="1">
            <a:spLocks noChangeArrowheads="1"/>
          </p:cNvSpPr>
          <p:nvPr/>
        </p:nvSpPr>
        <p:spPr bwMode="auto">
          <a:xfrm>
            <a:off x="6096000" y="1939925"/>
            <a:ext cx="2590800" cy="438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zh-CN" sz="3200"/>
              <a:t>Paragraph 1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zh-CN" sz="3200"/>
              <a:t>Paragraph 2 Paragraph 3 Paragraph 4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zh-CN" sz="3200"/>
              <a:t>Paragraph 5 Paragraph 6 Paragraph 7 Paragraph 8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82" grpId="0"/>
      <p:bldP spid="6458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67" name="Picture 35" descr="20130117130000b65d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2209800"/>
            <a:ext cx="5772150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Text Box 36"/>
          <p:cNvSpPr txBox="1">
            <a:spLocks noChangeArrowheads="1"/>
          </p:cNvSpPr>
          <p:nvPr/>
        </p:nvSpPr>
        <p:spPr bwMode="auto">
          <a:xfrm>
            <a:off x="685800" y="152400"/>
            <a:ext cx="7772400" cy="190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zh-CN" i="1">
                <a:solidFill>
                  <a:srgbClr val="0000FF"/>
                </a:solidFill>
              </a:rPr>
              <a:t>Write a passage about someone or something that changed your life. Use the stages in Activity 5 to help you.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95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752600"/>
            <a:ext cx="7620000" cy="4572000"/>
          </a:xfrm>
        </p:spPr>
        <p:txBody>
          <a:bodyPr/>
          <a:lstStyle/>
          <a:p>
            <a:pPr marL="355600" indent="-355600" eaLnBrk="1" hangingPunct="1">
              <a:lnSpc>
                <a:spcPct val="130000"/>
              </a:lnSpc>
              <a:spcBef>
                <a:spcPct val="0"/>
              </a:spcBef>
            </a:pPr>
            <a:r>
              <a:rPr kumimoji="1" lang="en-US" altLang="zh-CN" sz="3600" b="1" dirty="0" smtClean="0">
                <a:latin typeface="Times New Roman" panose="02020603050405020304" pitchFamily="18" charset="0"/>
              </a:rPr>
              <a:t>whether/if</a:t>
            </a:r>
            <a:r>
              <a:rPr kumimoji="1" lang="zh-CN" altLang="en-US" sz="3600" b="1" dirty="0" smtClean="0">
                <a:latin typeface="Times New Roman" panose="02020603050405020304" pitchFamily="18" charset="0"/>
              </a:rPr>
              <a:t>及疑问词引导的宾语从句</a:t>
            </a:r>
            <a:endParaRPr lang="zh-CN" altLang="en-US" sz="3600" b="1" dirty="0" smtClean="0">
              <a:latin typeface="Times New Roman" panose="02020603050405020304" pitchFamily="18" charset="0"/>
            </a:endParaRPr>
          </a:p>
          <a:p>
            <a:pPr marL="355600" indent="-355600" eaLnBrk="1" hangingPunct="1">
              <a:lnSpc>
                <a:spcPct val="110000"/>
              </a:lnSpc>
            </a:pPr>
            <a:r>
              <a:rPr lang="zh-CN" altLang="en-US" sz="3600" b="1" dirty="0" smtClean="0">
                <a:latin typeface="Times New Roman" panose="02020603050405020304" pitchFamily="18" charset="0"/>
              </a:rPr>
              <a:t>重点短语</a:t>
            </a:r>
          </a:p>
          <a:p>
            <a:pPr marL="355600" indent="-355600" eaLnBrk="1" hangingPunct="1">
              <a:lnSpc>
                <a:spcPct val="110000"/>
              </a:lnSpc>
              <a:buFontTx/>
              <a:buNone/>
            </a:pPr>
            <a:r>
              <a:rPr lang="zh-CN" altLang="en-US" sz="3600" b="1" dirty="0" smtClean="0">
                <a:latin typeface="Times New Roman" panose="02020603050405020304" pitchFamily="18" charset="0"/>
              </a:rPr>
              <a:t>   </a:t>
            </a:r>
            <a:r>
              <a:rPr lang="en-US" altLang="zh-CN" sz="3600" b="1" dirty="0" smtClean="0">
                <a:latin typeface="Times New Roman" panose="02020603050405020304" pitchFamily="18" charset="0"/>
              </a:rPr>
              <a:t>in silence</a:t>
            </a:r>
          </a:p>
          <a:p>
            <a:pPr marL="355600" indent="-355600" eaLnBrk="1" hangingPunct="1">
              <a:lnSpc>
                <a:spcPct val="110000"/>
              </a:lnSpc>
              <a:buFontTx/>
              <a:buNone/>
            </a:pPr>
            <a:r>
              <a:rPr lang="en-US" altLang="zh-CN" sz="3600" b="1" dirty="0" smtClean="0">
                <a:latin typeface="Times New Roman" panose="02020603050405020304" pitchFamily="18" charset="0"/>
              </a:rPr>
              <a:t>   day by day</a:t>
            </a:r>
          </a:p>
          <a:p>
            <a:pPr marL="355600" indent="-355600" eaLnBrk="1" hangingPunct="1">
              <a:lnSpc>
                <a:spcPct val="110000"/>
              </a:lnSpc>
              <a:buFontTx/>
              <a:buNone/>
            </a:pPr>
            <a:r>
              <a:rPr lang="en-US" altLang="zh-CN" sz="3600" b="1" dirty="0" smtClean="0">
                <a:latin typeface="Times New Roman" panose="02020603050405020304" pitchFamily="18" charset="0"/>
              </a:rPr>
              <a:t>   every time</a:t>
            </a:r>
            <a:endParaRPr lang="en-US" altLang="zh-CN" sz="3600" b="1" dirty="0" smtClean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23" name="WordArt 5"/>
          <p:cNvSpPr>
            <a:spLocks noChangeArrowheads="1" noChangeShapeType="1" noTextEdit="1"/>
          </p:cNvSpPr>
          <p:nvPr/>
        </p:nvSpPr>
        <p:spPr bwMode="auto">
          <a:xfrm>
            <a:off x="2286000" y="762000"/>
            <a:ext cx="3886200" cy="68580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0"/>
              </a:avLst>
            </a:prstTxWarp>
          </a:bodyPr>
          <a:lstStyle/>
          <a:p>
            <a:pPr algn="ctr"/>
            <a:r>
              <a:rPr lang="zh-CN" altLang="en-US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本课小结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Text Box 2"/>
          <p:cNvSpPr txBox="1">
            <a:spLocks noChangeArrowheads="1"/>
          </p:cNvSpPr>
          <p:nvPr/>
        </p:nvSpPr>
        <p:spPr bwMode="auto">
          <a:xfrm>
            <a:off x="1143000" y="5653088"/>
            <a:ext cx="6445250" cy="75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dirty="0">
                <a:solidFill>
                  <a:schemeClr val="tx1"/>
                </a:solidFill>
              </a:rPr>
              <a:t>Are you afraid to make friends?</a:t>
            </a:r>
          </a:p>
        </p:txBody>
      </p:sp>
      <p:pic>
        <p:nvPicPr>
          <p:cNvPr id="4099" name="Picture 6" descr="dazhaohu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43000" y="685800"/>
            <a:ext cx="7162800" cy="481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Text Box 2"/>
          <p:cNvSpPr txBox="1">
            <a:spLocks noChangeArrowheads="1"/>
          </p:cNvSpPr>
          <p:nvPr/>
        </p:nvSpPr>
        <p:spPr bwMode="auto">
          <a:xfrm>
            <a:off x="2270125" y="1339850"/>
            <a:ext cx="185738" cy="6969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  <a:defRPr/>
            </a:pPr>
            <a:endParaRPr lang="zh-CN" altLang="zh-CN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ea typeface="宋体" panose="02010600030101010101" pitchFamily="2" charset="-122"/>
            </a:endParaRPr>
          </a:p>
        </p:txBody>
      </p:sp>
      <p:sp>
        <p:nvSpPr>
          <p:cNvPr id="131075" name="Text Box 3"/>
          <p:cNvSpPr txBox="1">
            <a:spLocks noChangeArrowheads="1"/>
          </p:cNvSpPr>
          <p:nvPr/>
        </p:nvSpPr>
        <p:spPr bwMode="auto">
          <a:xfrm>
            <a:off x="533400" y="1600200"/>
            <a:ext cx="8229600" cy="432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tabLst>
                <a:tab pos="355600" algn="l"/>
              </a:tabLst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tabLst>
                <a:tab pos="355600" algn="l"/>
              </a:tabLst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tabLst>
                <a:tab pos="355600" algn="l"/>
              </a:tabLst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tabLst>
                <a:tab pos="355600" algn="l"/>
              </a:tabLst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tabLst>
                <a:tab pos="355600" algn="l"/>
              </a:tabLst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zh-CN" dirty="0">
                <a:solidFill>
                  <a:schemeClr val="tx1"/>
                </a:solidFill>
              </a:rPr>
              <a:t>1. ____ I read the novel, I felt the touch of something.</a:t>
            </a:r>
          </a:p>
          <a:p>
            <a:pPr eaLnBrk="1" hangingPunct="1">
              <a:lnSpc>
                <a:spcPct val="110000"/>
              </a:lnSpc>
              <a:buFontTx/>
              <a:buAutoNum type="alphaUcPeriod"/>
            </a:pPr>
            <a:r>
              <a:rPr lang="en-US" altLang="zh-CN" dirty="0">
                <a:solidFill>
                  <a:schemeClr val="tx1"/>
                </a:solidFill>
              </a:rPr>
              <a:t> Every time        B. </a:t>
            </a:r>
            <a:r>
              <a:rPr lang="en-US" altLang="zh-CN" dirty="0" err="1">
                <a:solidFill>
                  <a:schemeClr val="tx1"/>
                </a:solidFill>
              </a:rPr>
              <a:t>Everytime</a:t>
            </a:r>
            <a:r>
              <a:rPr lang="en-US" altLang="zh-CN" dirty="0">
                <a:solidFill>
                  <a:schemeClr val="tx1"/>
                </a:solidFill>
              </a:rPr>
              <a:t>        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zh-CN" dirty="0">
                <a:solidFill>
                  <a:schemeClr val="tx1"/>
                </a:solidFill>
              </a:rPr>
              <a:t>C. Every times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zh-CN" dirty="0">
                <a:solidFill>
                  <a:schemeClr val="tx1"/>
                </a:solidFill>
              </a:rPr>
              <a:t>2. The boy felt _____ when he stayed at   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zh-CN" dirty="0">
                <a:solidFill>
                  <a:schemeClr val="tx1"/>
                </a:solidFill>
              </a:rPr>
              <a:t>    home alone.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zh-CN" dirty="0">
                <a:solidFill>
                  <a:schemeClr val="tx1"/>
                </a:solidFill>
              </a:rPr>
              <a:t>A. alone          B. lonely           C. happily</a:t>
            </a:r>
          </a:p>
        </p:txBody>
      </p:sp>
      <p:sp>
        <p:nvSpPr>
          <p:cNvPr id="131077" name="Text Box 5"/>
          <p:cNvSpPr txBox="1">
            <a:spLocks noChangeArrowheads="1"/>
          </p:cNvSpPr>
          <p:nvPr/>
        </p:nvSpPr>
        <p:spPr bwMode="auto">
          <a:xfrm>
            <a:off x="1295400" y="1600200"/>
            <a:ext cx="514350" cy="6969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>
            <a:lvl1pPr eaLnBrk="0" hangingPunct="0"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zh-CN"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</a:p>
        </p:txBody>
      </p:sp>
      <p:sp>
        <p:nvSpPr>
          <p:cNvPr id="131078" name="Text Box 6"/>
          <p:cNvSpPr txBox="1">
            <a:spLocks noChangeArrowheads="1"/>
          </p:cNvSpPr>
          <p:nvPr/>
        </p:nvSpPr>
        <p:spPr bwMode="auto">
          <a:xfrm>
            <a:off x="3886200" y="4038600"/>
            <a:ext cx="460375" cy="6969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>
            <a:lvl1pPr eaLnBrk="0" hangingPunct="0"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zh-CN"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</a:p>
        </p:txBody>
      </p:sp>
      <p:sp>
        <p:nvSpPr>
          <p:cNvPr id="31750" name="WordArt 8"/>
          <p:cNvSpPr>
            <a:spLocks noChangeArrowheads="1" noChangeShapeType="1" noTextEdit="1"/>
          </p:cNvSpPr>
          <p:nvPr/>
        </p:nvSpPr>
        <p:spPr bwMode="auto">
          <a:xfrm>
            <a:off x="3200400" y="457200"/>
            <a:ext cx="2590800" cy="762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89"/>
              </a:avLst>
            </a:prstTxWarp>
          </a:bodyPr>
          <a:lstStyle/>
          <a:p>
            <a:pPr algn="ctr"/>
            <a:r>
              <a:rPr lang="zh-CN" altLang="en-US" kern="10" dirty="0">
                <a:ln w="9525">
                  <a:solidFill>
                    <a:srgbClr val="FF0000"/>
                  </a:solidFill>
                  <a:round/>
                </a:ln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练一练：</a:t>
            </a: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31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1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1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1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1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5" grpId="0"/>
      <p:bldP spid="131077" grpId="0"/>
      <p:bldP spid="13107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Text Box 2"/>
          <p:cNvSpPr txBox="1">
            <a:spLocks noChangeArrowheads="1"/>
          </p:cNvSpPr>
          <p:nvPr/>
        </p:nvSpPr>
        <p:spPr bwMode="auto">
          <a:xfrm>
            <a:off x="2270125" y="1339850"/>
            <a:ext cx="185738" cy="6969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  <a:defRPr/>
            </a:pPr>
            <a:endParaRPr lang="zh-CN" altLang="zh-CN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ea typeface="宋体" panose="02010600030101010101" pitchFamily="2" charset="-122"/>
            </a:endParaRPr>
          </a:p>
        </p:txBody>
      </p:sp>
      <p:sp>
        <p:nvSpPr>
          <p:cNvPr id="132099" name="Text Box 3"/>
          <p:cNvSpPr txBox="1">
            <a:spLocks noChangeArrowheads="1"/>
          </p:cNvSpPr>
          <p:nvPr/>
        </p:nvSpPr>
        <p:spPr bwMode="auto">
          <a:xfrm>
            <a:off x="533400" y="1066800"/>
            <a:ext cx="8229600" cy="372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tabLst>
                <a:tab pos="355600" algn="l"/>
              </a:tabLst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tabLst>
                <a:tab pos="355600" algn="l"/>
              </a:tabLst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tabLst>
                <a:tab pos="355600" algn="l"/>
              </a:tabLst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tabLst>
                <a:tab pos="355600" algn="l"/>
              </a:tabLst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tabLst>
                <a:tab pos="355600" algn="l"/>
              </a:tabLst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zh-CN" dirty="0">
                <a:solidFill>
                  <a:schemeClr val="tx1"/>
                </a:solidFill>
              </a:rPr>
              <a:t>3. The little boy grew up day ____ day.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zh-CN" dirty="0">
                <a:solidFill>
                  <a:schemeClr val="tx1"/>
                </a:solidFill>
              </a:rPr>
              <a:t>A. at           B. to           C. for          D. by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zh-CN" dirty="0">
                <a:solidFill>
                  <a:schemeClr val="tx1"/>
                </a:solidFill>
              </a:rPr>
              <a:t>4. I want to give you some _____ about 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zh-CN" dirty="0">
                <a:solidFill>
                  <a:schemeClr val="tx1"/>
                </a:solidFill>
              </a:rPr>
              <a:t>    the hobby.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zh-CN" dirty="0">
                <a:solidFill>
                  <a:schemeClr val="tx1"/>
                </a:solidFill>
              </a:rPr>
              <a:t>A. suggest                    B. suggestion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zh-CN" dirty="0">
                <a:solidFill>
                  <a:schemeClr val="tx1"/>
                </a:solidFill>
              </a:rPr>
              <a:t>C. advices                    D. piece of advices </a:t>
            </a:r>
          </a:p>
        </p:txBody>
      </p:sp>
      <p:sp>
        <p:nvSpPr>
          <p:cNvPr id="132100" name="Text Box 4"/>
          <p:cNvSpPr txBox="1">
            <a:spLocks noChangeArrowheads="1"/>
          </p:cNvSpPr>
          <p:nvPr/>
        </p:nvSpPr>
        <p:spPr bwMode="auto">
          <a:xfrm>
            <a:off x="6019800" y="2286000"/>
            <a:ext cx="555625" cy="6969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>
            <a:lvl1pPr eaLnBrk="0" hangingPunct="0"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zh-CN">
                <a:effectLst>
                  <a:outerShdw blurRad="38100" dist="38100" dir="2700000" algn="tl">
                    <a:srgbClr val="C0C0C0"/>
                  </a:outerShdw>
                </a:effectLst>
              </a:rPr>
              <a:t>B</a:t>
            </a:r>
          </a:p>
        </p:txBody>
      </p:sp>
      <p:sp>
        <p:nvSpPr>
          <p:cNvPr id="132103" name="Text Box 7"/>
          <p:cNvSpPr txBox="1">
            <a:spLocks noChangeArrowheads="1"/>
          </p:cNvSpPr>
          <p:nvPr/>
        </p:nvSpPr>
        <p:spPr bwMode="auto">
          <a:xfrm>
            <a:off x="6477000" y="1066800"/>
            <a:ext cx="514350" cy="6969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>
            <a:lvl1pPr eaLnBrk="0" hangingPunct="0"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zh-CN">
                <a:effectLst>
                  <a:outerShdw blurRad="38100" dist="38100" dir="2700000" algn="tl">
                    <a:srgbClr val="C0C0C0"/>
                  </a:outerShdw>
                </a:effectLst>
              </a:rPr>
              <a:t>D</a:t>
            </a: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32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2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2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2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2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099" grpId="0"/>
      <p:bldP spid="132100" grpId="0"/>
      <p:bldP spid="13210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WordArt 2"/>
          <p:cNvSpPr>
            <a:spLocks noChangeArrowheads="1" noChangeShapeType="1" noTextEdit="1"/>
          </p:cNvSpPr>
          <p:nvPr/>
        </p:nvSpPr>
        <p:spPr bwMode="auto">
          <a:xfrm>
            <a:off x="2514600" y="228600"/>
            <a:ext cx="3276600" cy="68580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0"/>
              </a:avLst>
            </a:prstTxWarp>
          </a:bodyPr>
          <a:lstStyle/>
          <a:p>
            <a:pPr algn="ctr"/>
            <a:r>
              <a:rPr lang="zh-CN" altLang="en-US" kern="10" dirty="0">
                <a:ln w="12700">
                  <a:solidFill>
                    <a:srgbClr val="FF6600"/>
                  </a:solidFill>
                  <a:round/>
                </a:ln>
                <a:solidFill>
                  <a:srgbClr val="FFFF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中考链接</a:t>
            </a:r>
          </a:p>
        </p:txBody>
      </p:sp>
      <p:sp>
        <p:nvSpPr>
          <p:cNvPr id="81923" name="Text Box 3"/>
          <p:cNvSpPr txBox="1">
            <a:spLocks noChangeArrowheads="1"/>
          </p:cNvSpPr>
          <p:nvPr/>
        </p:nvSpPr>
        <p:spPr bwMode="auto">
          <a:xfrm>
            <a:off x="152400" y="941388"/>
            <a:ext cx="8839200" cy="553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  <a:buFontTx/>
              <a:buAutoNum type="arabicPeriod"/>
            </a:pPr>
            <a:r>
              <a:rPr lang="en-US" altLang="zh-CN" dirty="0">
                <a:solidFill>
                  <a:schemeClr val="tx1"/>
                </a:solidFill>
              </a:rPr>
              <a:t> The policewoman asked the little boy ______. 【2012</a:t>
            </a:r>
            <a:r>
              <a:rPr lang="zh-CN" altLang="en-US" dirty="0">
                <a:solidFill>
                  <a:schemeClr val="tx1"/>
                </a:solidFill>
              </a:rPr>
              <a:t>贵州安顺</a:t>
            </a:r>
            <a:r>
              <a:rPr lang="en-US" altLang="zh-CN" dirty="0">
                <a:solidFill>
                  <a:schemeClr val="tx1"/>
                </a:solidFill>
              </a:rPr>
              <a:t>】 </a:t>
            </a:r>
            <a:r>
              <a:rPr lang="zh-CN" altLang="en-US" dirty="0">
                <a:solidFill>
                  <a:schemeClr val="tx1"/>
                </a:solidFill>
              </a:rPr>
              <a:t>　　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zh-CN" dirty="0">
                <a:solidFill>
                  <a:schemeClr val="tx1"/>
                </a:solidFill>
              </a:rPr>
              <a:t>A. where did he live    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zh-CN" dirty="0">
                <a:solidFill>
                  <a:schemeClr val="tx1"/>
                </a:solidFill>
              </a:rPr>
              <a:t>B. where he lived 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zh-CN" dirty="0">
                <a:solidFill>
                  <a:schemeClr val="tx1"/>
                </a:solidFill>
              </a:rPr>
              <a:t>C. where he lives         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zh-CN" dirty="0">
                <a:solidFill>
                  <a:schemeClr val="tx1"/>
                </a:solidFill>
              </a:rPr>
              <a:t>D. where does he lives 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zh-CN" dirty="0">
                <a:solidFill>
                  <a:schemeClr val="tx1"/>
                </a:solidFill>
              </a:rPr>
              <a:t>2. </a:t>
            </a:r>
            <a:r>
              <a:rPr lang="zh-CN" altLang="zh-CN" dirty="0">
                <a:solidFill>
                  <a:schemeClr val="tx1"/>
                </a:solidFill>
              </a:rPr>
              <a:t>-- Could you tell me_____ he came here? 　　</a:t>
            </a:r>
            <a:endParaRPr lang="zh-CN" altLang="en-US" dirty="0">
              <a:solidFill>
                <a:schemeClr val="tx1"/>
              </a:solidFill>
            </a:endParaRPr>
          </a:p>
          <a:p>
            <a:pPr eaLnBrk="1" hangingPunct="1">
              <a:lnSpc>
                <a:spcPct val="110000"/>
              </a:lnSpc>
            </a:pPr>
            <a:r>
              <a:rPr lang="zh-CN" altLang="en-US" dirty="0">
                <a:solidFill>
                  <a:schemeClr val="tx1"/>
                </a:solidFill>
              </a:rPr>
              <a:t>    </a:t>
            </a:r>
            <a:r>
              <a:rPr lang="zh-CN" altLang="zh-CN" dirty="0">
                <a:solidFill>
                  <a:schemeClr val="tx1"/>
                </a:solidFill>
              </a:rPr>
              <a:t>--He drove here himself. 【2012</a:t>
            </a:r>
            <a:r>
              <a:rPr lang="en-US" altLang="zh-CN" dirty="0">
                <a:solidFill>
                  <a:schemeClr val="tx1"/>
                </a:solidFill>
              </a:rPr>
              <a:t> </a:t>
            </a:r>
            <a:r>
              <a:rPr lang="zh-CN" altLang="zh-CN" dirty="0">
                <a:solidFill>
                  <a:schemeClr val="tx1"/>
                </a:solidFill>
              </a:rPr>
              <a:t>安徽省】　　</a:t>
            </a:r>
            <a:endParaRPr lang="zh-CN" altLang="en-US" dirty="0">
              <a:solidFill>
                <a:schemeClr val="tx1"/>
              </a:solidFill>
            </a:endParaRPr>
          </a:p>
          <a:p>
            <a:pPr eaLnBrk="1" hangingPunct="1">
              <a:lnSpc>
                <a:spcPct val="110000"/>
              </a:lnSpc>
              <a:buFontTx/>
              <a:buAutoNum type="alphaUcPeriod"/>
            </a:pPr>
            <a:r>
              <a:rPr lang="zh-CN" altLang="en-US" dirty="0">
                <a:solidFill>
                  <a:schemeClr val="tx1"/>
                </a:solidFill>
              </a:rPr>
              <a:t> </a:t>
            </a:r>
            <a:r>
              <a:rPr lang="zh-CN" altLang="zh-CN" dirty="0">
                <a:solidFill>
                  <a:schemeClr val="tx1"/>
                </a:solidFill>
              </a:rPr>
              <a:t>how </a:t>
            </a:r>
            <a:r>
              <a:rPr lang="en-US" altLang="zh-CN" dirty="0">
                <a:solidFill>
                  <a:schemeClr val="tx1"/>
                </a:solidFill>
              </a:rPr>
              <a:t>     </a:t>
            </a:r>
            <a:r>
              <a:rPr lang="zh-CN" altLang="zh-CN" dirty="0">
                <a:solidFill>
                  <a:schemeClr val="tx1"/>
                </a:solidFill>
              </a:rPr>
              <a:t>B. why </a:t>
            </a:r>
            <a:r>
              <a:rPr lang="en-US" altLang="zh-CN" dirty="0">
                <a:solidFill>
                  <a:schemeClr val="tx1"/>
                </a:solidFill>
              </a:rPr>
              <a:t>      </a:t>
            </a:r>
            <a:r>
              <a:rPr lang="zh-CN" altLang="zh-CN" dirty="0">
                <a:solidFill>
                  <a:schemeClr val="tx1"/>
                </a:solidFill>
              </a:rPr>
              <a:t>C. when</a:t>
            </a:r>
            <a:r>
              <a:rPr lang="en-US" altLang="zh-CN" dirty="0">
                <a:solidFill>
                  <a:schemeClr val="tx1"/>
                </a:solidFill>
              </a:rPr>
              <a:t>    </a:t>
            </a:r>
            <a:r>
              <a:rPr lang="zh-CN" altLang="zh-CN" dirty="0">
                <a:solidFill>
                  <a:schemeClr val="tx1"/>
                </a:solidFill>
              </a:rPr>
              <a:t>D. whether </a:t>
            </a:r>
            <a:r>
              <a:rPr lang="zh-CN" altLang="en-US" dirty="0">
                <a:solidFill>
                  <a:schemeClr val="tx1"/>
                </a:solidFill>
              </a:rPr>
              <a:t>　</a:t>
            </a:r>
          </a:p>
        </p:txBody>
      </p:sp>
      <p:sp>
        <p:nvSpPr>
          <p:cNvPr id="81924" name="Text Box 4"/>
          <p:cNvSpPr txBox="1">
            <a:spLocks noChangeArrowheads="1"/>
          </p:cNvSpPr>
          <p:nvPr/>
        </p:nvSpPr>
        <p:spPr bwMode="auto">
          <a:xfrm>
            <a:off x="1066800" y="1558925"/>
            <a:ext cx="488950" cy="6969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>
            <a:lvl1pPr eaLnBrk="0" hangingPunct="0"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n-US" altLang="zh-CN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</a:t>
            </a:r>
          </a:p>
        </p:txBody>
      </p:sp>
      <p:sp>
        <p:nvSpPr>
          <p:cNvPr id="81926" name="Text Box 6"/>
          <p:cNvSpPr txBox="1">
            <a:spLocks noChangeArrowheads="1"/>
          </p:cNvSpPr>
          <p:nvPr/>
        </p:nvSpPr>
        <p:spPr bwMode="auto">
          <a:xfrm>
            <a:off x="4953000" y="4606925"/>
            <a:ext cx="514350" cy="6969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>
            <a:lvl1pPr eaLnBrk="0" hangingPunct="0"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n-US" altLang="zh-CN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3" grpId="0"/>
      <p:bldP spid="81924" grpId="0"/>
      <p:bldP spid="8192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7" name="Text Box 3"/>
          <p:cNvSpPr txBox="1">
            <a:spLocks noChangeArrowheads="1"/>
          </p:cNvSpPr>
          <p:nvPr/>
        </p:nvSpPr>
        <p:spPr bwMode="auto">
          <a:xfrm>
            <a:off x="76200" y="304800"/>
            <a:ext cx="8915400" cy="61404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zh-CN" dirty="0">
                <a:solidFill>
                  <a:schemeClr val="tx1"/>
                </a:solidFill>
              </a:rPr>
              <a:t>3. --Can you tell me ____ the prize, Tom? </a:t>
            </a:r>
            <a:r>
              <a:rPr lang="zh-CN" altLang="en-US" dirty="0">
                <a:solidFill>
                  <a:schemeClr val="tx1"/>
                </a:solidFill>
              </a:rPr>
              <a:t>　　</a:t>
            </a:r>
          </a:p>
          <a:p>
            <a:pPr eaLnBrk="1" hangingPunct="1">
              <a:lnSpc>
                <a:spcPct val="110000"/>
              </a:lnSpc>
            </a:pPr>
            <a:r>
              <a:rPr lang="zh-CN" altLang="en-US" dirty="0">
                <a:solidFill>
                  <a:schemeClr val="tx1"/>
                </a:solidFill>
              </a:rPr>
              <a:t>    </a:t>
            </a:r>
            <a:r>
              <a:rPr lang="en-US" altLang="zh-CN" dirty="0">
                <a:solidFill>
                  <a:schemeClr val="tx1"/>
                </a:solidFill>
              </a:rPr>
              <a:t>--Last year. 【2012</a:t>
            </a:r>
            <a:r>
              <a:rPr lang="zh-CN" altLang="en-US" dirty="0">
                <a:solidFill>
                  <a:schemeClr val="tx1"/>
                </a:solidFill>
              </a:rPr>
              <a:t>北京</a:t>
            </a:r>
            <a:r>
              <a:rPr lang="en-US" altLang="zh-CN" dirty="0">
                <a:solidFill>
                  <a:schemeClr val="tx1"/>
                </a:solidFill>
              </a:rPr>
              <a:t>】 </a:t>
            </a:r>
            <a:r>
              <a:rPr lang="zh-CN" altLang="en-US" dirty="0">
                <a:solidFill>
                  <a:schemeClr val="tx1"/>
                </a:solidFill>
              </a:rPr>
              <a:t>　　</a:t>
            </a:r>
          </a:p>
          <a:p>
            <a:pPr eaLnBrk="1" hangingPunct="1">
              <a:lnSpc>
                <a:spcPct val="110000"/>
              </a:lnSpc>
              <a:buFontTx/>
              <a:buAutoNum type="alphaUcPeriod"/>
            </a:pPr>
            <a:r>
              <a:rPr lang="zh-CN" altLang="en-US" dirty="0">
                <a:solidFill>
                  <a:schemeClr val="tx1"/>
                </a:solidFill>
              </a:rPr>
              <a:t> </a:t>
            </a:r>
            <a:r>
              <a:rPr lang="en-US" altLang="zh-CN" dirty="0">
                <a:solidFill>
                  <a:schemeClr val="tx1"/>
                </a:solidFill>
              </a:rPr>
              <a:t>when you got             B. when did you get </a:t>
            </a:r>
            <a:r>
              <a:rPr lang="zh-CN" altLang="en-US" dirty="0">
                <a:solidFill>
                  <a:schemeClr val="tx1"/>
                </a:solidFill>
              </a:rPr>
              <a:t>　　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zh-CN" dirty="0">
                <a:solidFill>
                  <a:schemeClr val="tx1"/>
                </a:solidFill>
              </a:rPr>
              <a:t>C. when will you get     D. when you will get 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zh-CN" dirty="0">
                <a:solidFill>
                  <a:schemeClr val="tx1"/>
                </a:solidFill>
              </a:rPr>
              <a:t>4. --Could you tell me _______? </a:t>
            </a:r>
            <a:r>
              <a:rPr lang="zh-CN" altLang="en-US" dirty="0">
                <a:solidFill>
                  <a:schemeClr val="tx1"/>
                </a:solidFill>
              </a:rPr>
              <a:t>　　</a:t>
            </a:r>
          </a:p>
          <a:p>
            <a:pPr eaLnBrk="1" hangingPunct="1">
              <a:lnSpc>
                <a:spcPct val="110000"/>
              </a:lnSpc>
            </a:pPr>
            <a:r>
              <a:rPr lang="zh-CN" altLang="en-US" dirty="0">
                <a:solidFill>
                  <a:schemeClr val="tx1"/>
                </a:solidFill>
              </a:rPr>
              <a:t>    </a:t>
            </a:r>
            <a:r>
              <a:rPr lang="en-US" altLang="zh-CN" dirty="0">
                <a:solidFill>
                  <a:schemeClr val="tx1"/>
                </a:solidFill>
              </a:rPr>
              <a:t>--Certainly. In half an hour.【2012</a:t>
            </a:r>
            <a:r>
              <a:rPr lang="zh-CN" altLang="en-US" dirty="0">
                <a:solidFill>
                  <a:schemeClr val="tx1"/>
                </a:solidFill>
              </a:rPr>
              <a:t>广东</a:t>
            </a:r>
            <a:r>
              <a:rPr lang="en-US" altLang="zh-CN" dirty="0">
                <a:solidFill>
                  <a:schemeClr val="tx1"/>
                </a:solidFill>
              </a:rPr>
              <a:t>】 </a:t>
            </a:r>
            <a:r>
              <a:rPr lang="zh-CN" altLang="en-US" dirty="0">
                <a:solidFill>
                  <a:schemeClr val="tx1"/>
                </a:solidFill>
              </a:rPr>
              <a:t>　　</a:t>
            </a:r>
          </a:p>
          <a:p>
            <a:pPr eaLnBrk="1" hangingPunct="1">
              <a:lnSpc>
                <a:spcPct val="110000"/>
              </a:lnSpc>
              <a:buFontTx/>
              <a:buAutoNum type="alphaUcPeriod"/>
            </a:pPr>
            <a:r>
              <a:rPr lang="zh-CN" altLang="en-US" dirty="0">
                <a:solidFill>
                  <a:schemeClr val="tx1"/>
                </a:solidFill>
              </a:rPr>
              <a:t> </a:t>
            </a:r>
            <a:r>
              <a:rPr lang="en-US" altLang="zh-CN" dirty="0">
                <a:solidFill>
                  <a:schemeClr val="tx1"/>
                </a:solidFill>
              </a:rPr>
              <a:t>when will the high speed train arrive </a:t>
            </a:r>
            <a:r>
              <a:rPr lang="zh-CN" altLang="en-US" dirty="0">
                <a:solidFill>
                  <a:schemeClr val="tx1"/>
                </a:solidFill>
              </a:rPr>
              <a:t>　　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zh-CN" dirty="0">
                <a:solidFill>
                  <a:schemeClr val="tx1"/>
                </a:solidFill>
              </a:rPr>
              <a:t>B. when the high speed train will arrive </a:t>
            </a:r>
            <a:r>
              <a:rPr lang="zh-CN" altLang="en-US" dirty="0">
                <a:solidFill>
                  <a:schemeClr val="tx1"/>
                </a:solidFill>
              </a:rPr>
              <a:t>　　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zh-CN" dirty="0">
                <a:solidFill>
                  <a:schemeClr val="tx1"/>
                </a:solidFill>
              </a:rPr>
              <a:t>C. when would the high speed train arrive </a:t>
            </a:r>
            <a:r>
              <a:rPr lang="zh-CN" altLang="en-US" dirty="0">
                <a:solidFill>
                  <a:schemeClr val="tx1"/>
                </a:solidFill>
              </a:rPr>
              <a:t>　　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zh-CN" dirty="0">
                <a:solidFill>
                  <a:schemeClr val="tx1"/>
                </a:solidFill>
              </a:rPr>
              <a:t>D. when the high speed train would arrive </a:t>
            </a:r>
            <a:r>
              <a:rPr lang="zh-CN" altLang="en-US" dirty="0">
                <a:solidFill>
                  <a:schemeClr val="tx1"/>
                </a:solidFill>
              </a:rPr>
              <a:t>　</a:t>
            </a:r>
          </a:p>
        </p:txBody>
      </p:sp>
      <p:sp>
        <p:nvSpPr>
          <p:cNvPr id="98308" name="Text Box 4"/>
          <p:cNvSpPr txBox="1">
            <a:spLocks noChangeArrowheads="1"/>
          </p:cNvSpPr>
          <p:nvPr/>
        </p:nvSpPr>
        <p:spPr bwMode="auto">
          <a:xfrm>
            <a:off x="4267200" y="304800"/>
            <a:ext cx="514350" cy="6969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>
            <a:lvl1pPr eaLnBrk="0" hangingPunct="0"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n-US" altLang="zh-CN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</a:p>
        </p:txBody>
      </p:sp>
      <p:sp>
        <p:nvSpPr>
          <p:cNvPr id="98310" name="Text Box 6"/>
          <p:cNvSpPr txBox="1">
            <a:spLocks noChangeArrowheads="1"/>
          </p:cNvSpPr>
          <p:nvPr/>
        </p:nvSpPr>
        <p:spPr bwMode="auto">
          <a:xfrm>
            <a:off x="5029200" y="2743200"/>
            <a:ext cx="488950" cy="6969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>
            <a:lvl1pPr eaLnBrk="0" hangingPunct="0"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n-US" altLang="zh-CN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</a:t>
            </a: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8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8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8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8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8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8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7" grpId="0" animBg="1"/>
      <p:bldP spid="98308" grpId="0"/>
      <p:bldP spid="9831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8229600" cy="1600200"/>
          </a:xfrm>
        </p:spPr>
        <p:txBody>
          <a:bodyPr/>
          <a:lstStyle/>
          <a:p>
            <a:pPr marL="0" indent="0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3600" b="1" dirty="0" smtClean="0">
                <a:solidFill>
                  <a:srgbClr val="000099"/>
                </a:solidFill>
                <a:latin typeface="Times New Roman" panose="02020603050405020304" pitchFamily="18" charset="0"/>
              </a:rPr>
              <a:t>给老师写一封电子邮件，介绍你交友方面遇到的问题。 </a:t>
            </a:r>
          </a:p>
        </p:txBody>
      </p:sp>
      <p:sp>
        <p:nvSpPr>
          <p:cNvPr id="35843" name="WordArt 12"/>
          <p:cNvSpPr>
            <a:spLocks noChangeArrowheads="1" noChangeShapeType="1" noTextEdit="1"/>
          </p:cNvSpPr>
          <p:nvPr/>
        </p:nvSpPr>
        <p:spPr bwMode="auto">
          <a:xfrm>
            <a:off x="2590800" y="609600"/>
            <a:ext cx="3733800" cy="609600"/>
          </a:xfrm>
          <a:prstGeom prst="rect">
            <a:avLst/>
          </a:prstGeom>
        </p:spPr>
        <p:txBody>
          <a:bodyPr wrap="none" fromWordArt="1">
            <a:prstTxWarp prst="textTriangleInverted">
              <a:avLst>
                <a:gd name="adj" fmla="val 100000"/>
              </a:avLst>
            </a:prstTxWarp>
          </a:bodyPr>
          <a:lstStyle/>
          <a:p>
            <a:pPr algn="ctr"/>
            <a:r>
              <a:rPr lang="en-US" altLang="zh-CN" kern="10">
                <a:ln w="12700">
                  <a:solidFill>
                    <a:srgbClr val="FFFF99"/>
                  </a:solidFill>
                  <a:round/>
                </a:ln>
                <a:latin typeface="Times New Roman" panose="02020603050405020304"/>
                <a:cs typeface="Times New Roman" panose="02020603050405020304"/>
              </a:rPr>
              <a:t>Homework</a:t>
            </a:r>
            <a:endParaRPr lang="zh-CN" altLang="en-US" kern="10">
              <a:ln w="12700">
                <a:solidFill>
                  <a:srgbClr val="FFFF99"/>
                </a:solidFill>
                <a:round/>
              </a:ln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35844" name="Picture 38" descr="1Q4021V49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52600" y="2819400"/>
            <a:ext cx="5715000" cy="375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Text Box 2"/>
          <p:cNvSpPr txBox="1">
            <a:spLocks noChangeArrowheads="1"/>
          </p:cNvSpPr>
          <p:nvPr/>
        </p:nvSpPr>
        <p:spPr bwMode="auto">
          <a:xfrm>
            <a:off x="1828800" y="5729288"/>
            <a:ext cx="5861050" cy="75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dirty="0">
                <a:solidFill>
                  <a:schemeClr val="tx1"/>
                </a:solidFill>
              </a:rPr>
              <a:t>Do you often smile at others?</a:t>
            </a:r>
          </a:p>
        </p:txBody>
      </p:sp>
      <p:pic>
        <p:nvPicPr>
          <p:cNvPr id="5123" name="Picture 6" descr="W02012050841575714643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457200"/>
            <a:ext cx="3857625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5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Text Box 2"/>
          <p:cNvSpPr txBox="1">
            <a:spLocks noChangeArrowheads="1"/>
          </p:cNvSpPr>
          <p:nvPr/>
        </p:nvSpPr>
        <p:spPr bwMode="auto">
          <a:xfrm>
            <a:off x="685800" y="5181600"/>
            <a:ext cx="802005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dirty="0">
                <a:solidFill>
                  <a:schemeClr val="tx1"/>
                </a:solidFill>
              </a:rPr>
              <a:t>How do you feel when you are with your friends?</a:t>
            </a:r>
          </a:p>
        </p:txBody>
      </p:sp>
      <p:pic>
        <p:nvPicPr>
          <p:cNvPr id="6147" name="Picture 8" descr="234973-1310120I5075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43000" y="685800"/>
            <a:ext cx="6705600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08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0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2"/>
          <p:cNvGrpSpPr/>
          <p:nvPr/>
        </p:nvGrpSpPr>
        <p:grpSpPr bwMode="auto">
          <a:xfrm>
            <a:off x="1143000" y="304800"/>
            <a:ext cx="6934200" cy="1143000"/>
            <a:chOff x="1338" y="300"/>
            <a:chExt cx="3276" cy="720"/>
          </a:xfrm>
        </p:grpSpPr>
        <p:sp>
          <p:nvSpPr>
            <p:cNvPr id="7174" name="AutoShape 3" descr="深色竖线"/>
            <p:cNvSpPr>
              <a:spLocks noChangeArrowheads="1"/>
            </p:cNvSpPr>
            <p:nvPr/>
          </p:nvSpPr>
          <p:spPr bwMode="auto">
            <a:xfrm>
              <a:off x="1338" y="436"/>
              <a:ext cx="2631" cy="499"/>
            </a:xfrm>
            <a:prstGeom prst="roundRect">
              <a:avLst>
                <a:gd name="adj" fmla="val 16667"/>
              </a:avLst>
            </a:prstGeom>
            <a:pattFill prst="dkVert">
              <a:fgClr>
                <a:srgbClr val="FF0066"/>
              </a:fgClr>
              <a:bgClr>
                <a:srgbClr val="FF6600"/>
              </a:bgClr>
            </a:pattFill>
            <a:ln w="25400">
              <a:solidFill>
                <a:srgbClr val="FFCC00"/>
              </a:solidFill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pic>
          <p:nvPicPr>
            <p:cNvPr id="7175" name="Picture 4" descr="2004128121356906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014" y="300"/>
              <a:ext cx="600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171" name="Text Box 5"/>
          <p:cNvSpPr txBox="1">
            <a:spLocks noChangeArrowheads="1"/>
          </p:cNvSpPr>
          <p:nvPr/>
        </p:nvSpPr>
        <p:spPr bwMode="auto">
          <a:xfrm>
            <a:off x="1524000" y="577850"/>
            <a:ext cx="6858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dirty="0">
                <a:solidFill>
                  <a:schemeClr val="bg1"/>
                </a:solidFill>
              </a:rPr>
              <a:t>Words and expressions</a:t>
            </a: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609600" y="1600200"/>
            <a:ext cx="2971800" cy="409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spcBef>
                <a:spcPct val="5000"/>
              </a:spcBef>
            </a:pPr>
            <a:r>
              <a:rPr lang="en-US" altLang="zh-CN" dirty="0">
                <a:solidFill>
                  <a:srgbClr val="3333FF"/>
                </a:solidFill>
              </a:rPr>
              <a:t> silence</a:t>
            </a:r>
          </a:p>
          <a:p>
            <a:pPr algn="r" eaLnBrk="1" hangingPunct="1">
              <a:spcBef>
                <a:spcPct val="5000"/>
              </a:spcBef>
            </a:pPr>
            <a:r>
              <a:rPr lang="en-US" altLang="zh-CN" dirty="0">
                <a:solidFill>
                  <a:srgbClr val="3333FF"/>
                </a:solidFill>
              </a:rPr>
              <a:t> in silence</a:t>
            </a:r>
          </a:p>
          <a:p>
            <a:pPr algn="r" eaLnBrk="1" hangingPunct="1">
              <a:spcBef>
                <a:spcPct val="5000"/>
              </a:spcBef>
            </a:pPr>
            <a:r>
              <a:rPr lang="en-US" altLang="zh-CN" dirty="0">
                <a:solidFill>
                  <a:srgbClr val="3333FF"/>
                </a:solidFill>
              </a:rPr>
              <a:t> pass</a:t>
            </a:r>
          </a:p>
          <a:p>
            <a:pPr algn="r" eaLnBrk="1" hangingPunct="1">
              <a:spcBef>
                <a:spcPct val="5000"/>
              </a:spcBef>
            </a:pPr>
            <a:r>
              <a:rPr lang="en-US" altLang="zh-CN" dirty="0">
                <a:solidFill>
                  <a:srgbClr val="3333FF"/>
                </a:solidFill>
              </a:rPr>
              <a:t> bright</a:t>
            </a:r>
          </a:p>
          <a:p>
            <a:pPr algn="r" eaLnBrk="1" hangingPunct="1">
              <a:spcBef>
                <a:spcPct val="5000"/>
              </a:spcBef>
            </a:pPr>
            <a:r>
              <a:rPr lang="en-US" altLang="zh-CN" dirty="0">
                <a:solidFill>
                  <a:srgbClr val="3333FF"/>
                </a:solidFill>
              </a:rPr>
              <a:t>treasure</a:t>
            </a:r>
          </a:p>
          <a:p>
            <a:pPr algn="r" eaLnBrk="1" hangingPunct="1">
              <a:spcBef>
                <a:spcPct val="5000"/>
              </a:spcBef>
            </a:pPr>
            <a:r>
              <a:rPr lang="en-US" altLang="zh-CN" dirty="0">
                <a:solidFill>
                  <a:srgbClr val="3333FF"/>
                </a:solidFill>
              </a:rPr>
              <a:t> day by day</a:t>
            </a:r>
          </a:p>
          <a:p>
            <a:pPr algn="r" eaLnBrk="1" hangingPunct="1">
              <a:spcBef>
                <a:spcPct val="5000"/>
              </a:spcBef>
            </a:pPr>
            <a:r>
              <a:rPr lang="en-US" altLang="zh-CN" dirty="0">
                <a:solidFill>
                  <a:srgbClr val="3333FF"/>
                </a:solidFill>
              </a:rPr>
              <a:t> trust</a:t>
            </a: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3733800" y="1600200"/>
            <a:ext cx="4648200" cy="4675188"/>
          </a:xfrm>
          <a:prstGeom prst="rect">
            <a:avLst/>
          </a:prstGeom>
          <a:solidFill>
            <a:schemeClr val="bg1">
              <a:alpha val="5294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"/>
              </a:spcBef>
            </a:pPr>
            <a:r>
              <a:rPr lang="en-US" altLang="zh-CN" i="1" dirty="0">
                <a:solidFill>
                  <a:srgbClr val="FF0066"/>
                </a:solidFill>
              </a:rPr>
              <a:t> n.</a:t>
            </a:r>
            <a:r>
              <a:rPr lang="en-US" altLang="zh-CN" dirty="0"/>
              <a:t> </a:t>
            </a:r>
            <a:r>
              <a:rPr lang="zh-CN" altLang="en-US" dirty="0"/>
              <a:t>寂静，无声</a:t>
            </a:r>
          </a:p>
          <a:p>
            <a:pPr eaLnBrk="1" hangingPunct="1">
              <a:spcBef>
                <a:spcPct val="5000"/>
              </a:spcBef>
            </a:pPr>
            <a:r>
              <a:rPr lang="zh-CN" altLang="en-US" dirty="0"/>
              <a:t>     安静地，沉默地</a:t>
            </a:r>
          </a:p>
          <a:p>
            <a:pPr eaLnBrk="1" hangingPunct="1">
              <a:spcBef>
                <a:spcPct val="5000"/>
              </a:spcBef>
            </a:pPr>
            <a:r>
              <a:rPr lang="zh-CN" altLang="en-US" dirty="0"/>
              <a:t> </a:t>
            </a:r>
            <a:r>
              <a:rPr lang="en-US" altLang="zh-CN" i="1" dirty="0">
                <a:solidFill>
                  <a:srgbClr val="FF0066"/>
                </a:solidFill>
              </a:rPr>
              <a:t>v.</a:t>
            </a:r>
            <a:r>
              <a:rPr lang="en-US" altLang="zh-CN" dirty="0"/>
              <a:t> </a:t>
            </a:r>
            <a:r>
              <a:rPr lang="zh-CN" altLang="en-US" dirty="0"/>
              <a:t>经过，通过</a:t>
            </a:r>
          </a:p>
          <a:p>
            <a:pPr eaLnBrk="1" hangingPunct="1">
              <a:spcBef>
                <a:spcPct val="5000"/>
              </a:spcBef>
            </a:pPr>
            <a:r>
              <a:rPr lang="en-US" altLang="zh-CN" i="1" dirty="0">
                <a:solidFill>
                  <a:srgbClr val="FF0066"/>
                </a:solidFill>
              </a:rPr>
              <a:t>adj.</a:t>
            </a:r>
            <a:r>
              <a:rPr lang="en-US" altLang="zh-CN" dirty="0"/>
              <a:t> </a:t>
            </a:r>
            <a:r>
              <a:rPr lang="zh-CN" altLang="en-US" dirty="0"/>
              <a:t>欢快的，明亮的</a:t>
            </a:r>
          </a:p>
          <a:p>
            <a:pPr eaLnBrk="1" hangingPunct="1">
              <a:spcBef>
                <a:spcPct val="5000"/>
              </a:spcBef>
            </a:pPr>
            <a:r>
              <a:rPr lang="zh-CN" altLang="en-US" i="1" dirty="0">
                <a:solidFill>
                  <a:srgbClr val="FF0066"/>
                </a:solidFill>
              </a:rPr>
              <a:t> </a:t>
            </a:r>
            <a:r>
              <a:rPr lang="en-US" altLang="zh-CN" i="1" dirty="0">
                <a:solidFill>
                  <a:srgbClr val="FF0066"/>
                </a:solidFill>
              </a:rPr>
              <a:t>n.</a:t>
            </a:r>
            <a:r>
              <a:rPr lang="en-US" altLang="zh-CN" dirty="0"/>
              <a:t> </a:t>
            </a:r>
            <a:r>
              <a:rPr lang="zh-CN" altLang="en-US" dirty="0"/>
              <a:t>珍宝，珍贵之物</a:t>
            </a:r>
          </a:p>
          <a:p>
            <a:pPr eaLnBrk="1" hangingPunct="1">
              <a:spcBef>
                <a:spcPct val="5000"/>
              </a:spcBef>
            </a:pPr>
            <a:r>
              <a:rPr lang="zh-CN" altLang="en-US" dirty="0"/>
              <a:t>     一天天地，渐渐地</a:t>
            </a:r>
          </a:p>
          <a:p>
            <a:pPr eaLnBrk="1" hangingPunct="1">
              <a:spcBef>
                <a:spcPct val="5000"/>
              </a:spcBef>
            </a:pPr>
            <a:r>
              <a:rPr lang="zh-CN" altLang="en-US" i="1" dirty="0">
                <a:solidFill>
                  <a:srgbClr val="FF0066"/>
                </a:solidFill>
              </a:rPr>
              <a:t> </a:t>
            </a:r>
            <a:r>
              <a:rPr lang="en-US" altLang="zh-CN" i="1" dirty="0">
                <a:solidFill>
                  <a:srgbClr val="FF0066"/>
                </a:solidFill>
              </a:rPr>
              <a:t>v.</a:t>
            </a:r>
            <a:r>
              <a:rPr lang="en-US" altLang="zh-CN" dirty="0"/>
              <a:t> </a:t>
            </a:r>
            <a:r>
              <a:rPr lang="zh-CN" altLang="en-US" dirty="0"/>
              <a:t>信任，信赖</a:t>
            </a:r>
          </a:p>
          <a:p>
            <a:pPr eaLnBrk="1" hangingPunct="1">
              <a:spcBef>
                <a:spcPct val="5000"/>
              </a:spcBef>
            </a:pPr>
            <a:r>
              <a:rPr lang="zh-CN" altLang="en-US" i="1" dirty="0">
                <a:solidFill>
                  <a:srgbClr val="FF0066"/>
                </a:solidFill>
              </a:rPr>
              <a:t> </a:t>
            </a:r>
            <a:r>
              <a:rPr lang="en-US" altLang="zh-CN" i="1" dirty="0">
                <a:solidFill>
                  <a:srgbClr val="FF0066"/>
                </a:solidFill>
              </a:rPr>
              <a:t>n.</a:t>
            </a:r>
            <a:r>
              <a:rPr lang="en-US" altLang="zh-CN" dirty="0"/>
              <a:t> </a:t>
            </a:r>
            <a:r>
              <a:rPr lang="zh-CN" altLang="en-US" dirty="0"/>
              <a:t>信任，信赖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15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6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6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61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61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61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61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61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61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0" grpId="0"/>
      <p:bldP spid="6151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2"/>
          <p:cNvGrpSpPr/>
          <p:nvPr/>
        </p:nvGrpSpPr>
        <p:grpSpPr bwMode="auto">
          <a:xfrm>
            <a:off x="1143000" y="228600"/>
            <a:ext cx="6858000" cy="1143000"/>
            <a:chOff x="1338" y="300"/>
            <a:chExt cx="3276" cy="720"/>
          </a:xfrm>
        </p:grpSpPr>
        <p:sp>
          <p:nvSpPr>
            <p:cNvPr id="8198" name="AutoShape 3" descr="深色竖线"/>
            <p:cNvSpPr>
              <a:spLocks noChangeArrowheads="1"/>
            </p:cNvSpPr>
            <p:nvPr/>
          </p:nvSpPr>
          <p:spPr bwMode="auto">
            <a:xfrm>
              <a:off x="1338" y="436"/>
              <a:ext cx="2631" cy="499"/>
            </a:xfrm>
            <a:prstGeom prst="roundRect">
              <a:avLst>
                <a:gd name="adj" fmla="val 16667"/>
              </a:avLst>
            </a:prstGeom>
            <a:pattFill prst="dkVert">
              <a:fgClr>
                <a:srgbClr val="FF0066"/>
              </a:fgClr>
              <a:bgClr>
                <a:srgbClr val="FF6600"/>
              </a:bgClr>
            </a:pattFill>
            <a:ln w="25400">
              <a:solidFill>
                <a:srgbClr val="FFCC00"/>
              </a:solidFill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pic>
          <p:nvPicPr>
            <p:cNvPr id="8199" name="Picture 4" descr="2004128121356906[1]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014" y="300"/>
              <a:ext cx="600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195" name="Text Box 5"/>
          <p:cNvSpPr txBox="1">
            <a:spLocks noChangeArrowheads="1"/>
          </p:cNvSpPr>
          <p:nvPr/>
        </p:nvSpPr>
        <p:spPr bwMode="auto">
          <a:xfrm>
            <a:off x="1447800" y="457200"/>
            <a:ext cx="6858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>
                <a:solidFill>
                  <a:schemeClr val="bg1"/>
                </a:solidFill>
              </a:rPr>
              <a:t>Words and expressions</a:t>
            </a: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152400" y="1524000"/>
            <a:ext cx="3352800" cy="476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spcBef>
                <a:spcPct val="25000"/>
              </a:spcBef>
            </a:pPr>
            <a:r>
              <a:rPr lang="en-US" altLang="zh-CN">
                <a:solidFill>
                  <a:srgbClr val="3333FF"/>
                </a:solidFill>
              </a:rPr>
              <a:t> include</a:t>
            </a:r>
          </a:p>
          <a:p>
            <a:pPr algn="r" eaLnBrk="1" hangingPunct="1">
              <a:spcBef>
                <a:spcPct val="25000"/>
              </a:spcBef>
            </a:pPr>
            <a:endParaRPr lang="en-US" altLang="zh-CN">
              <a:solidFill>
                <a:srgbClr val="3333FF"/>
              </a:solidFill>
            </a:endParaRPr>
          </a:p>
          <a:p>
            <a:pPr algn="r" eaLnBrk="1" hangingPunct="1">
              <a:spcBef>
                <a:spcPct val="25000"/>
              </a:spcBef>
            </a:pPr>
            <a:r>
              <a:rPr lang="en-US" altLang="zh-CN">
                <a:solidFill>
                  <a:srgbClr val="3333FF"/>
                </a:solidFill>
              </a:rPr>
              <a:t> circle</a:t>
            </a:r>
          </a:p>
          <a:p>
            <a:pPr algn="r" eaLnBrk="1" hangingPunct="1">
              <a:spcBef>
                <a:spcPct val="25000"/>
              </a:spcBef>
            </a:pPr>
            <a:endParaRPr lang="en-US" altLang="zh-CN">
              <a:solidFill>
                <a:srgbClr val="3333FF"/>
              </a:solidFill>
            </a:endParaRPr>
          </a:p>
          <a:p>
            <a:pPr algn="r" eaLnBrk="1" hangingPunct="1">
              <a:spcBef>
                <a:spcPct val="25000"/>
              </a:spcBef>
            </a:pPr>
            <a:r>
              <a:rPr lang="en-US" altLang="zh-CN">
                <a:solidFill>
                  <a:srgbClr val="3333FF"/>
                </a:solidFill>
              </a:rPr>
              <a:t> stick</a:t>
            </a:r>
          </a:p>
          <a:p>
            <a:pPr algn="r" eaLnBrk="1" hangingPunct="1">
              <a:spcBef>
                <a:spcPct val="25000"/>
              </a:spcBef>
            </a:pPr>
            <a:r>
              <a:rPr lang="en-US" altLang="zh-CN">
                <a:solidFill>
                  <a:srgbClr val="3333FF"/>
                </a:solidFill>
              </a:rPr>
              <a:t> glue</a:t>
            </a:r>
          </a:p>
          <a:p>
            <a:pPr algn="r" eaLnBrk="1" hangingPunct="1">
              <a:spcBef>
                <a:spcPct val="25000"/>
              </a:spcBef>
            </a:pPr>
            <a:r>
              <a:rPr lang="en-US" altLang="zh-CN">
                <a:solidFill>
                  <a:srgbClr val="3333FF"/>
                </a:solidFill>
              </a:rPr>
              <a:t> suggestion</a:t>
            </a: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3581400" y="1524000"/>
            <a:ext cx="4572000" cy="4765675"/>
          </a:xfrm>
          <a:prstGeom prst="rect">
            <a:avLst/>
          </a:prstGeom>
          <a:solidFill>
            <a:schemeClr val="bg1">
              <a:alpha val="5098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5000"/>
              </a:spcBef>
            </a:pPr>
            <a:r>
              <a:rPr lang="en-US" altLang="zh-CN" i="1">
                <a:solidFill>
                  <a:srgbClr val="FF0066"/>
                </a:solidFill>
              </a:rPr>
              <a:t> v.</a:t>
            </a:r>
            <a:r>
              <a:rPr lang="en-US" altLang="zh-CN"/>
              <a:t> </a:t>
            </a:r>
            <a:r>
              <a:rPr lang="zh-CN" altLang="en-US"/>
              <a:t>包括，把</a:t>
            </a:r>
            <a:r>
              <a:rPr lang="en-US" altLang="zh-CN"/>
              <a:t>……</a:t>
            </a:r>
            <a:r>
              <a:rPr lang="zh-CN" altLang="en-US"/>
              <a:t>列为</a:t>
            </a:r>
          </a:p>
          <a:p>
            <a:pPr eaLnBrk="1" hangingPunct="1">
              <a:spcBef>
                <a:spcPct val="25000"/>
              </a:spcBef>
            </a:pPr>
            <a:r>
              <a:rPr lang="zh-CN" altLang="en-US"/>
              <a:t>     一部分</a:t>
            </a:r>
          </a:p>
          <a:p>
            <a:pPr eaLnBrk="1" hangingPunct="1">
              <a:spcBef>
                <a:spcPct val="25000"/>
              </a:spcBef>
            </a:pPr>
            <a:r>
              <a:rPr lang="zh-CN" altLang="en-US" i="1">
                <a:solidFill>
                  <a:srgbClr val="FF0066"/>
                </a:solidFill>
              </a:rPr>
              <a:t> </a:t>
            </a:r>
            <a:r>
              <a:rPr lang="en-US" altLang="zh-CN" i="1">
                <a:solidFill>
                  <a:srgbClr val="FF0066"/>
                </a:solidFill>
              </a:rPr>
              <a:t>n.</a:t>
            </a:r>
            <a:r>
              <a:rPr lang="zh-CN" altLang="en-US"/>
              <a:t>（熟悉的，相关的</a:t>
            </a:r>
          </a:p>
          <a:p>
            <a:pPr eaLnBrk="1" hangingPunct="1">
              <a:spcBef>
                <a:spcPct val="25000"/>
              </a:spcBef>
            </a:pPr>
            <a:r>
              <a:rPr lang="zh-CN" altLang="en-US"/>
              <a:t>     人形成的）圈子</a:t>
            </a:r>
          </a:p>
          <a:p>
            <a:pPr eaLnBrk="1" hangingPunct="1">
              <a:spcBef>
                <a:spcPct val="25000"/>
              </a:spcBef>
            </a:pPr>
            <a:r>
              <a:rPr lang="zh-CN" altLang="en-US" i="1">
                <a:solidFill>
                  <a:srgbClr val="FF0066"/>
                </a:solidFill>
              </a:rPr>
              <a:t> </a:t>
            </a:r>
            <a:r>
              <a:rPr lang="en-US" altLang="zh-CN" i="1">
                <a:solidFill>
                  <a:srgbClr val="FF0066"/>
                </a:solidFill>
              </a:rPr>
              <a:t>v.</a:t>
            </a:r>
            <a:r>
              <a:rPr lang="en-US" altLang="zh-CN"/>
              <a:t> </a:t>
            </a:r>
            <a:r>
              <a:rPr lang="zh-CN" altLang="en-US"/>
              <a:t>粘，粘贴</a:t>
            </a:r>
          </a:p>
          <a:p>
            <a:pPr eaLnBrk="1" hangingPunct="1">
              <a:spcBef>
                <a:spcPct val="25000"/>
              </a:spcBef>
            </a:pPr>
            <a:r>
              <a:rPr lang="zh-CN" altLang="en-US"/>
              <a:t> </a:t>
            </a:r>
            <a:r>
              <a:rPr lang="en-US" altLang="zh-CN" i="1">
                <a:solidFill>
                  <a:srgbClr val="FF0066"/>
                </a:solidFill>
              </a:rPr>
              <a:t>n.</a:t>
            </a:r>
            <a:r>
              <a:rPr lang="en-US" altLang="zh-CN"/>
              <a:t> </a:t>
            </a:r>
            <a:r>
              <a:rPr lang="zh-CN" altLang="en-US"/>
              <a:t>胶水</a:t>
            </a:r>
          </a:p>
          <a:p>
            <a:pPr eaLnBrk="1" hangingPunct="1">
              <a:spcBef>
                <a:spcPct val="25000"/>
              </a:spcBef>
            </a:pPr>
            <a:r>
              <a:rPr lang="zh-CN" altLang="en-US"/>
              <a:t> </a:t>
            </a:r>
            <a:r>
              <a:rPr lang="en-US" altLang="zh-CN" i="1">
                <a:solidFill>
                  <a:srgbClr val="FF0066"/>
                </a:solidFill>
              </a:rPr>
              <a:t>n.</a:t>
            </a:r>
            <a:r>
              <a:rPr lang="en-US" altLang="zh-CN"/>
              <a:t> </a:t>
            </a:r>
            <a:r>
              <a:rPr lang="zh-CN" altLang="en-US"/>
              <a:t>提议，建议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717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7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71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71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71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71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71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4" grpId="0"/>
      <p:bldP spid="7175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ext Box 2"/>
          <p:cNvSpPr txBox="1">
            <a:spLocks noChangeArrowheads="1"/>
          </p:cNvSpPr>
          <p:nvPr/>
        </p:nvSpPr>
        <p:spPr bwMode="auto">
          <a:xfrm>
            <a:off x="152400" y="3048000"/>
            <a:ext cx="3505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>
                <a:solidFill>
                  <a:schemeClr val="tx1"/>
                </a:solidFill>
              </a:rPr>
              <a:t>pass </a:t>
            </a:r>
            <a:r>
              <a:rPr lang="en-US" altLang="zh-CN" sz="3200" i="1">
                <a:solidFill>
                  <a:schemeClr val="tx1"/>
                </a:solidFill>
              </a:rPr>
              <a:t>v.</a:t>
            </a:r>
            <a:r>
              <a:rPr lang="en-US" altLang="zh-CN" sz="3200">
                <a:solidFill>
                  <a:schemeClr val="tx1"/>
                </a:solidFill>
              </a:rPr>
              <a:t> </a:t>
            </a:r>
            <a:r>
              <a:rPr lang="zh-CN" altLang="en-US" sz="3200">
                <a:solidFill>
                  <a:schemeClr val="tx1"/>
                </a:solidFill>
              </a:rPr>
              <a:t>经过；通过</a:t>
            </a:r>
          </a:p>
        </p:txBody>
      </p:sp>
      <p:sp>
        <p:nvSpPr>
          <p:cNvPr id="103427" name="Text Box 3"/>
          <p:cNvSpPr txBox="1">
            <a:spLocks noChangeArrowheads="1"/>
          </p:cNvSpPr>
          <p:nvPr/>
        </p:nvSpPr>
        <p:spPr bwMode="auto">
          <a:xfrm>
            <a:off x="3581400" y="3048000"/>
            <a:ext cx="3352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>
                <a:solidFill>
                  <a:schemeClr val="tx1"/>
                </a:solidFill>
              </a:rPr>
              <a:t>silence </a:t>
            </a:r>
            <a:r>
              <a:rPr lang="en-US" altLang="zh-CN" sz="3200" i="1">
                <a:solidFill>
                  <a:schemeClr val="tx1"/>
                </a:solidFill>
              </a:rPr>
              <a:t>n.</a:t>
            </a:r>
            <a:r>
              <a:rPr lang="en-US" altLang="zh-CN" sz="3200">
                <a:solidFill>
                  <a:schemeClr val="tx1"/>
                </a:solidFill>
              </a:rPr>
              <a:t> </a:t>
            </a:r>
            <a:r>
              <a:rPr lang="zh-CN" altLang="en-US" sz="3200">
                <a:solidFill>
                  <a:schemeClr val="tx1"/>
                </a:solidFill>
              </a:rPr>
              <a:t>寂静；无声</a:t>
            </a:r>
          </a:p>
        </p:txBody>
      </p:sp>
      <p:sp>
        <p:nvSpPr>
          <p:cNvPr id="103428" name="Text Box 4"/>
          <p:cNvSpPr txBox="1">
            <a:spLocks noChangeArrowheads="1"/>
          </p:cNvSpPr>
          <p:nvPr/>
        </p:nvSpPr>
        <p:spPr bwMode="auto">
          <a:xfrm>
            <a:off x="6400800" y="3048000"/>
            <a:ext cx="264636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>
                <a:solidFill>
                  <a:schemeClr val="tx1"/>
                </a:solidFill>
              </a:rPr>
              <a:t>bright </a:t>
            </a:r>
            <a:r>
              <a:rPr lang="en-US" altLang="zh-CN" sz="3200" i="1">
                <a:solidFill>
                  <a:schemeClr val="tx1"/>
                </a:solidFill>
              </a:rPr>
              <a:t>adj.</a:t>
            </a:r>
            <a:r>
              <a:rPr lang="en-US" altLang="zh-CN" sz="3200">
                <a:solidFill>
                  <a:schemeClr val="tx1"/>
                </a:solidFill>
              </a:rPr>
              <a:t> </a:t>
            </a:r>
            <a:r>
              <a:rPr lang="zh-CN" altLang="en-US" sz="3200">
                <a:solidFill>
                  <a:schemeClr val="tx1"/>
                </a:solidFill>
              </a:rPr>
              <a:t>欢快的；明亮的</a:t>
            </a:r>
          </a:p>
        </p:txBody>
      </p:sp>
      <p:sp>
        <p:nvSpPr>
          <p:cNvPr id="103429" name="Text Box 5"/>
          <p:cNvSpPr txBox="1">
            <a:spLocks noChangeArrowheads="1"/>
          </p:cNvSpPr>
          <p:nvPr/>
        </p:nvSpPr>
        <p:spPr bwMode="auto">
          <a:xfrm>
            <a:off x="2819400" y="4343400"/>
            <a:ext cx="2286000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>
                <a:solidFill>
                  <a:schemeClr val="tx1"/>
                </a:solidFill>
              </a:rPr>
              <a:t>treasure </a:t>
            </a:r>
            <a:r>
              <a:rPr lang="en-US" altLang="zh-CN" sz="3200" i="1">
                <a:solidFill>
                  <a:schemeClr val="tx1"/>
                </a:solidFill>
              </a:rPr>
              <a:t>n.</a:t>
            </a:r>
            <a:r>
              <a:rPr lang="en-US" altLang="zh-CN" sz="3200">
                <a:solidFill>
                  <a:schemeClr val="tx1"/>
                </a:solidFill>
              </a:rPr>
              <a:t> </a:t>
            </a:r>
            <a:r>
              <a:rPr lang="zh-CN" altLang="en-US" sz="3200">
                <a:solidFill>
                  <a:schemeClr val="tx1"/>
                </a:solidFill>
              </a:rPr>
              <a:t>珍宝；珍贵之物</a:t>
            </a:r>
          </a:p>
        </p:txBody>
      </p:sp>
      <p:sp>
        <p:nvSpPr>
          <p:cNvPr id="103430" name="Rectangle 6"/>
          <p:cNvSpPr>
            <a:spLocks noChangeArrowheads="1"/>
          </p:cNvSpPr>
          <p:nvPr/>
        </p:nvSpPr>
        <p:spPr bwMode="auto">
          <a:xfrm>
            <a:off x="4572000" y="6096000"/>
            <a:ext cx="430053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200">
                <a:solidFill>
                  <a:schemeClr val="tx1"/>
                </a:solidFill>
              </a:rPr>
              <a:t>trust </a:t>
            </a:r>
            <a:r>
              <a:rPr lang="en-US" altLang="zh-CN" sz="3200" i="1">
                <a:solidFill>
                  <a:schemeClr val="tx1"/>
                </a:solidFill>
              </a:rPr>
              <a:t>v./n.</a:t>
            </a:r>
            <a:r>
              <a:rPr lang="en-US" altLang="zh-CN" sz="3200">
                <a:solidFill>
                  <a:schemeClr val="tx1"/>
                </a:solidFill>
              </a:rPr>
              <a:t> </a:t>
            </a:r>
            <a:r>
              <a:rPr lang="zh-CN" altLang="en-US" sz="3200">
                <a:solidFill>
                  <a:schemeClr val="tx1"/>
                </a:solidFill>
              </a:rPr>
              <a:t>信任；信赖</a:t>
            </a:r>
          </a:p>
        </p:txBody>
      </p:sp>
      <p:sp>
        <p:nvSpPr>
          <p:cNvPr id="9223" name="WordArt 7"/>
          <p:cNvSpPr>
            <a:spLocks noChangeArrowheads="1" noChangeShapeType="1" noTextEdit="1"/>
          </p:cNvSpPr>
          <p:nvPr/>
        </p:nvSpPr>
        <p:spPr bwMode="auto">
          <a:xfrm>
            <a:off x="2971800" y="228600"/>
            <a:ext cx="3352800" cy="533400"/>
          </a:xfrm>
          <a:prstGeom prst="rect">
            <a:avLst/>
          </a:prstGeom>
        </p:spPr>
        <p:txBody>
          <a:bodyPr wrap="none" fromWordArt="1">
            <a:prstTxWarp prst="textInflateBottom">
              <a:avLst>
                <a:gd name="adj" fmla="val 100000"/>
              </a:avLst>
            </a:prstTxWarp>
          </a:bodyPr>
          <a:lstStyle/>
          <a:p>
            <a:pPr algn="ctr"/>
            <a:r>
              <a:rPr lang="en-US" altLang="zh-CN" kern="10">
                <a:ln w="9525">
                  <a:solidFill>
                    <a:schemeClr val="bg1"/>
                  </a:solidFill>
                  <a:round/>
                </a:ln>
                <a:latin typeface="Arial" panose="020B0604020202020204"/>
                <a:cs typeface="Arial" panose="020B0604020202020204"/>
              </a:rPr>
              <a:t>New words</a:t>
            </a:r>
            <a:endParaRPr lang="zh-CN" altLang="en-US" kern="10">
              <a:ln w="9525">
                <a:solidFill>
                  <a:schemeClr val="bg1"/>
                </a:solidFill>
                <a:round/>
              </a:ln>
              <a:latin typeface="Arial" panose="020B0604020202020204"/>
              <a:cs typeface="Arial" panose="020B0604020202020204"/>
            </a:endParaRPr>
          </a:p>
        </p:txBody>
      </p:sp>
      <p:pic>
        <p:nvPicPr>
          <p:cNvPr id="9224" name="Picture 58" descr="1K55J514-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429000" y="1066800"/>
            <a:ext cx="2479675" cy="201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60" descr="ANd9GcSVCgZ2kVzwVhCs7dPNGGBSol3UC1kAXR0JwULOfbe1BKZa6rvZ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2200" y="914400"/>
            <a:ext cx="2514600" cy="198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Picture 62" descr="ANd9GcQ5Y8R1_hSe1kUHCEl-lthOdI4sfklnWWWnbnivJl6WKJarXgx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4114800"/>
            <a:ext cx="2286000" cy="203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7" name="Picture 64" descr="ANd9GcSy6g_NZIbcl305YA3l-A-CBG80q6ft8o7Vp-T_6UaeZdiWkKM03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0" y="4267200"/>
            <a:ext cx="2209800" cy="173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8" name="Picture 67" descr="AW2X%SMR[4)OY)7B_C%_BND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04800" y="1143000"/>
            <a:ext cx="2660650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3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3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3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3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3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6" grpId="0"/>
      <p:bldP spid="103427" grpId="0"/>
      <p:bldP spid="103428" grpId="0"/>
      <p:bldP spid="103429" grpId="0"/>
      <p:bldP spid="1034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Text Box 3"/>
          <p:cNvSpPr txBox="1">
            <a:spLocks noChangeArrowheads="1"/>
          </p:cNvSpPr>
          <p:nvPr/>
        </p:nvSpPr>
        <p:spPr bwMode="auto">
          <a:xfrm>
            <a:off x="152400" y="2514600"/>
            <a:ext cx="3505200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>
                <a:solidFill>
                  <a:schemeClr val="tx1"/>
                </a:solidFill>
              </a:rPr>
              <a:t>circle </a:t>
            </a:r>
            <a:r>
              <a:rPr lang="en-US" altLang="zh-CN" sz="3200" i="1">
                <a:solidFill>
                  <a:schemeClr val="tx1"/>
                </a:solidFill>
              </a:rPr>
              <a:t>n.</a:t>
            </a:r>
            <a:r>
              <a:rPr lang="en-US" altLang="zh-CN" sz="3200">
                <a:solidFill>
                  <a:schemeClr val="tx1"/>
                </a:solidFill>
              </a:rPr>
              <a:t> (</a:t>
            </a:r>
            <a:r>
              <a:rPr lang="zh-CN" altLang="en-US" sz="3200">
                <a:solidFill>
                  <a:schemeClr val="tx1"/>
                </a:solidFill>
              </a:rPr>
              <a:t>熟悉的、相关的人形成的</a:t>
            </a:r>
            <a:r>
              <a:rPr lang="en-US" altLang="zh-CN" sz="3200">
                <a:solidFill>
                  <a:schemeClr val="tx1"/>
                </a:solidFill>
              </a:rPr>
              <a:t>)</a:t>
            </a:r>
            <a:r>
              <a:rPr lang="zh-CN" altLang="en-US" sz="3200">
                <a:solidFill>
                  <a:schemeClr val="tx1"/>
                </a:solidFill>
              </a:rPr>
              <a:t>圈子</a:t>
            </a:r>
          </a:p>
        </p:txBody>
      </p:sp>
      <p:sp>
        <p:nvSpPr>
          <p:cNvPr id="70661" name="Text Box 5"/>
          <p:cNvSpPr txBox="1">
            <a:spLocks noChangeArrowheads="1"/>
          </p:cNvSpPr>
          <p:nvPr/>
        </p:nvSpPr>
        <p:spPr bwMode="auto">
          <a:xfrm>
            <a:off x="3581400" y="2514600"/>
            <a:ext cx="2895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>
                <a:solidFill>
                  <a:schemeClr val="tx1"/>
                </a:solidFill>
              </a:rPr>
              <a:t>stick </a:t>
            </a:r>
            <a:r>
              <a:rPr lang="en-US" altLang="zh-CN" sz="3200" i="1">
                <a:solidFill>
                  <a:schemeClr val="tx1"/>
                </a:solidFill>
              </a:rPr>
              <a:t>v.</a:t>
            </a:r>
            <a:r>
              <a:rPr lang="en-US" altLang="zh-CN" sz="3200">
                <a:solidFill>
                  <a:schemeClr val="tx1"/>
                </a:solidFill>
              </a:rPr>
              <a:t> (stuck, stuck)</a:t>
            </a:r>
            <a:r>
              <a:rPr lang="zh-CN" altLang="en-US" sz="3200">
                <a:solidFill>
                  <a:schemeClr val="tx1"/>
                </a:solidFill>
              </a:rPr>
              <a:t>粘；粘贴</a:t>
            </a:r>
          </a:p>
        </p:txBody>
      </p:sp>
      <p:sp>
        <p:nvSpPr>
          <p:cNvPr id="70729" name="Text Box 73"/>
          <p:cNvSpPr txBox="1">
            <a:spLocks noChangeArrowheads="1"/>
          </p:cNvSpPr>
          <p:nvPr/>
        </p:nvSpPr>
        <p:spPr bwMode="auto">
          <a:xfrm>
            <a:off x="6629400" y="2667000"/>
            <a:ext cx="22526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>
                <a:solidFill>
                  <a:schemeClr val="tx1"/>
                </a:solidFill>
              </a:rPr>
              <a:t>glue </a:t>
            </a:r>
            <a:r>
              <a:rPr lang="en-US" altLang="zh-CN" sz="3200" i="1">
                <a:solidFill>
                  <a:schemeClr val="tx1"/>
                </a:solidFill>
              </a:rPr>
              <a:t>n.</a:t>
            </a:r>
            <a:r>
              <a:rPr lang="en-US" altLang="zh-CN" sz="3200">
                <a:solidFill>
                  <a:schemeClr val="tx1"/>
                </a:solidFill>
              </a:rPr>
              <a:t> </a:t>
            </a:r>
            <a:r>
              <a:rPr lang="zh-CN" altLang="en-US" sz="3200">
                <a:solidFill>
                  <a:schemeClr val="tx1"/>
                </a:solidFill>
              </a:rPr>
              <a:t>胶水</a:t>
            </a:r>
          </a:p>
        </p:txBody>
      </p:sp>
      <p:sp>
        <p:nvSpPr>
          <p:cNvPr id="70730" name="Text Box 74"/>
          <p:cNvSpPr txBox="1">
            <a:spLocks noChangeArrowheads="1"/>
          </p:cNvSpPr>
          <p:nvPr/>
        </p:nvSpPr>
        <p:spPr bwMode="auto">
          <a:xfrm>
            <a:off x="304800" y="6096000"/>
            <a:ext cx="45608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>
                <a:solidFill>
                  <a:schemeClr val="tx1"/>
                </a:solidFill>
              </a:rPr>
              <a:t>suggestion </a:t>
            </a:r>
            <a:r>
              <a:rPr lang="en-US" altLang="zh-CN" sz="3200" i="1">
                <a:solidFill>
                  <a:schemeClr val="tx1"/>
                </a:solidFill>
              </a:rPr>
              <a:t>n.</a:t>
            </a:r>
            <a:r>
              <a:rPr lang="en-US" altLang="zh-CN" sz="3200">
                <a:solidFill>
                  <a:schemeClr val="tx1"/>
                </a:solidFill>
              </a:rPr>
              <a:t> </a:t>
            </a:r>
            <a:r>
              <a:rPr lang="zh-CN" altLang="en-US" sz="3200">
                <a:solidFill>
                  <a:schemeClr val="tx1"/>
                </a:solidFill>
              </a:rPr>
              <a:t>提议；建议</a:t>
            </a:r>
          </a:p>
        </p:txBody>
      </p:sp>
      <p:pic>
        <p:nvPicPr>
          <p:cNvPr id="10246" name="Picture 76" descr="ANd9GcQBRWNnb_k0DFSlwgPGG2n2g-KCcmaiV2CQBla713ahLZ3HEJ-lw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81000"/>
            <a:ext cx="28575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82" descr="60ba2b43c69e678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381000"/>
            <a:ext cx="27432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88" descr="ANd9GcSHrmHlYwm6ukuZyCBZVVClZXymte5UgA2ewPrcusv_7pTIqGfDUw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9200" y="3886200"/>
            <a:ext cx="253365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745" name="Rectangle 89"/>
          <p:cNvSpPr>
            <a:spLocks noChangeArrowheads="1"/>
          </p:cNvSpPr>
          <p:nvPr/>
        </p:nvSpPr>
        <p:spPr bwMode="auto">
          <a:xfrm>
            <a:off x="5181600" y="5715000"/>
            <a:ext cx="3505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200">
                <a:solidFill>
                  <a:schemeClr val="tx1"/>
                </a:solidFill>
              </a:rPr>
              <a:t>include </a:t>
            </a:r>
            <a:r>
              <a:rPr lang="en-US" altLang="zh-CN" sz="3200" i="1">
                <a:solidFill>
                  <a:schemeClr val="tx1"/>
                </a:solidFill>
              </a:rPr>
              <a:t>v.</a:t>
            </a:r>
            <a:r>
              <a:rPr lang="en-US" altLang="zh-CN" sz="3200">
                <a:solidFill>
                  <a:schemeClr val="tx1"/>
                </a:solidFill>
              </a:rPr>
              <a:t> </a:t>
            </a:r>
            <a:r>
              <a:rPr lang="zh-CN" altLang="en-US" sz="3200">
                <a:solidFill>
                  <a:schemeClr val="tx1"/>
                </a:solidFill>
              </a:rPr>
              <a:t>包括；把</a:t>
            </a:r>
            <a:r>
              <a:rPr lang="en-US" altLang="zh-CN" sz="3200">
                <a:solidFill>
                  <a:schemeClr val="tx1"/>
                </a:solidFill>
              </a:rPr>
              <a:t>……</a:t>
            </a:r>
            <a:r>
              <a:rPr lang="zh-CN" altLang="en-US" sz="3200">
                <a:solidFill>
                  <a:schemeClr val="tx1"/>
                </a:solidFill>
              </a:rPr>
              <a:t>列为一部分</a:t>
            </a:r>
          </a:p>
        </p:txBody>
      </p:sp>
      <p:pic>
        <p:nvPicPr>
          <p:cNvPr id="10250" name="Picture 90" descr="ANd9GcSpOWQ12U3OBKc9Iv20qpEdQzD_1R-KiNqpZw_HHwgQXnCdsEYpd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486400" y="3733800"/>
            <a:ext cx="2209800" cy="191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1" name="Picture 91" descr="胶水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096000" y="381000"/>
            <a:ext cx="27432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0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0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0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0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0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9" grpId="0"/>
      <p:bldP spid="70661" grpId="0"/>
      <p:bldP spid="70729" grpId="0"/>
      <p:bldP spid="70730" grpId="0"/>
      <p:bldP spid="70745" grpId="0"/>
    </p:bldLst>
  </p:timing>
</p:sld>
</file>

<file path=ppt/theme/theme1.xml><?xml version="1.0" encoding="utf-8"?>
<a:theme xmlns:a="http://schemas.openxmlformats.org/drawingml/2006/main" name="WWW.2PPT.COM">
  <a:themeElements>
    <a:clrScheme name="1_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3600" b="1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3600" b="1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_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1400</Words>
  <Application>Microsoft Office PowerPoint</Application>
  <PresentationFormat>全屏显示(4:3)</PresentationFormat>
  <Paragraphs>211</Paragraphs>
  <Slides>34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34</vt:i4>
      </vt:variant>
    </vt:vector>
  </HeadingPairs>
  <TitlesOfParts>
    <vt:vector size="40" baseType="lpstr">
      <vt:lpstr>宋体</vt:lpstr>
      <vt:lpstr>微软雅黑</vt:lpstr>
      <vt:lpstr>Arial</vt:lpstr>
      <vt:lpstr>Calibri</vt:lpstr>
      <vt:lpstr>Times New Roman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cp:lastPrinted>2113-01-01T00:00:00Z</cp:lastPrinted>
  <dcterms:created xsi:type="dcterms:W3CDTF">2012-06-30T07:09:00Z</dcterms:created>
  <dcterms:modified xsi:type="dcterms:W3CDTF">2023-01-16T23:38:06Z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ICV">
    <vt:lpwstr>4A8610CE09E847379120C59CA15B8E71</vt:lpwstr>
  </property>
  <property fmtid="{D5CDD505-2E9C-101B-9397-08002B2CF9AE}" pid="4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