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35" r:id="rId2"/>
    <p:sldId id="436" r:id="rId3"/>
    <p:sldId id="388" r:id="rId4"/>
    <p:sldId id="429" r:id="rId5"/>
    <p:sldId id="408" r:id="rId6"/>
    <p:sldId id="424" r:id="rId7"/>
    <p:sldId id="425" r:id="rId8"/>
    <p:sldId id="427" r:id="rId9"/>
    <p:sldId id="437" r:id="rId10"/>
    <p:sldId id="399" r:id="rId11"/>
    <p:sldId id="433" r:id="rId12"/>
    <p:sldId id="426" r:id="rId13"/>
  </p:sldIdLst>
  <p:sldSz cx="12192000" cy="6858000"/>
  <p:notesSz cx="7104063" cy="10234613"/>
  <p:embeddedFontLst>
    <p:embeddedFont>
      <p:font typeface="华文楷体" panose="0201060004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楷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04236"/>
    <a:srgbClr val="00923F"/>
    <a:srgbClr val="0000CC"/>
    <a:srgbClr val="0033CC"/>
    <a:srgbClr val="0000FF"/>
    <a:srgbClr val="202020"/>
    <a:srgbClr val="323232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1" autoAdjust="0"/>
    <p:restoredTop sz="94660"/>
  </p:normalViewPr>
  <p:slideViewPr>
    <p:cSldViewPr snapToGrid="0">
      <p:cViewPr>
        <p:scale>
          <a:sx n="89" d="100"/>
          <a:sy n="89" d="100"/>
        </p:scale>
        <p:origin x="-1194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3966" y="-96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7A88B-3DAD-4DF0-9B90-2FEA572D9C6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A226F-A006-4F8A-B4A8-B21AAD217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5975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认识</a:t>
            </a:r>
            <a:r>
              <a:rPr lang="en-US" altLang="zh-CN" sz="36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3600" b="1" dirty="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以内的数</a:t>
            </a:r>
          </a:p>
        </p:txBody>
      </p:sp>
      <p:sp>
        <p:nvSpPr>
          <p:cNvPr id="9" name="矩形 8"/>
          <p:cNvSpPr/>
          <p:nvPr/>
        </p:nvSpPr>
        <p:spPr>
          <a:xfrm>
            <a:off x="-16700" y="1599519"/>
            <a:ext cx="121920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b="1" dirty="0" smtClean="0">
                <a:solidFill>
                  <a:prstClr val="white"/>
                </a:solidFill>
              </a:rPr>
              <a:t>认</a:t>
            </a:r>
            <a:r>
              <a:rPr lang="zh-CN" altLang="en-US" sz="6600" b="1" dirty="0">
                <a:solidFill>
                  <a:prstClr val="white"/>
                </a:solidFill>
              </a:rPr>
              <a:t>识</a:t>
            </a:r>
            <a:r>
              <a:rPr lang="en-US" altLang="zh-CN" sz="6600" b="1" dirty="0" smtClean="0">
                <a:solidFill>
                  <a:prstClr val="white"/>
                </a:solidFill>
              </a:rPr>
              <a:t>6-9</a:t>
            </a:r>
            <a:endParaRPr lang="en-US" altLang="zh-CN" sz="6600" b="1" dirty="0">
              <a:solidFill>
                <a:prstClr val="white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prstClr val="white"/>
                </a:solidFill>
              </a:rPr>
              <a:t>第</a:t>
            </a:r>
            <a:r>
              <a:rPr lang="en-US" altLang="zh-CN" sz="3200" b="1" dirty="0" smtClean="0">
                <a:solidFill>
                  <a:prstClr val="white"/>
                </a:solidFill>
              </a:rPr>
              <a:t>2</a:t>
            </a:r>
            <a:r>
              <a:rPr lang="zh-CN" altLang="en-US" sz="3200" b="1" dirty="0" smtClean="0">
                <a:solidFill>
                  <a:prstClr val="white"/>
                </a:solidFill>
              </a:rPr>
              <a:t>课时</a:t>
            </a:r>
            <a:endParaRPr lang="zh-CN" altLang="en-US" sz="3200" b="1" dirty="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84394" y="4485750"/>
            <a:ext cx="2823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white"/>
                </a:solidFill>
              </a:rPr>
              <a:t>新知探究</a:t>
            </a:r>
            <a:r>
              <a:rPr lang="en-US" altLang="zh-CN" sz="1600" dirty="0" smtClean="0">
                <a:solidFill>
                  <a:prstClr val="white"/>
                </a:solidFill>
              </a:rPr>
              <a:t>-</a:t>
            </a:r>
            <a:r>
              <a:rPr lang="zh-CN" altLang="en-US" sz="1600" dirty="0">
                <a:solidFill>
                  <a:prstClr val="white"/>
                </a:solidFill>
              </a:rPr>
              <a:t>课堂小结</a:t>
            </a:r>
            <a:r>
              <a:rPr lang="en-US" altLang="zh-CN" sz="1600" dirty="0">
                <a:solidFill>
                  <a:prstClr val="white"/>
                </a:solidFill>
              </a:rPr>
              <a:t>-</a:t>
            </a:r>
            <a:r>
              <a:rPr lang="zh-CN" altLang="en-US" sz="1600" dirty="0">
                <a:solidFill>
                  <a:prstClr val="white"/>
                </a:solidFill>
              </a:rPr>
              <a:t>课堂作业</a:t>
            </a:r>
          </a:p>
        </p:txBody>
      </p:sp>
      <p:sp>
        <p:nvSpPr>
          <p:cNvPr id="12" name="矩形 11"/>
          <p:cNvSpPr/>
          <p:nvPr/>
        </p:nvSpPr>
        <p:spPr>
          <a:xfrm>
            <a:off x="4795002" y="4819165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</a:rPr>
              <a:t>苏教版  数学  一年级  上册</a:t>
            </a:r>
          </a:p>
        </p:txBody>
      </p:sp>
      <p:sp>
        <p:nvSpPr>
          <p:cNvPr id="6" name="矩形 5"/>
          <p:cNvSpPr/>
          <p:nvPr/>
        </p:nvSpPr>
        <p:spPr>
          <a:xfrm>
            <a:off x="-16700" y="5825166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" y="1872343"/>
            <a:ext cx="10519683" cy="189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53232" y="3952636"/>
            <a:ext cx="1492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solidFill>
                  <a:srgbClr val="00923F"/>
                </a:solidFill>
                <a:latin typeface="+mn-ea"/>
                <a:ea typeface="+mn-ea"/>
              </a:rPr>
              <a:t>（    ）</a:t>
            </a:r>
            <a:endParaRPr lang="zh-CN" altLang="en-US" sz="3200" dirty="0">
              <a:solidFill>
                <a:srgbClr val="00923F"/>
              </a:solidFill>
              <a:latin typeface="+mn-ea"/>
              <a:ea typeface="+mn-ea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551790" y="3952635"/>
            <a:ext cx="1492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solidFill>
                  <a:srgbClr val="00923F"/>
                </a:solidFill>
                <a:latin typeface="+mn-ea"/>
                <a:ea typeface="+mn-ea"/>
              </a:rPr>
              <a:t>（    ）</a:t>
            </a:r>
            <a:endParaRPr lang="zh-CN" altLang="en-US" sz="3200" dirty="0">
              <a:solidFill>
                <a:srgbClr val="00923F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258895" y="3952635"/>
            <a:ext cx="1492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solidFill>
                  <a:srgbClr val="00923F"/>
                </a:solidFill>
                <a:latin typeface="+mn-ea"/>
                <a:ea typeface="+mn-ea"/>
              </a:rPr>
              <a:t>（    ）</a:t>
            </a:r>
            <a:endParaRPr lang="zh-CN" altLang="en-US" sz="3200" dirty="0">
              <a:solidFill>
                <a:srgbClr val="00923F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990532" y="3952635"/>
            <a:ext cx="14927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solidFill>
                  <a:srgbClr val="00923F"/>
                </a:solidFill>
                <a:latin typeface="+mn-ea"/>
                <a:ea typeface="+mn-ea"/>
              </a:rPr>
              <a:t>（    ）</a:t>
            </a:r>
            <a:endParaRPr lang="zh-CN" altLang="en-US" sz="3200" dirty="0">
              <a:solidFill>
                <a:srgbClr val="00923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" y="1872343"/>
            <a:ext cx="10519683" cy="189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53232" y="4017184"/>
            <a:ext cx="1326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CC0000"/>
                </a:solidFill>
                <a:latin typeface="+mn-ea"/>
                <a:ea typeface="+mn-ea"/>
              </a:rPr>
              <a:t>（    ）</a:t>
            </a:r>
            <a:endParaRPr lang="zh-CN" altLang="en-US" sz="28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551790" y="4017183"/>
            <a:ext cx="1326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CC0000"/>
                </a:solidFill>
                <a:latin typeface="+mn-ea"/>
                <a:ea typeface="+mn-ea"/>
              </a:rPr>
              <a:t>（    ）</a:t>
            </a:r>
            <a:endParaRPr lang="zh-CN" altLang="en-US" sz="28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258895" y="4017183"/>
            <a:ext cx="1326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CC0000"/>
                </a:solidFill>
                <a:latin typeface="+mn-ea"/>
                <a:ea typeface="+mn-ea"/>
              </a:rPr>
              <a:t>（    ）</a:t>
            </a:r>
            <a:endParaRPr lang="zh-CN" altLang="en-US" sz="28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990532" y="4017183"/>
            <a:ext cx="1326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CC0000"/>
                </a:solidFill>
                <a:latin typeface="+mn-ea"/>
                <a:ea typeface="+mn-ea"/>
              </a:rPr>
              <a:t>（    ）</a:t>
            </a:r>
            <a:endParaRPr lang="zh-CN" altLang="en-US" sz="28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450968" y="4030932"/>
            <a:ext cx="394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CC0000"/>
                </a:solidFill>
                <a:latin typeface="+mn-ea"/>
                <a:ea typeface="+mn-ea"/>
              </a:rPr>
              <a:t>7</a:t>
            </a:r>
            <a:endParaRPr lang="zh-CN" altLang="en-US" sz="28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719331" y="4030932"/>
            <a:ext cx="394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CC0000"/>
                </a:solidFill>
                <a:latin typeface="+mn-ea"/>
                <a:ea typeface="+mn-ea"/>
              </a:rPr>
              <a:t>8</a:t>
            </a:r>
            <a:endParaRPr lang="zh-CN" altLang="en-US" sz="28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23930" y="4030932"/>
            <a:ext cx="394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CC0000"/>
                </a:solidFill>
                <a:latin typeface="+mn-ea"/>
                <a:ea typeface="+mn-ea"/>
              </a:rPr>
              <a:t>9</a:t>
            </a:r>
            <a:endParaRPr lang="zh-CN" altLang="en-US" sz="28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538200" y="4030932"/>
            <a:ext cx="394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CC0000"/>
                </a:solidFill>
                <a:latin typeface="+mn-ea"/>
                <a:ea typeface="+mn-ea"/>
              </a:rPr>
              <a:t>6</a:t>
            </a:r>
            <a:endParaRPr lang="zh-CN" altLang="en-US" sz="28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7812" y="4900937"/>
            <a:ext cx="4552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7812" y="3757937"/>
            <a:ext cx="4552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6161" y="2614937"/>
            <a:ext cx="4562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7812" y="1471937"/>
            <a:ext cx="45624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矩形 4"/>
          <p:cNvSpPr>
            <a:spLocks noChangeArrowheads="1"/>
          </p:cNvSpPr>
          <p:nvPr/>
        </p:nvSpPr>
        <p:spPr bwMode="auto">
          <a:xfrm>
            <a:off x="1158292" y="1510526"/>
            <a:ext cx="9900569" cy="3701009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进一步加深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～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各数的认识，加深体会一个数可以分别表示几和第几，认识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以内数的排序，并能用不同的符号表示各数之间的关系。 </a:t>
            </a:r>
          </a:p>
          <a:p>
            <a:pPr>
              <a:lnSpc>
                <a:spcPct val="150000"/>
              </a:lnSpc>
              <a:buFont typeface="+mj-lt"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进一步体会数是表示现实物体个数的，感受数与数的联系，产生好的数感。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825150" y="760783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里填“＞”或“＜” 。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1352" y="817581"/>
            <a:ext cx="466725" cy="45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0"/>
          <p:cNvGrpSpPr/>
          <p:nvPr/>
        </p:nvGrpSpPr>
        <p:grpSpPr bwMode="auto">
          <a:xfrm>
            <a:off x="1644506" y="3133546"/>
            <a:ext cx="1180069" cy="523220"/>
            <a:chOff x="858226" y="1571618"/>
            <a:chExt cx="1180683" cy="522884"/>
          </a:xfrm>
        </p:grpSpPr>
        <p:grpSp>
          <p:nvGrpSpPr>
            <p:cNvPr id="13" name="组合 8"/>
            <p:cNvGrpSpPr/>
            <p:nvPr/>
          </p:nvGrpSpPr>
          <p:grpSpPr bwMode="auto">
            <a:xfrm>
              <a:off x="858226" y="1571618"/>
              <a:ext cx="1180683" cy="522884"/>
              <a:chOff x="858226" y="2571750"/>
              <a:chExt cx="1180683" cy="522884"/>
            </a:xfrm>
          </p:grpSpPr>
          <p:sp>
            <p:nvSpPr>
              <p:cNvPr id="15" name="矩形 5"/>
              <p:cNvSpPr>
                <a:spLocks noChangeArrowheads="1"/>
              </p:cNvSpPr>
              <p:nvPr/>
            </p:nvSpPr>
            <p:spPr bwMode="auto">
              <a:xfrm>
                <a:off x="858226" y="2571750"/>
                <a:ext cx="394865" cy="522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dirty="0">
                    <a:latin typeface="+mn-ea"/>
                    <a:ea typeface="+mn-ea"/>
                    <a:cs typeface="Arial" panose="020B0604020202020204" pitchFamily="34" charset="0"/>
                  </a:rPr>
                  <a:t>6</a:t>
                </a:r>
                <a:endParaRPr lang="zh-CN" altLang="en-US" sz="2800" dirty="0">
                  <a:latin typeface="+mn-ea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矩形 6"/>
              <p:cNvSpPr>
                <a:spLocks noChangeArrowheads="1"/>
              </p:cNvSpPr>
              <p:nvPr/>
            </p:nvSpPr>
            <p:spPr bwMode="auto">
              <a:xfrm>
                <a:off x="1644044" y="2571750"/>
                <a:ext cx="394865" cy="522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dirty="0">
                    <a:latin typeface="+mn-ea"/>
                    <a:ea typeface="+mn-ea"/>
                    <a:cs typeface="Arial" panose="020B0604020202020204" pitchFamily="34" charset="0"/>
                  </a:rPr>
                  <a:t>8</a:t>
                </a:r>
                <a:endParaRPr lang="zh-CN" altLang="en-US" sz="2800" dirty="0">
                  <a:latin typeface="+mn-ea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75267" y="1582369"/>
              <a:ext cx="500066" cy="45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组合 11"/>
          <p:cNvGrpSpPr/>
          <p:nvPr/>
        </p:nvGrpSpPr>
        <p:grpSpPr bwMode="auto">
          <a:xfrm>
            <a:off x="3714606" y="3133546"/>
            <a:ext cx="1180069" cy="523220"/>
            <a:chOff x="858226" y="1571618"/>
            <a:chExt cx="1180683" cy="522884"/>
          </a:xfrm>
        </p:grpSpPr>
        <p:grpSp>
          <p:nvGrpSpPr>
            <p:cNvPr id="18" name="组合 8"/>
            <p:cNvGrpSpPr/>
            <p:nvPr/>
          </p:nvGrpSpPr>
          <p:grpSpPr bwMode="auto">
            <a:xfrm>
              <a:off x="858226" y="1571618"/>
              <a:ext cx="1180683" cy="522884"/>
              <a:chOff x="858226" y="2571750"/>
              <a:chExt cx="1180683" cy="522884"/>
            </a:xfrm>
          </p:grpSpPr>
          <p:sp>
            <p:nvSpPr>
              <p:cNvPr id="20" name="矩形 14"/>
              <p:cNvSpPr>
                <a:spLocks noChangeArrowheads="1"/>
              </p:cNvSpPr>
              <p:nvPr/>
            </p:nvSpPr>
            <p:spPr bwMode="auto">
              <a:xfrm>
                <a:off x="858226" y="2571750"/>
                <a:ext cx="394865" cy="522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dirty="0">
                    <a:latin typeface="+mn-ea"/>
                    <a:ea typeface="+mn-ea"/>
                    <a:cs typeface="Arial" panose="020B0604020202020204" pitchFamily="34" charset="0"/>
                  </a:rPr>
                  <a:t>9</a:t>
                </a:r>
                <a:endParaRPr lang="zh-CN" altLang="en-US" sz="2800" dirty="0">
                  <a:latin typeface="+mn-ea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矩形 15"/>
              <p:cNvSpPr>
                <a:spLocks noChangeArrowheads="1"/>
              </p:cNvSpPr>
              <p:nvPr/>
            </p:nvSpPr>
            <p:spPr bwMode="auto">
              <a:xfrm>
                <a:off x="1644044" y="2571750"/>
                <a:ext cx="394865" cy="522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dirty="0">
                    <a:latin typeface="+mn-ea"/>
                    <a:ea typeface="+mn-ea"/>
                    <a:cs typeface="Arial" panose="020B0604020202020204" pitchFamily="34" charset="0"/>
                  </a:rPr>
                  <a:t>7</a:t>
                </a:r>
                <a:endParaRPr lang="zh-CN" altLang="en-US" sz="2800" dirty="0">
                  <a:latin typeface="+mn-ea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75267" y="1582369"/>
              <a:ext cx="500066" cy="45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组合 16"/>
          <p:cNvGrpSpPr/>
          <p:nvPr/>
        </p:nvGrpSpPr>
        <p:grpSpPr bwMode="auto">
          <a:xfrm>
            <a:off x="5787881" y="3100210"/>
            <a:ext cx="1180069" cy="523220"/>
            <a:chOff x="858226" y="1571618"/>
            <a:chExt cx="1180683" cy="522882"/>
          </a:xfrm>
        </p:grpSpPr>
        <p:grpSp>
          <p:nvGrpSpPr>
            <p:cNvPr id="23" name="组合 8"/>
            <p:cNvGrpSpPr/>
            <p:nvPr/>
          </p:nvGrpSpPr>
          <p:grpSpPr bwMode="auto">
            <a:xfrm>
              <a:off x="858226" y="1571618"/>
              <a:ext cx="1180683" cy="522882"/>
              <a:chOff x="858226" y="2571750"/>
              <a:chExt cx="1180683" cy="522882"/>
            </a:xfrm>
          </p:grpSpPr>
          <p:sp>
            <p:nvSpPr>
              <p:cNvPr id="25" name="矩形 19"/>
              <p:cNvSpPr>
                <a:spLocks noChangeArrowheads="1"/>
              </p:cNvSpPr>
              <p:nvPr/>
            </p:nvSpPr>
            <p:spPr bwMode="auto">
              <a:xfrm>
                <a:off x="858226" y="2571750"/>
                <a:ext cx="394865" cy="522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dirty="0">
                    <a:latin typeface="+mn-ea"/>
                    <a:ea typeface="+mn-ea"/>
                    <a:cs typeface="Arial" panose="020B0604020202020204" pitchFamily="34" charset="0"/>
                  </a:rPr>
                  <a:t>7</a:t>
                </a:r>
                <a:endParaRPr lang="zh-CN" altLang="en-US" sz="2800" dirty="0">
                  <a:latin typeface="+mn-ea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矩形 20"/>
              <p:cNvSpPr>
                <a:spLocks noChangeArrowheads="1"/>
              </p:cNvSpPr>
              <p:nvPr/>
            </p:nvSpPr>
            <p:spPr bwMode="auto">
              <a:xfrm>
                <a:off x="1644044" y="2571750"/>
                <a:ext cx="394865" cy="522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dirty="0">
                    <a:latin typeface="+mn-ea"/>
                    <a:ea typeface="+mn-ea"/>
                    <a:cs typeface="Arial" panose="020B0604020202020204" pitchFamily="34" charset="0"/>
                  </a:rPr>
                  <a:t>6</a:t>
                </a:r>
                <a:endParaRPr lang="zh-CN" altLang="en-US" sz="2800" dirty="0">
                  <a:latin typeface="+mn-ea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75267" y="1582369"/>
              <a:ext cx="500066" cy="45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组合 21"/>
          <p:cNvGrpSpPr/>
          <p:nvPr/>
        </p:nvGrpSpPr>
        <p:grpSpPr bwMode="auto">
          <a:xfrm>
            <a:off x="7931006" y="3133546"/>
            <a:ext cx="1180069" cy="523220"/>
            <a:chOff x="858226" y="1571618"/>
            <a:chExt cx="1180683" cy="522884"/>
          </a:xfrm>
        </p:grpSpPr>
        <p:grpSp>
          <p:nvGrpSpPr>
            <p:cNvPr id="28" name="组合 8"/>
            <p:cNvGrpSpPr/>
            <p:nvPr/>
          </p:nvGrpSpPr>
          <p:grpSpPr bwMode="auto">
            <a:xfrm>
              <a:off x="858226" y="1571618"/>
              <a:ext cx="1180683" cy="522884"/>
              <a:chOff x="858226" y="2571750"/>
              <a:chExt cx="1180683" cy="522884"/>
            </a:xfrm>
          </p:grpSpPr>
          <p:sp>
            <p:nvSpPr>
              <p:cNvPr id="32" name="矩形 24"/>
              <p:cNvSpPr>
                <a:spLocks noChangeArrowheads="1"/>
              </p:cNvSpPr>
              <p:nvPr/>
            </p:nvSpPr>
            <p:spPr bwMode="auto">
              <a:xfrm>
                <a:off x="858226" y="2571750"/>
                <a:ext cx="394865" cy="522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dirty="0">
                    <a:latin typeface="+mn-ea"/>
                    <a:ea typeface="+mn-ea"/>
                    <a:cs typeface="Arial" panose="020B0604020202020204" pitchFamily="34" charset="0"/>
                  </a:rPr>
                  <a:t>8</a:t>
                </a:r>
                <a:endParaRPr lang="zh-CN" altLang="en-US" sz="2800" dirty="0">
                  <a:latin typeface="+mn-ea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" name="矩形 25"/>
              <p:cNvSpPr>
                <a:spLocks noChangeArrowheads="1"/>
              </p:cNvSpPr>
              <p:nvPr/>
            </p:nvSpPr>
            <p:spPr bwMode="auto">
              <a:xfrm>
                <a:off x="1644044" y="2571750"/>
                <a:ext cx="394865" cy="522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dirty="0">
                    <a:latin typeface="+mn-ea"/>
                    <a:ea typeface="+mn-ea"/>
                    <a:cs typeface="Arial" panose="020B0604020202020204" pitchFamily="34" charset="0"/>
                  </a:rPr>
                  <a:t>9</a:t>
                </a:r>
                <a:endParaRPr lang="zh-CN" altLang="en-US" sz="2800" dirty="0">
                  <a:latin typeface="+mn-ea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75267" y="1582369"/>
              <a:ext cx="500066" cy="458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任意多边形 30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825150" y="760783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   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里填“＞”或“＜” 。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1352" y="817581"/>
            <a:ext cx="466725" cy="45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任意多边形 35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1</a:t>
            </a:r>
            <a:endParaRPr lang="zh-CN" altLang="en-US" sz="2800" b="1" dirty="0"/>
          </a:p>
        </p:txBody>
      </p:sp>
      <p:grpSp>
        <p:nvGrpSpPr>
          <p:cNvPr id="3" name="组合 2"/>
          <p:cNvGrpSpPr/>
          <p:nvPr/>
        </p:nvGrpSpPr>
        <p:grpSpPr>
          <a:xfrm>
            <a:off x="1644506" y="2995366"/>
            <a:ext cx="7466569" cy="619700"/>
            <a:chOff x="1644506" y="2457483"/>
            <a:chExt cx="7466569" cy="619700"/>
          </a:xfrm>
        </p:grpSpPr>
        <p:grpSp>
          <p:nvGrpSpPr>
            <p:cNvPr id="59" name="组合 10"/>
            <p:cNvGrpSpPr/>
            <p:nvPr/>
          </p:nvGrpSpPr>
          <p:grpSpPr bwMode="auto">
            <a:xfrm>
              <a:off x="1644506" y="2541876"/>
              <a:ext cx="1180069" cy="523220"/>
              <a:chOff x="858226" y="1571618"/>
              <a:chExt cx="1180683" cy="522884"/>
            </a:xfrm>
          </p:grpSpPr>
          <p:grpSp>
            <p:nvGrpSpPr>
              <p:cNvPr id="60" name="组合 8"/>
              <p:cNvGrpSpPr/>
              <p:nvPr/>
            </p:nvGrpSpPr>
            <p:grpSpPr bwMode="auto">
              <a:xfrm>
                <a:off x="858226" y="1571618"/>
                <a:ext cx="1180683" cy="522884"/>
                <a:chOff x="858226" y="2571750"/>
                <a:chExt cx="1180683" cy="522884"/>
              </a:xfrm>
            </p:grpSpPr>
            <p:sp>
              <p:nvSpPr>
                <p:cNvPr id="62" name="矩形 5"/>
                <p:cNvSpPr>
                  <a:spLocks noChangeArrowheads="1"/>
                </p:cNvSpPr>
                <p:nvPr/>
              </p:nvSpPr>
              <p:spPr bwMode="auto">
                <a:xfrm>
                  <a:off x="858226" y="2571750"/>
                  <a:ext cx="394865" cy="5228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dirty="0">
                      <a:latin typeface="+mn-ea"/>
                      <a:ea typeface="+mn-ea"/>
                      <a:cs typeface="Arial" panose="020B0604020202020204" pitchFamily="34" charset="0"/>
                    </a:rPr>
                    <a:t>6</a:t>
                  </a:r>
                  <a:endParaRPr lang="zh-CN" altLang="en-US" sz="2800" dirty="0">
                    <a:latin typeface="+mn-ea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矩形 6"/>
                <p:cNvSpPr>
                  <a:spLocks noChangeArrowheads="1"/>
                </p:cNvSpPr>
                <p:nvPr/>
              </p:nvSpPr>
              <p:spPr bwMode="auto">
                <a:xfrm>
                  <a:off x="1644044" y="2571750"/>
                  <a:ext cx="394865" cy="5228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dirty="0">
                      <a:latin typeface="+mn-ea"/>
                      <a:ea typeface="+mn-ea"/>
                      <a:cs typeface="Arial" panose="020B0604020202020204" pitchFamily="34" charset="0"/>
                    </a:rPr>
                    <a:t>8</a:t>
                  </a:r>
                  <a:endParaRPr lang="zh-CN" altLang="en-US" sz="2800" dirty="0">
                    <a:latin typeface="+mn-ea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61" name="Picture 4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175267" y="1582369"/>
                <a:ext cx="500066" cy="458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4" name="组合 11"/>
            <p:cNvGrpSpPr/>
            <p:nvPr/>
          </p:nvGrpSpPr>
          <p:grpSpPr bwMode="auto">
            <a:xfrm>
              <a:off x="3714606" y="2541876"/>
              <a:ext cx="1180069" cy="523220"/>
              <a:chOff x="858226" y="1571618"/>
              <a:chExt cx="1180683" cy="522884"/>
            </a:xfrm>
          </p:grpSpPr>
          <p:grpSp>
            <p:nvGrpSpPr>
              <p:cNvPr id="65" name="组合 8"/>
              <p:cNvGrpSpPr/>
              <p:nvPr/>
            </p:nvGrpSpPr>
            <p:grpSpPr bwMode="auto">
              <a:xfrm>
                <a:off x="858226" y="1571618"/>
                <a:ext cx="1180683" cy="522884"/>
                <a:chOff x="858226" y="2571750"/>
                <a:chExt cx="1180683" cy="522884"/>
              </a:xfrm>
            </p:grpSpPr>
            <p:sp>
              <p:nvSpPr>
                <p:cNvPr id="67" name="矩形 14"/>
                <p:cNvSpPr>
                  <a:spLocks noChangeArrowheads="1"/>
                </p:cNvSpPr>
                <p:nvPr/>
              </p:nvSpPr>
              <p:spPr bwMode="auto">
                <a:xfrm>
                  <a:off x="858226" y="2571750"/>
                  <a:ext cx="394865" cy="5228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dirty="0">
                      <a:latin typeface="+mn-ea"/>
                      <a:ea typeface="+mn-ea"/>
                      <a:cs typeface="Arial" panose="020B0604020202020204" pitchFamily="34" charset="0"/>
                    </a:rPr>
                    <a:t>9</a:t>
                  </a:r>
                  <a:endParaRPr lang="zh-CN" altLang="en-US" sz="2800" dirty="0">
                    <a:latin typeface="+mn-ea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矩形 15"/>
                <p:cNvSpPr>
                  <a:spLocks noChangeArrowheads="1"/>
                </p:cNvSpPr>
                <p:nvPr/>
              </p:nvSpPr>
              <p:spPr bwMode="auto">
                <a:xfrm>
                  <a:off x="1644044" y="2571750"/>
                  <a:ext cx="394865" cy="5228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dirty="0">
                      <a:latin typeface="+mn-ea"/>
                      <a:ea typeface="+mn-ea"/>
                      <a:cs typeface="Arial" panose="020B0604020202020204" pitchFamily="34" charset="0"/>
                    </a:rPr>
                    <a:t>7</a:t>
                  </a:r>
                  <a:endParaRPr lang="zh-CN" altLang="en-US" sz="2800" dirty="0">
                    <a:latin typeface="+mn-ea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66" name="Picture 4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175267" y="1582369"/>
                <a:ext cx="500066" cy="458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9" name="组合 16"/>
            <p:cNvGrpSpPr/>
            <p:nvPr/>
          </p:nvGrpSpPr>
          <p:grpSpPr bwMode="auto">
            <a:xfrm>
              <a:off x="5787881" y="2508540"/>
              <a:ext cx="1180069" cy="523220"/>
              <a:chOff x="858226" y="1571618"/>
              <a:chExt cx="1180683" cy="522882"/>
            </a:xfrm>
          </p:grpSpPr>
          <p:grpSp>
            <p:nvGrpSpPr>
              <p:cNvPr id="70" name="组合 8"/>
              <p:cNvGrpSpPr/>
              <p:nvPr/>
            </p:nvGrpSpPr>
            <p:grpSpPr bwMode="auto">
              <a:xfrm>
                <a:off x="858226" y="1571618"/>
                <a:ext cx="1180683" cy="522882"/>
                <a:chOff x="858226" y="2571750"/>
                <a:chExt cx="1180683" cy="522882"/>
              </a:xfrm>
            </p:grpSpPr>
            <p:sp>
              <p:nvSpPr>
                <p:cNvPr id="72" name="矩形 19"/>
                <p:cNvSpPr>
                  <a:spLocks noChangeArrowheads="1"/>
                </p:cNvSpPr>
                <p:nvPr/>
              </p:nvSpPr>
              <p:spPr bwMode="auto">
                <a:xfrm>
                  <a:off x="858226" y="2571750"/>
                  <a:ext cx="394865" cy="5228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dirty="0">
                      <a:latin typeface="+mn-ea"/>
                      <a:ea typeface="+mn-ea"/>
                      <a:cs typeface="Arial" panose="020B0604020202020204" pitchFamily="34" charset="0"/>
                    </a:rPr>
                    <a:t>7</a:t>
                  </a:r>
                  <a:endParaRPr lang="zh-CN" altLang="en-US" sz="2800" dirty="0">
                    <a:latin typeface="+mn-ea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矩形 20"/>
                <p:cNvSpPr>
                  <a:spLocks noChangeArrowheads="1"/>
                </p:cNvSpPr>
                <p:nvPr/>
              </p:nvSpPr>
              <p:spPr bwMode="auto">
                <a:xfrm>
                  <a:off x="1644044" y="2571750"/>
                  <a:ext cx="394865" cy="5228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dirty="0">
                      <a:latin typeface="+mn-ea"/>
                      <a:ea typeface="+mn-ea"/>
                      <a:cs typeface="Arial" panose="020B0604020202020204" pitchFamily="34" charset="0"/>
                    </a:rPr>
                    <a:t>6</a:t>
                  </a:r>
                  <a:endParaRPr lang="zh-CN" altLang="en-US" sz="2800" dirty="0">
                    <a:latin typeface="+mn-ea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71" name="Picture 4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175267" y="1582369"/>
                <a:ext cx="500066" cy="458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4" name="组合 21"/>
            <p:cNvGrpSpPr/>
            <p:nvPr/>
          </p:nvGrpSpPr>
          <p:grpSpPr bwMode="auto">
            <a:xfrm>
              <a:off x="7931006" y="2541876"/>
              <a:ext cx="1180069" cy="523220"/>
              <a:chOff x="858226" y="1571618"/>
              <a:chExt cx="1180683" cy="522884"/>
            </a:xfrm>
          </p:grpSpPr>
          <p:grpSp>
            <p:nvGrpSpPr>
              <p:cNvPr id="75" name="组合 8"/>
              <p:cNvGrpSpPr/>
              <p:nvPr/>
            </p:nvGrpSpPr>
            <p:grpSpPr bwMode="auto">
              <a:xfrm>
                <a:off x="858226" y="1571618"/>
                <a:ext cx="1180683" cy="522884"/>
                <a:chOff x="858226" y="2571750"/>
                <a:chExt cx="1180683" cy="522884"/>
              </a:xfrm>
            </p:grpSpPr>
            <p:sp>
              <p:nvSpPr>
                <p:cNvPr id="77" name="矩形 24"/>
                <p:cNvSpPr>
                  <a:spLocks noChangeArrowheads="1"/>
                </p:cNvSpPr>
                <p:nvPr/>
              </p:nvSpPr>
              <p:spPr bwMode="auto">
                <a:xfrm>
                  <a:off x="858226" y="2571750"/>
                  <a:ext cx="394865" cy="5228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dirty="0">
                      <a:latin typeface="+mn-ea"/>
                      <a:ea typeface="+mn-ea"/>
                      <a:cs typeface="Arial" panose="020B0604020202020204" pitchFamily="34" charset="0"/>
                    </a:rPr>
                    <a:t>8</a:t>
                  </a:r>
                  <a:endParaRPr lang="zh-CN" altLang="en-US" sz="2800" dirty="0">
                    <a:latin typeface="+mn-ea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矩形 25"/>
                <p:cNvSpPr>
                  <a:spLocks noChangeArrowheads="1"/>
                </p:cNvSpPr>
                <p:nvPr/>
              </p:nvSpPr>
              <p:spPr bwMode="auto">
                <a:xfrm>
                  <a:off x="1644044" y="2571750"/>
                  <a:ext cx="394865" cy="5228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800" dirty="0">
                      <a:latin typeface="+mn-ea"/>
                      <a:ea typeface="+mn-ea"/>
                      <a:cs typeface="Arial" panose="020B0604020202020204" pitchFamily="34" charset="0"/>
                    </a:rPr>
                    <a:t>9</a:t>
                  </a:r>
                  <a:endParaRPr lang="zh-CN" altLang="en-US" sz="2800" dirty="0">
                    <a:latin typeface="+mn-ea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76" name="Picture 4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175267" y="1582369"/>
                <a:ext cx="500066" cy="458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" name="组合 1"/>
            <p:cNvGrpSpPr/>
            <p:nvPr/>
          </p:nvGrpSpPr>
          <p:grpSpPr>
            <a:xfrm>
              <a:off x="1892625" y="2457483"/>
              <a:ext cx="6883122" cy="619700"/>
              <a:chOff x="1828077" y="2403693"/>
              <a:chExt cx="6883122" cy="619700"/>
            </a:xfrm>
          </p:grpSpPr>
          <p:sp>
            <p:nvSpPr>
              <p:cNvPr id="34" name="矩形 33"/>
              <p:cNvSpPr>
                <a:spLocks noChangeArrowheads="1"/>
              </p:cNvSpPr>
              <p:nvPr/>
            </p:nvSpPr>
            <p:spPr bwMode="auto">
              <a:xfrm>
                <a:off x="6036539" y="2403693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>
                    <a:solidFill>
                      <a:srgbClr val="CC0000"/>
                    </a:solidFill>
                    <a:latin typeface="+mn-ea"/>
                    <a:ea typeface="+mn-ea"/>
                    <a:cs typeface="Arial" panose="020B0604020202020204" pitchFamily="34" charset="0"/>
                  </a:rPr>
                  <a:t>＞</a:t>
                </a:r>
              </a:p>
            </p:txBody>
          </p:sp>
          <p:sp>
            <p:nvSpPr>
              <p:cNvPr id="35" name="矩形 34"/>
              <p:cNvSpPr>
                <a:spLocks noChangeArrowheads="1"/>
              </p:cNvSpPr>
              <p:nvPr/>
            </p:nvSpPr>
            <p:spPr bwMode="auto">
              <a:xfrm>
                <a:off x="1828077" y="2428569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dirty="0">
                    <a:solidFill>
                      <a:srgbClr val="CC0000"/>
                    </a:solidFill>
                    <a:latin typeface="+mn-ea"/>
                    <a:ea typeface="+mn-ea"/>
                    <a:cs typeface="Arial" panose="020B0604020202020204" pitchFamily="34" charset="0"/>
                  </a:rPr>
                  <a:t>＜</a:t>
                </a:r>
              </a:p>
            </p:txBody>
          </p:sp>
          <p:sp>
            <p:nvSpPr>
              <p:cNvPr id="41" name="矩形 40"/>
              <p:cNvSpPr>
                <a:spLocks noChangeArrowheads="1"/>
              </p:cNvSpPr>
              <p:nvPr/>
            </p:nvSpPr>
            <p:spPr bwMode="auto">
              <a:xfrm>
                <a:off x="3960089" y="243861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>
                    <a:solidFill>
                      <a:srgbClr val="CC0000"/>
                    </a:solidFill>
                    <a:latin typeface="+mn-ea"/>
                    <a:ea typeface="+mn-ea"/>
                    <a:cs typeface="Arial" panose="020B0604020202020204" pitchFamily="34" charset="0"/>
                  </a:rPr>
                  <a:t>＞</a:t>
                </a:r>
              </a:p>
            </p:txBody>
          </p:sp>
          <p:sp>
            <p:nvSpPr>
              <p:cNvPr id="42" name="矩形 41"/>
              <p:cNvSpPr>
                <a:spLocks noChangeArrowheads="1"/>
              </p:cNvSpPr>
              <p:nvPr/>
            </p:nvSpPr>
            <p:spPr bwMode="auto">
              <a:xfrm>
                <a:off x="8116164" y="2429093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>
                    <a:solidFill>
                      <a:srgbClr val="CC0000"/>
                    </a:solidFill>
                    <a:latin typeface="+mn-ea"/>
                    <a:ea typeface="+mn-ea"/>
                    <a:cs typeface="Arial" panose="020B0604020202020204" pitchFamily="34" charset="0"/>
                  </a:rPr>
                  <a:t>＜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7685" y="2057565"/>
            <a:ext cx="915612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6398" y="4836157"/>
            <a:ext cx="581819" cy="79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89802" y="4784973"/>
            <a:ext cx="671294" cy="77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1"/>
          <p:cNvGrpSpPr/>
          <p:nvPr/>
        </p:nvGrpSpPr>
        <p:grpSpPr bwMode="auto">
          <a:xfrm>
            <a:off x="1711902" y="4846271"/>
            <a:ext cx="8397988" cy="800000"/>
            <a:chOff x="437216" y="3171877"/>
            <a:chExt cx="8398045" cy="800007"/>
          </a:xfrm>
        </p:grpSpPr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1000100" y="3324531"/>
              <a:ext cx="4786346" cy="52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 smtClean="0">
                  <a:latin typeface="+mn-ea"/>
                  <a:ea typeface="+mn-ea"/>
                </a:rPr>
                <a:t>比      </a:t>
              </a:r>
              <a:r>
                <a:rPr lang="zh-CN" altLang="en-US" sz="2800" dirty="0">
                  <a:latin typeface="+mn-ea"/>
                  <a:ea typeface="+mn-ea"/>
                </a:rPr>
                <a:t>多（   ）个</a:t>
              </a:r>
              <a:r>
                <a:rPr lang="zh-CN" altLang="en-US" sz="2800" dirty="0" smtClean="0">
                  <a:latin typeface="+mn-ea"/>
                  <a:ea typeface="+mn-ea"/>
                </a:rPr>
                <a:t>， </a:t>
              </a:r>
              <a:endParaRPr lang="zh-CN" altLang="en-US" sz="2800" dirty="0">
                <a:latin typeface="+mn-ea"/>
                <a:ea typeface="+mn-ea"/>
              </a:endParaRPr>
            </a:p>
          </p:txBody>
        </p:sp>
        <p:grpSp>
          <p:nvGrpSpPr>
            <p:cNvPr id="16" name="组合 10"/>
            <p:cNvGrpSpPr/>
            <p:nvPr/>
          </p:nvGrpSpPr>
          <p:grpSpPr bwMode="auto">
            <a:xfrm>
              <a:off x="437216" y="3171877"/>
              <a:ext cx="8398045" cy="800007"/>
              <a:chOff x="437216" y="3171877"/>
              <a:chExt cx="8398045" cy="800007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437216" y="3184050"/>
                <a:ext cx="562885" cy="653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063316" y="3171877"/>
                <a:ext cx="581823" cy="800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14"/>
              <p:cNvSpPr txBox="1">
                <a:spLocks noChangeArrowheads="1"/>
              </p:cNvSpPr>
              <p:nvPr/>
            </p:nvSpPr>
            <p:spPr bwMode="auto">
              <a:xfrm>
                <a:off x="4048915" y="3314652"/>
                <a:ext cx="4786346" cy="523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dirty="0">
                    <a:latin typeface="+mn-ea"/>
                    <a:ea typeface="+mn-ea"/>
                  </a:rPr>
                  <a:t> </a:t>
                </a:r>
                <a:r>
                  <a:rPr lang="zh-CN" altLang="en-US" sz="2800" dirty="0" smtClean="0">
                    <a:latin typeface="+mn-ea"/>
                    <a:ea typeface="+mn-ea"/>
                  </a:rPr>
                  <a:t>     比         </a:t>
                </a:r>
                <a:r>
                  <a:rPr lang="zh-CN" altLang="en-US" sz="2800" dirty="0">
                    <a:latin typeface="+mn-ea"/>
                    <a:ea typeface="+mn-ea"/>
                  </a:rPr>
                  <a:t>少（   ）个。</a:t>
                </a:r>
              </a:p>
            </p:txBody>
          </p:sp>
        </p:grp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4027529" y="5006577"/>
            <a:ext cx="394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CC0000"/>
                </a:solidFill>
                <a:latin typeface="+mn-ea"/>
                <a:ea typeface="+mn-ea"/>
              </a:rPr>
              <a:t>4</a:t>
            </a:r>
            <a:endParaRPr lang="zh-CN" altLang="en-US" sz="28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996427" y="5011807"/>
            <a:ext cx="394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CC0000"/>
                </a:solidFill>
                <a:latin typeface="+mn-ea"/>
                <a:ea typeface="+mn-ea"/>
              </a:rPr>
              <a:t>4</a:t>
            </a:r>
            <a:endParaRPr lang="zh-CN" altLang="en-US" sz="28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25150" y="760783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数一数，填一填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2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7399" y="1810744"/>
            <a:ext cx="5263982" cy="280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825150" y="5081806"/>
            <a:ext cx="1571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+mn-ea"/>
                <a:ea typeface="+mn-ea"/>
              </a:rPr>
              <a:t>答：够。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9994" y="3316174"/>
            <a:ext cx="4994736" cy="37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9994" y="2082465"/>
            <a:ext cx="4994736" cy="7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6937274" y="2941602"/>
            <a:ext cx="0" cy="31214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603747" y="2921571"/>
            <a:ext cx="0" cy="31214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245304" y="2901539"/>
            <a:ext cx="0" cy="31214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907596" y="2918880"/>
            <a:ext cx="0" cy="31214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652995" y="2941601"/>
            <a:ext cx="0" cy="31214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0437813" y="2941601"/>
            <a:ext cx="0" cy="31214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0749015" y="3057610"/>
            <a:ext cx="896936" cy="8013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9476463" y="4395555"/>
            <a:ext cx="2808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CC0000"/>
                </a:solidFill>
                <a:latin typeface="+mn-ea"/>
                <a:ea typeface="+mn-ea"/>
              </a:rPr>
              <a:t>还多一双鞋子。</a:t>
            </a:r>
            <a:endParaRPr lang="zh-CN" altLang="en-US" sz="28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17" name="左箭头 16"/>
          <p:cNvSpPr/>
          <p:nvPr/>
        </p:nvSpPr>
        <p:spPr>
          <a:xfrm rot="5400000">
            <a:off x="10933874" y="4112612"/>
            <a:ext cx="338863" cy="1883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25150" y="760783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看一看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，说一声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3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90" y="1447348"/>
            <a:ext cx="7826809" cy="828172"/>
          </a:xfrm>
          <a:prstGeom prst="rect">
            <a:avLst/>
          </a:prstGeom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88617" y="1572039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CC0000"/>
                </a:solidFill>
                <a:latin typeface="+mn-ea"/>
                <a:ea typeface="+mn-ea"/>
              </a:rPr>
              <a:t>8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895875" y="2159866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CC0000"/>
                </a:solidFill>
                <a:latin typeface="+mn-ea"/>
                <a:ea typeface="+mn-ea"/>
              </a:rPr>
              <a:t>7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895876" y="2624325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CC0000"/>
                </a:solidFill>
                <a:latin typeface="+mn-ea"/>
                <a:ea typeface="+mn-ea"/>
              </a:rPr>
              <a:t>6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881359" y="3117809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CC0000"/>
                </a:solidFill>
                <a:latin typeface="+mn-ea"/>
                <a:ea typeface="+mn-ea"/>
              </a:rPr>
              <a:t>5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874105" y="3647578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CC0000"/>
                </a:solidFill>
                <a:latin typeface="+mn-ea"/>
                <a:ea typeface="+mn-ea"/>
              </a:rPr>
              <a:t>4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874106" y="4141065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CC0000"/>
                </a:solidFill>
                <a:latin typeface="+mn-ea"/>
                <a:ea typeface="+mn-ea"/>
              </a:rPr>
              <a:t>3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859589" y="4634549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CC0000"/>
                </a:solidFill>
                <a:latin typeface="+mn-ea"/>
                <a:ea typeface="+mn-ea"/>
              </a:rPr>
              <a:t>2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852338" y="5091749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CC0000"/>
                </a:solidFill>
                <a:latin typeface="+mn-ea"/>
                <a:ea typeface="+mn-ea"/>
              </a:rPr>
              <a:t>1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852338" y="5610096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CC0000"/>
                </a:solidFill>
                <a:latin typeface="+mn-ea"/>
                <a:ea typeface="+mn-ea"/>
              </a:rPr>
              <a:t>0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964161" y="1580734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CC0000"/>
                </a:solidFill>
                <a:latin typeface="+mn-ea"/>
                <a:ea typeface="+mn-ea"/>
              </a:rPr>
              <a:t>7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964161" y="2130838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CC0000"/>
                </a:solidFill>
                <a:latin typeface="+mn-ea"/>
                <a:ea typeface="+mn-ea"/>
              </a:rPr>
              <a:t>8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964161" y="2654079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CC0000"/>
                </a:solidFill>
                <a:latin typeface="+mn-ea"/>
                <a:ea typeface="+mn-ea"/>
              </a:rPr>
              <a:t>9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029082" y="3399937"/>
            <a:ext cx="295274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US" altLang="zh-CN" sz="3200" dirty="0" smtClean="0">
                <a:solidFill>
                  <a:srgbClr val="CC0000"/>
                </a:solidFill>
                <a:latin typeface="+mn-ea"/>
                <a:ea typeface="+mn-ea"/>
              </a:rPr>
              <a:t>·</a:t>
            </a:r>
          </a:p>
          <a:p>
            <a:pPr eaLnBrk="1" hangingPunct="1">
              <a:lnSpc>
                <a:spcPts val="1500"/>
              </a:lnSpc>
            </a:pPr>
            <a:r>
              <a:rPr lang="en-US" altLang="zh-CN" sz="3200" dirty="0" smtClean="0">
                <a:solidFill>
                  <a:srgbClr val="CC0000"/>
                </a:solidFill>
                <a:latin typeface="+mn-ea"/>
                <a:ea typeface="+mn-ea"/>
              </a:rPr>
              <a:t>·</a:t>
            </a:r>
          </a:p>
          <a:p>
            <a:pPr eaLnBrk="1" hangingPunct="1">
              <a:lnSpc>
                <a:spcPts val="1000"/>
              </a:lnSpc>
            </a:pPr>
            <a:r>
              <a:rPr lang="en-US" altLang="zh-CN" sz="3200" dirty="0" smtClean="0">
                <a:solidFill>
                  <a:srgbClr val="CC0000"/>
                </a:solidFill>
                <a:latin typeface="+mn-ea"/>
                <a:ea typeface="+mn-ea"/>
              </a:rPr>
              <a:t>·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950570" y="1571696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CC0000"/>
                </a:solidFill>
                <a:latin typeface="+mn-ea"/>
                <a:ea typeface="+mn-ea"/>
              </a:rPr>
              <a:t>8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002294" y="1571696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CC0000"/>
                </a:solidFill>
                <a:latin typeface="+mn-ea"/>
                <a:ea typeface="+mn-ea"/>
              </a:rPr>
              <a:t>8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9026114" y="2159866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rgbClr val="CC0000"/>
                </a:solidFill>
                <a:latin typeface="+mn-ea"/>
                <a:ea typeface="+mn-ea"/>
              </a:rPr>
              <a:t>9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9091035" y="2936207"/>
            <a:ext cx="295274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US" altLang="zh-CN" sz="3200" dirty="0" smtClean="0">
                <a:solidFill>
                  <a:srgbClr val="CC0000"/>
                </a:solidFill>
                <a:latin typeface="+mn-ea"/>
                <a:ea typeface="+mn-ea"/>
              </a:rPr>
              <a:t>·</a:t>
            </a:r>
          </a:p>
          <a:p>
            <a:pPr eaLnBrk="1" hangingPunct="1">
              <a:lnSpc>
                <a:spcPts val="1500"/>
              </a:lnSpc>
            </a:pPr>
            <a:r>
              <a:rPr lang="en-US" altLang="zh-CN" sz="3200" dirty="0" smtClean="0">
                <a:solidFill>
                  <a:srgbClr val="CC0000"/>
                </a:solidFill>
                <a:latin typeface="+mn-ea"/>
                <a:ea typeface="+mn-ea"/>
              </a:rPr>
              <a:t>·</a:t>
            </a:r>
          </a:p>
          <a:p>
            <a:pPr eaLnBrk="1" hangingPunct="1">
              <a:lnSpc>
                <a:spcPts val="1000"/>
              </a:lnSpc>
            </a:pPr>
            <a:r>
              <a:rPr lang="en-US" altLang="zh-CN" sz="3200" dirty="0" smtClean="0">
                <a:solidFill>
                  <a:srgbClr val="CC0000"/>
                </a:solidFill>
                <a:latin typeface="+mn-ea"/>
                <a:ea typeface="+mn-ea"/>
              </a:rPr>
              <a:t>·</a:t>
            </a:r>
            <a:endParaRPr lang="zh-CN" altLang="en-US" sz="3200" dirty="0">
              <a:solidFill>
                <a:srgbClr val="CC0000"/>
              </a:solidFill>
              <a:latin typeface="+mn-ea"/>
              <a:ea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5150" y="760783"/>
            <a:ext cx="83519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填一填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119641" y="738064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4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135" y="1274763"/>
            <a:ext cx="11539493" cy="357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892503" y="2873356"/>
            <a:ext cx="8100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</a:rPr>
              <a:t>可以用下面的手势表示</a:t>
            </a:r>
            <a:r>
              <a:rPr lang="en-US" altLang="zh-CN" sz="2800" dirty="0">
                <a:latin typeface="+mn-ea"/>
                <a:ea typeface="+mn-ea"/>
              </a:rPr>
              <a:t>1</a:t>
            </a:r>
            <a:r>
              <a:rPr lang="zh-CN" altLang="en-US" sz="2800" dirty="0">
                <a:latin typeface="+mn-ea"/>
                <a:ea typeface="+mn-ea"/>
              </a:rPr>
              <a:t>，</a:t>
            </a:r>
            <a:r>
              <a:rPr lang="en-US" altLang="zh-CN" sz="2800" dirty="0">
                <a:latin typeface="+mn-ea"/>
                <a:ea typeface="+mn-ea"/>
              </a:rPr>
              <a:t>2</a:t>
            </a:r>
            <a:r>
              <a:rPr lang="zh-CN" altLang="en-US" sz="2800" dirty="0">
                <a:latin typeface="+mn-ea"/>
                <a:ea typeface="+mn-ea"/>
              </a:rPr>
              <a:t>，</a:t>
            </a:r>
            <a:r>
              <a:rPr lang="en-US" altLang="zh-CN" sz="2800" dirty="0">
                <a:latin typeface="+mn-ea"/>
                <a:ea typeface="+mn-ea"/>
              </a:rPr>
              <a:t>…</a:t>
            </a:r>
            <a:r>
              <a:rPr lang="zh-CN" altLang="en-US" sz="2800" dirty="0">
                <a:latin typeface="+mn-ea"/>
                <a:ea typeface="+mn-ea"/>
              </a:rPr>
              <a:t>，</a:t>
            </a:r>
            <a:r>
              <a:rPr lang="en-US" altLang="zh-CN" sz="2800" dirty="0">
                <a:latin typeface="+mn-ea"/>
                <a:ea typeface="+mn-ea"/>
              </a:rPr>
              <a:t>9</a:t>
            </a:r>
            <a:r>
              <a:rPr lang="zh-CN" altLang="en-US" sz="2800" dirty="0">
                <a:latin typeface="+mn-ea"/>
                <a:ea typeface="+mn-ea"/>
              </a:rPr>
              <a:t>。</a:t>
            </a:r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1113142" y="5048355"/>
            <a:ext cx="483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+mn-ea"/>
                <a:ea typeface="+mn-ea"/>
              </a:rPr>
              <a:t>1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193590" y="5036982"/>
            <a:ext cx="483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+mn-ea"/>
                <a:ea typeface="+mn-ea"/>
              </a:rPr>
              <a:t>2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3394593" y="5036982"/>
            <a:ext cx="483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+mn-ea"/>
                <a:ea typeface="+mn-ea"/>
              </a:rPr>
              <a:t>3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650187" y="5050629"/>
            <a:ext cx="483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+mn-ea"/>
                <a:ea typeface="+mn-ea"/>
              </a:rPr>
              <a:t>4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5812523" y="5039256"/>
            <a:ext cx="483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+mn-ea"/>
                <a:ea typeface="+mn-ea"/>
              </a:rPr>
              <a:t>5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7286481" y="5039256"/>
            <a:ext cx="483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+mn-ea"/>
                <a:ea typeface="+mn-ea"/>
              </a:rPr>
              <a:t>6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8498855" y="5041940"/>
            <a:ext cx="438153" cy="53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+mn-ea"/>
                <a:ea typeface="+mn-ea"/>
              </a:rPr>
              <a:t>7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9756725" y="5030567"/>
            <a:ext cx="438153" cy="53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+mn-ea"/>
                <a:ea typeface="+mn-ea"/>
              </a:rPr>
              <a:t>8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10889489" y="5030567"/>
            <a:ext cx="438153" cy="53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+mn-ea"/>
                <a:ea typeface="+mn-ea"/>
              </a:rPr>
              <a:t>9</a:t>
            </a:r>
            <a:endParaRPr lang="zh-CN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标注 3"/>
          <p:cNvSpPr/>
          <p:nvPr/>
        </p:nvSpPr>
        <p:spPr>
          <a:xfrm rot="360000">
            <a:off x="3851320" y="1201646"/>
            <a:ext cx="5628324" cy="2843610"/>
          </a:xfrm>
          <a:prstGeom prst="cloudCallout">
            <a:avLst/>
          </a:prstGeom>
          <a:solidFill>
            <a:srgbClr val="E1EFE2"/>
          </a:solidFill>
          <a:ln w="19050">
            <a:solidFill>
              <a:srgbClr val="7FBD2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4"/>
          <p:cNvSpPr txBox="1"/>
          <p:nvPr/>
        </p:nvSpPr>
        <p:spPr>
          <a:xfrm>
            <a:off x="4669192" y="2000203"/>
            <a:ext cx="3992580" cy="11876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+mn-ea"/>
              </a:rPr>
              <a:t> 这节课，你们有什么收获呢？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宽屏</PresentationFormat>
  <Paragraphs>88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华文楷体</vt:lpstr>
      <vt:lpstr>Calibri</vt:lpstr>
      <vt:lpstr>楷体</vt:lpstr>
      <vt:lpstr>Arial</vt:lpstr>
      <vt:lpstr>宋体</vt:lpstr>
      <vt:lpstr>微软雅黑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2023-01-16T23:38:13Z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679B42D112414B37A20FC13C3627D471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