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9373F21-7B4E-42A1-BFE6-581565271CA5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6953A51-E052-4459-9174-EDC367B04D4A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53A51-E052-4459-9174-EDC367B04D4A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012C2-8D45-4787-BAB1-967DBD159F2D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54192-4D06-4C1D-934B-185AF07229E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CA1E0-EA41-421F-BA79-DB4511BB0DA5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F9CF7-F540-413D-9661-4D2DFA4E943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DA218-3974-4870-BE15-B6647E732089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0B773-B9C2-46E1-A621-51ECAE32D45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13775-7073-4338-95E5-30101D1E3B55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7EF-FE8E-4F90-ABA9-86724E44723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0D04-F005-4AC9-8C99-266179634B68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C42B-CE23-4350-BCE4-06ADE316E18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4B84B-8759-4E83-9717-B03CD29B0AB8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2BFB-39A0-485F-84FE-6D0C369B15A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00AE6-399F-4B9D-A42C-7DE9270E7FC2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BEC1-EA05-41A4-A568-D36D5E998A8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085B1-E72A-4235-A2E1-0D6D1953C3C4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CC248-A462-49A9-B760-63C1E59533D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6DE0D-D9BC-49A6-9A25-2BD01106FAD0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7A0-279E-4F62-8C52-108ABFECE3F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AEF8-CA80-4A23-AE98-20F6E3B19111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9BA5F-8F20-4ED9-A2D4-C174EC3ACAF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1F36F-F924-4596-8070-094F19295205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2007-C935-4D5D-9094-6C3045BD8E2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fld id="{A54A51A2-4120-41E3-88B2-CD8E45D66069}" type="datetime1">
              <a:rPr lang="zh-CN" altLang="en-US"/>
              <a:t>2023-01-17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33526187-F265-4E83-A527-96F65B6E9DA5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四年级下册卡片新-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700808"/>
            <a:ext cx="62658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矩形 5"/>
          <p:cNvSpPr>
            <a:spLocks noChangeArrowheads="1"/>
          </p:cNvSpPr>
          <p:nvPr/>
        </p:nvSpPr>
        <p:spPr bwMode="auto">
          <a:xfrm>
            <a:off x="539552" y="625475"/>
            <a:ext cx="3878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/>
              <a:t>陕旅版小学英语四下</a:t>
            </a:r>
            <a:endParaRPr lang="zh-CN" altLang="zh-CN" sz="3200" dirty="0"/>
          </a:p>
        </p:txBody>
      </p:sp>
      <p:sp>
        <p:nvSpPr>
          <p:cNvPr id="6" name="矩形 5"/>
          <p:cNvSpPr/>
          <p:nvPr/>
        </p:nvSpPr>
        <p:spPr>
          <a:xfrm>
            <a:off x="0" y="426807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588" y="155575"/>
            <a:ext cx="1978025" cy="1114425"/>
          </a:xfrm>
          <a:prstGeom prst="wedgeRoundRectCallout">
            <a:avLst>
              <a:gd name="adj1" fmla="val -2843"/>
              <a:gd name="adj2" fmla="val 6572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zh-CN" dirty="0"/>
              <a:t>Please stop. </a:t>
            </a:r>
          </a:p>
          <a:p>
            <a:pPr algn="ctr"/>
            <a:r>
              <a:rPr lang="zh-CN" altLang="zh-CN" dirty="0"/>
              <a:t>Don t cross.</a:t>
            </a:r>
          </a:p>
          <a:p>
            <a:pPr algn="ctr"/>
            <a:r>
              <a:rPr lang="zh-CN" altLang="zh-CN" dirty="0"/>
              <a:t>The light is red.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4140200" y="155575"/>
            <a:ext cx="2592388" cy="538163"/>
          </a:xfrm>
          <a:prstGeom prst="wedgeRoundRectCallout">
            <a:avLst>
              <a:gd name="adj1" fmla="val -41106"/>
              <a:gd name="adj2" fmla="val 10313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zh-CN"/>
              <a:t>I,m going to work.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508625" y="1485900"/>
            <a:ext cx="3311525" cy="503238"/>
          </a:xfrm>
          <a:prstGeom prst="wedgeRoundRectCallout">
            <a:avLst>
              <a:gd name="adj1" fmla="val -42523"/>
              <a:gd name="adj2" fmla="val 11347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zh-CN"/>
              <a:t>We are going to school.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flipV="1">
            <a:off x="1588" y="5876925"/>
            <a:ext cx="2087562" cy="793750"/>
          </a:xfrm>
          <a:prstGeom prst="wedgeRoundRectCallout">
            <a:avLst>
              <a:gd name="adj1" fmla="val 39690"/>
              <a:gd name="adj2" fmla="val 6490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/>
            <a:r>
              <a:rPr lang="zh-CN" altLang="zh-CN"/>
              <a:t>Sorry. Please</a:t>
            </a:r>
          </a:p>
          <a:p>
            <a:pPr algn="ctr"/>
            <a:r>
              <a:rPr lang="zh-CN" altLang="zh-CN"/>
              <a:t>wait a minute.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utoUpdateAnimBg="0"/>
      <p:bldP spid="12290" grpId="1" bldLvl="0" animBg="1" autoUpdateAnimBg="0"/>
      <p:bldP spid="12291" grpId="0" bldLvl="0" animBg="1" autoUpdateAnimBg="0"/>
      <p:bldP spid="12292" grpId="0" bldLvl="0" autoUpdateAnimBg="0"/>
      <p:bldP spid="12292" grpId="1" bldLvl="0" animBg="1" autoUpdateAnimBg="0"/>
      <p:bldP spid="12293" grpId="0" bldLvl="0" autoUpdateAnimBg="0"/>
      <p:bldP spid="12293" grpId="1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2700338" y="323850"/>
            <a:ext cx="3887787" cy="647700"/>
          </a:xfrm>
          <a:prstGeom prst="wedgeRoundRectCallout">
            <a:avLst>
              <a:gd name="adj1" fmla="val -57801"/>
              <a:gd name="adj2" fmla="val 12509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zh-CN"/>
              <a:t>Now the light is green. You can go.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292725" y="1485900"/>
            <a:ext cx="3311525" cy="503238"/>
          </a:xfrm>
          <a:prstGeom prst="wedgeRoundRectCallout">
            <a:avLst>
              <a:gd name="adj1" fmla="val -49560"/>
              <a:gd name="adj2" fmla="val 8904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zh-CN"/>
              <a:t>Thank you. Bye-bye.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utoUpdateAnimBg="0"/>
      <p:bldP spid="13314" grpId="1" bldLvl="0" animBg="1" autoUpdateAnimBg="0"/>
      <p:bldP spid="13315" grpId="0" bldLvl="0" autoUpdateAnimBg="0"/>
      <p:bldP spid="13315" grpId="1" bldLvl="0" autoUpdateAnimBg="0"/>
      <p:bldP spid="13315" grpId="2" bldLvl="0" autoUpdateAnimBg="0"/>
      <p:bldP spid="13315" grpId="3" bldLvl="0" autoUpdateAnimBg="0"/>
      <p:bldP spid="13315" grpId="4" bldLvl="0" autoUpdateAnimBg="0"/>
      <p:bldP spid="13315" grpId="5" bldLvl="0" autoUpdateAnimBg="0"/>
      <p:bldP spid="13315" grpId="6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4140200" y="476250"/>
            <a:ext cx="4176713" cy="79375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zh-CN" altLang="zh-CN"/>
              <a:t>Look at the light! Don t turn left.</a:t>
            </a:r>
          </a:p>
          <a:p>
            <a:pPr algn="ctr">
              <a:lnSpc>
                <a:spcPct val="120000"/>
              </a:lnSpc>
            </a:pPr>
            <a:r>
              <a:rPr lang="zh-CN" altLang="zh-CN"/>
              <a:t>Please wait a minute.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 flipV="1">
            <a:off x="4716463" y="3211513"/>
            <a:ext cx="1439862" cy="64928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/>
            <a:r>
              <a:rPr lang="zh-CN" altLang="zh-CN" dirty="0"/>
              <a:t>I,m sorry</a:t>
            </a:r>
            <a:r>
              <a:rPr lang="zh-CN" altLang="zh-CN" dirty="0" smtClean="0"/>
              <a:t>.</a:t>
            </a:r>
            <a:r>
              <a:rPr lang="en-US" altLang="zh-CN" dirty="0" smtClean="0"/>
              <a:t> 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utoUpdateAnimBg="0"/>
      <p:bldP spid="14338" grpId="1" bldLvl="0" autoUpdateAnimBg="0"/>
      <p:bldP spid="14338" grpId="2" bldLvl="0" autoUpdateAnimBg="0"/>
      <p:bldP spid="14338" grpId="3" bldLvl="0" autoUpdateAnimBg="0"/>
      <p:bldP spid="14338" grpId="4" bldLvl="0" autoUpdateAnimBg="0"/>
      <p:bldP spid="14338" grpId="5" bldLvl="0" animBg="1" autoUpdateAnimBg="0"/>
      <p:bldP spid="14339" grpId="0" bldLvl="0" autoUpdateAnimBg="0"/>
      <p:bldP spid="14339" grpId="1" bldLvl="0" autoUpdateAnimBg="0"/>
      <p:bldP spid="14339" grpId="2" bldLvl="0" autoUpdateAnimBg="0"/>
      <p:bldP spid="14339" grpId="3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917825" y="117475"/>
            <a:ext cx="3744913" cy="792163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zh-CN" altLang="zh-CN" dirty="0"/>
              <a:t>Let s go to the shop. I m going</a:t>
            </a:r>
          </a:p>
          <a:p>
            <a:pPr algn="ctr">
              <a:lnSpc>
                <a:spcPct val="110000"/>
              </a:lnSpc>
            </a:pPr>
            <a:r>
              <a:rPr lang="zh-CN" altLang="zh-CN" dirty="0"/>
              <a:t>to buy a gift for your grandpa.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4068763" y="2062163"/>
            <a:ext cx="1584325" cy="6477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zh-CN" dirty="0"/>
              <a:t>OK.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flipV="1">
            <a:off x="1262063" y="5589588"/>
            <a:ext cx="5400675" cy="86518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>
              <a:lnSpc>
                <a:spcPct val="120000"/>
              </a:lnSpc>
            </a:pPr>
            <a:r>
              <a:rPr lang="zh-CN" altLang="zh-CN" dirty="0"/>
              <a:t>Be careful! Look at the traffic lights. It s yellow.</a:t>
            </a:r>
          </a:p>
          <a:p>
            <a:pPr algn="ctr">
              <a:lnSpc>
                <a:spcPct val="120000"/>
              </a:lnSpc>
            </a:pPr>
            <a:r>
              <a:rPr lang="zh-CN" altLang="zh-CN" dirty="0"/>
              <a:t>Don t cross the street. Stop and wait.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flipV="1">
            <a:off x="4068763" y="4221163"/>
            <a:ext cx="1296987" cy="5048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/>
            <a:r>
              <a:rPr lang="zh-CN" altLang="zh-CN" dirty="0"/>
              <a:t>All 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utoUpdateAnimBg="0"/>
      <p:bldP spid="10242" grpId="1" bldLvl="0" autoUpdateAnimBg="0"/>
      <p:bldP spid="10242" grpId="2" bldLvl="0" animBg="1" autoUpdateAnimBg="0"/>
      <p:bldP spid="10243" grpId="0" bldLvl="0" animBg="1" autoUpdateAnimBg="0"/>
      <p:bldP spid="10244" grpId="0" bldLvl="0" autoUpdateAnimBg="0"/>
      <p:bldP spid="10244" grpId="1" bldLvl="0" autoUpdateAnimBg="0"/>
      <p:bldP spid="10244" grpId="2" bldLvl="0" animBg="1" autoUpdateAnimBg="0"/>
      <p:bldP spid="10245" grpId="0" bldLvl="0" autoUpdateAnimBg="0"/>
      <p:bldP spid="10245" grpId="1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3635375" y="-22225"/>
            <a:ext cx="3816350" cy="498475"/>
          </a:xfrm>
          <a:prstGeom prst="wedgeRoundRectCallout">
            <a:avLst>
              <a:gd name="adj1" fmla="val -41231"/>
              <a:gd name="adj2" fmla="val 8904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zh-CN" dirty="0"/>
              <a:t>The light is green. We can go now.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66725" y="1125538"/>
            <a:ext cx="1441450" cy="431800"/>
          </a:xfrm>
          <a:prstGeom prst="wedgeRoundRectCallout">
            <a:avLst>
              <a:gd name="adj1" fmla="val 41977"/>
              <a:gd name="adj2" fmla="val 8911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zh-CN" dirty="0"/>
              <a:t>Let,s 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utoUpdateAnimBg="0"/>
      <p:bldP spid="11266" grpId="1" bldLvl="0" animBg="1" autoUpdateAnimBg="0"/>
      <p:bldP spid="11267" grpId="0" bldLvl="0" animBg="1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全屏显示(4:3)</PresentationFormat>
  <Paragraphs>23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2013-01-25T01:44:00Z</dcterms:created>
  <dcterms:modified xsi:type="dcterms:W3CDTF">2023-01-16T23:38:17Z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424C422C77F9448BAA294934ECAF4FDC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