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315" r:id="rId2"/>
    <p:sldId id="334" r:id="rId3"/>
    <p:sldId id="317" r:id="rId4"/>
    <p:sldId id="307" r:id="rId5"/>
    <p:sldId id="318" r:id="rId6"/>
    <p:sldId id="327" r:id="rId7"/>
    <p:sldId id="295" r:id="rId8"/>
    <p:sldId id="272" r:id="rId9"/>
    <p:sldId id="324" r:id="rId10"/>
    <p:sldId id="325" r:id="rId11"/>
    <p:sldId id="290" r:id="rId12"/>
    <p:sldId id="329" r:id="rId13"/>
    <p:sldId id="330" r:id="rId14"/>
    <p:sldId id="332" r:id="rId15"/>
    <p:sldId id="276" r:id="rId16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0099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9" autoAdjust="0"/>
    <p:restoredTop sz="96231" autoAdjust="0"/>
  </p:normalViewPr>
  <p:slideViewPr>
    <p:cSldViewPr snapToGrid="0" snapToObjects="1">
      <p:cViewPr>
        <p:scale>
          <a:sx n="100" d="100"/>
          <a:sy n="100" d="100"/>
        </p:scale>
        <p:origin x="-294" y="-804"/>
      </p:cViewPr>
      <p:guideLst>
        <p:guide orient="horz" pos="164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FECEF-85DF-429D-910D-7462FA2F52B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8381E-254C-4188-850E-BBF8A64474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8381E-254C-4188-850E-BBF8A644744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4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1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0"/>
            <a:ext cx="913923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文本框 5"/>
          <p:cNvSpPr txBox="1">
            <a:spLocks noChangeArrowheads="1"/>
          </p:cNvSpPr>
          <p:nvPr/>
        </p:nvSpPr>
        <p:spPr bwMode="auto">
          <a:xfrm>
            <a:off x="-1" y="814387"/>
            <a:ext cx="913923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第二章</a:t>
            </a:r>
            <a:r>
              <a:rPr kumimoji="1" lang="en-US" altLang="zh-CN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  </a:t>
            </a:r>
            <a:r>
              <a:rPr kumimoji="1"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 pitchFamily="18" charset="-122"/>
              </a:rPr>
              <a:t>一元二次方程</a:t>
            </a:r>
          </a:p>
        </p:txBody>
      </p:sp>
      <p:sp>
        <p:nvSpPr>
          <p:cNvPr id="6148" name="文本框 6"/>
          <p:cNvSpPr txBox="1">
            <a:spLocks noChangeArrowheads="1"/>
          </p:cNvSpPr>
          <p:nvPr/>
        </p:nvSpPr>
        <p:spPr bwMode="auto">
          <a:xfrm>
            <a:off x="-1" y="2196622"/>
            <a:ext cx="675322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kumimoji="1"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应用一元二次方程</a:t>
            </a:r>
            <a:endParaRPr kumimoji="1"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76150" y="3084911"/>
            <a:ext cx="1636987" cy="662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第</a:t>
            </a:r>
            <a:r>
              <a:rPr kumimoji="1" lang="en-US" altLang="zh-CN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1</a:t>
            </a:r>
            <a:r>
              <a:rPr kumimoji="1" lang="zh-CN" altLang="en-US" sz="2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课时</a:t>
            </a:r>
            <a:endParaRPr kumimoji="1" lang="zh-CN" altLang="en-US" sz="2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4506570"/>
            <a:ext cx="913923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3" descr="jihexingt2i"/>
          <p:cNvPicPr>
            <a:picLocks noChangeAspect="1" noChangeArrowheads="1"/>
          </p:cNvPicPr>
          <p:nvPr/>
        </p:nvPicPr>
        <p:blipFill>
          <a:blip r:embed="rId3" cstate="email">
            <a:alphaModFix amt="20000"/>
          </a:blip>
          <a:srcRect/>
          <a:stretch>
            <a:fillRect/>
          </a:stretch>
        </p:blipFill>
        <p:spPr bwMode="auto">
          <a:xfrm flipH="1">
            <a:off x="4043483" y="2042446"/>
            <a:ext cx="5107074" cy="2034812"/>
          </a:xfrm>
          <a:prstGeom prst="rect">
            <a:avLst/>
          </a:prstGeom>
          <a:noFill/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794811" y="1520071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3000" b="1" dirty="0">
              <a:solidFill>
                <a:srgbClr val="008000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sp>
        <p:nvSpPr>
          <p:cNvPr id="48" name="矩形 47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pic>
        <p:nvPicPr>
          <p:cNvPr id="55" name="图片 54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8" name="内容占位符 7"/>
          <p:cNvSpPr txBox="1"/>
          <p:nvPr/>
        </p:nvSpPr>
        <p:spPr>
          <a:xfrm>
            <a:off x="1982303" y="1125721"/>
            <a:ext cx="5913438" cy="33239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设上下边衬的宽为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cm,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左右边衬的宽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cm,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依题意得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上、下边衬的宽均为</a:t>
            </a:r>
            <a:r>
              <a:rPr lang="zh-CN" alt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1.8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，左、右边衬的宽均为 </a:t>
            </a:r>
            <a:r>
              <a:rPr lang="zh-CN" alt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93879" y="1196333"/>
            <a:ext cx="504288" cy="442464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>
              <a:lnSpc>
                <a:spcPct val="145000"/>
              </a:lnSpc>
            </a:pPr>
            <a:r>
              <a:rPr lang="zh-CN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3012787" y="1864321"/>
          <a:ext cx="4038600" cy="579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3" name="Equation" r:id="rId6" imgW="2120900" imgH="406400" progId="Equation.DSMT4">
                  <p:embed/>
                </p:oleObj>
              </mc:Choice>
              <mc:Fallback>
                <p:oleObj name="Equation" r:id="rId6" imgW="2120900" imgH="40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2787" y="1864321"/>
                        <a:ext cx="4038600" cy="5798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2067423" y="2479828"/>
          <a:ext cx="6057900" cy="61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4" name="Equation" r:id="rId8" imgW="76504800" imgH="10363200" progId="Equation.DSMT4">
                  <p:embed/>
                </p:oleObj>
              </mc:Choice>
              <mc:Fallback>
                <p:oleObj name="Equation" r:id="rId8" imgW="76504800" imgH="10363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7423" y="2479828"/>
                        <a:ext cx="6057900" cy="615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855460" y="714844"/>
            <a:ext cx="8263892" cy="44627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思考：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如果换一种设未知数的方法，是否可以更简单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地解决上面的问题？请你试一试．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设正中央的矩形两边长分别为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cm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cm.</a:t>
            </a:r>
          </a:p>
          <a:p>
            <a:pPr algn="just"/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依题意得</a:t>
            </a:r>
            <a:endParaRPr lang="zh-CN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解得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故上下边衬的宽度为：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左右边衬的宽度为：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3621881" y="1765624"/>
          <a:ext cx="2417762" cy="579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79" name="Equation" r:id="rId5" imgW="1269365" imgH="406400" progId="Equation.DSMT4">
                  <p:embed/>
                </p:oleObj>
              </mc:Choice>
              <mc:Fallback>
                <p:oleObj name="Equation" r:id="rId5" imgW="1269365" imgH="4064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1881" y="1765624"/>
                        <a:ext cx="2417762" cy="5798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2074925" y="2300926"/>
          <a:ext cx="1327150" cy="615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0" name="Equation" r:id="rId7" imgW="698500" imgH="431800" progId="Equation.DSMT4">
                  <p:embed/>
                </p:oleObj>
              </mc:Choice>
              <mc:Fallback>
                <p:oleObj name="Equation" r:id="rId7" imgW="698500" imgH="431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925" y="2300926"/>
                        <a:ext cx="1327150" cy="6155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7" name="Object 3"/>
          <p:cNvGraphicFramePr>
            <a:graphicFrameLocks noChangeAspect="1"/>
          </p:cNvGraphicFramePr>
          <p:nvPr/>
        </p:nvGraphicFramePr>
        <p:xfrm>
          <a:off x="3402078" y="2300927"/>
          <a:ext cx="3398837" cy="61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1" name="Equation" r:id="rId9" imgW="1790700" imgH="431800" progId="Equation.DSMT4">
                  <p:embed/>
                </p:oleObj>
              </mc:Choice>
              <mc:Fallback>
                <p:oleObj name="Equation" r:id="rId9" imgW="1790700" imgH="431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2078" y="2300927"/>
                        <a:ext cx="3398837" cy="615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8" name="Object 4"/>
          <p:cNvGraphicFramePr>
            <a:graphicFrameLocks noChangeAspect="1"/>
          </p:cNvGraphicFramePr>
          <p:nvPr/>
        </p:nvGraphicFramePr>
        <p:xfrm>
          <a:off x="2497138" y="3024825"/>
          <a:ext cx="5041900" cy="86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2" name="Equation" r:id="rId11" imgW="2654300" imgH="609600" progId="Equation.DSMT4">
                  <p:embed/>
                </p:oleObj>
              </mc:Choice>
              <mc:Fallback>
                <p:oleObj name="Equation" r:id="rId11" imgW="2654300" imgH="60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138" y="3024825"/>
                        <a:ext cx="5041900" cy="869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9" name="Object 5"/>
          <p:cNvGraphicFramePr>
            <a:graphicFrameLocks noChangeAspect="1"/>
          </p:cNvGraphicFramePr>
          <p:nvPr/>
        </p:nvGraphicFramePr>
        <p:xfrm>
          <a:off x="2356525" y="3875805"/>
          <a:ext cx="4992688" cy="86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83" name="Equation" r:id="rId13" imgW="2628900" imgH="609600" progId="Equation.DSMT4">
                  <p:embed/>
                </p:oleObj>
              </mc:Choice>
              <mc:Fallback>
                <p:oleObj name="Equation" r:id="rId13" imgW="2628900" imgH="609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525" y="3875805"/>
                        <a:ext cx="4992688" cy="8691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4" name="文本框 34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kumimoji="1"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讲</a:t>
            </a:r>
            <a:endParaRPr kumimoji="1"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 7"/>
          <p:cNvGrpSpPr/>
          <p:nvPr/>
        </p:nvGrpSpPr>
        <p:grpSpPr bwMode="auto">
          <a:xfrm>
            <a:off x="3654425" y="1056084"/>
            <a:ext cx="1791726" cy="553998"/>
            <a:chOff x="3437515" y="1408557"/>
            <a:chExt cx="1792714" cy="738611"/>
          </a:xfrm>
        </p:grpSpPr>
        <p:sp>
          <p:nvSpPr>
            <p:cNvPr id="12305" name="文本框 26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6261" cy="7386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归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纳</a:t>
              </a:r>
            </a:p>
          </p:txBody>
        </p:sp>
        <p:pic>
          <p:nvPicPr>
            <p:cNvPr id="12306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 38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00" name="Rectangle 3"/>
          <p:cNvSpPr>
            <a:spLocks noChangeArrowheads="1"/>
          </p:cNvSpPr>
          <p:nvPr/>
        </p:nvSpPr>
        <p:spPr bwMode="auto">
          <a:xfrm>
            <a:off x="1352351" y="1817907"/>
            <a:ext cx="688340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</a:rPr>
              <a:t>    在列一元二次方程解应用题时，由于所得的根一般有两个，但一般情况下只有一个根符合实际问题的要求，所以解方程后一定要检验看哪个根是符合实际问题的解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.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6331" y="1251841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371307" y="1162389"/>
            <a:ext cx="6713208" cy="35702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如图，在宽为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米，长为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米的矩形地面上修建两条同样宽的道路，余下部分作为耕地，若耕地面积需要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551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平方米，则修建的路宽应为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米　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米　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米　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米</a:t>
            </a: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pic>
        <p:nvPicPr>
          <p:cNvPr id="157698" name="Picture 2" descr="K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17998" y="2634649"/>
            <a:ext cx="2719287" cy="132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03127" y="1111276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398948" y="1025725"/>
            <a:ext cx="6548808" cy="310854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如图是由三个边长分别为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的正方形所组成的图形，若直线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将它分成面积相等的两部分，则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的值是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pic>
        <p:nvPicPr>
          <p:cNvPr id="155650" name="Picture 2" descr="ZKJT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00644" y="2563297"/>
            <a:ext cx="3801367" cy="144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" y="1"/>
            <a:ext cx="9143998" cy="1224067"/>
          </a:xfrm>
          <a:prstGeom prst="rect">
            <a:avLst/>
          </a:prstGeom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84757" y="405128"/>
            <a:ext cx="2574486" cy="44977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33653" y="1814513"/>
            <a:ext cx="3171825" cy="857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45000"/>
              </a:lnSpc>
            </a:pP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6553" y="1457326"/>
            <a:ext cx="408207" cy="10715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>
              <a:lnSpc>
                <a:spcPct val="145000"/>
              </a:lnSpc>
            </a:pP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451018" y="1297014"/>
            <a:ext cx="64809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3333FF"/>
                </a:solidFill>
                <a:latin typeface="+mn-ea"/>
                <a:cs typeface="Times New Roman" panose="02020603050405020304" pitchFamily="18" charset="0"/>
              </a:rPr>
              <a:t>求解面积问题的方法：</a:t>
            </a:r>
            <a:endParaRPr lang="en-US" altLang="zh-CN" sz="2000" b="1" dirty="0" smtClean="0">
              <a:solidFill>
                <a:srgbClr val="3333FF"/>
              </a:solidFill>
              <a:latin typeface="+mn-ea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20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规则图形，套用面积公式列方程</a:t>
            </a:r>
            <a:endParaRPr lang="en-US" altLang="zh-CN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不规则图形，采用割补的办法，使其成为规则图形，根据面积间的和、差关系求解</a:t>
            </a: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4089400" y="2000250"/>
          <a:ext cx="9144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7" name="Equation" r:id="rId6" imgW="114300" imgH="177800" progId="Equation.DSMT4">
                  <p:embed/>
                </p:oleObj>
              </mc:Choice>
              <mc:Fallback>
                <p:oleObj name="Equation" r:id="rId6" imgW="114300" imgH="177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000250"/>
                        <a:ext cx="9144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4089400" y="2000250"/>
          <a:ext cx="9144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8" name="Equation" r:id="rId8" imgW="114300" imgH="177800" progId="Equation.DSMT4">
                  <p:embed/>
                </p:oleObj>
              </mc:Choice>
              <mc:Fallback>
                <p:oleObj name="Equation" r:id="rId8" imgW="114300" imgH="177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000250"/>
                        <a:ext cx="914400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4514850" y="2505075"/>
          <a:ext cx="11430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19" name="Equation" r:id="rId9" imgW="114300" imgH="177800" progId="Equation.DSMT4">
                  <p:embed/>
                </p:oleObj>
              </mc:Choice>
              <mc:Fallback>
                <p:oleObj name="Equation" r:id="rId9" imgW="114300" imgH="177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505075"/>
                        <a:ext cx="114300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40683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03588" y="1606155"/>
            <a:ext cx="43926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</a:rPr>
              <a:t>规则图形的应用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+mn-ea"/>
              </a:rPr>
              <a:t>不规则图形</a:t>
            </a:r>
            <a:r>
              <a:rPr lang="zh-CN" altLang="en-US" sz="2400" b="1" dirty="0">
                <a:latin typeface="+mn-ea"/>
              </a:rPr>
              <a:t>的应用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60032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4610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543176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8197" name="图片 2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956766" y="1521011"/>
            <a:ext cx="7469187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 smtClean="0">
                <a:latin typeface="+mn-ea"/>
                <a:ea typeface="+mn-ea"/>
              </a:rPr>
              <a:t>  很多实际问题可以通过一元二次方程建模来解决，前面我们已经学习了</a:t>
            </a:r>
            <a:r>
              <a:rPr lang="zh-CN" altLang="en-US" sz="2400" b="1" dirty="0" smtClean="0">
                <a:latin typeface="+mn-ea"/>
              </a:rPr>
              <a:t>利</a:t>
            </a:r>
            <a:r>
              <a:rPr lang="zh-CN" altLang="en-US" sz="2400" b="1" dirty="0" smtClean="0">
                <a:latin typeface="+mn-ea"/>
                <a:ea typeface="+mn-ea"/>
              </a:rPr>
              <a:t>用一元二次方程解决传播、增长率、营销问题等，本节课我们继续学习利用一元二次方程解决几何相关问题</a:t>
            </a:r>
            <a:r>
              <a:rPr lang="en-US" altLang="zh-CN" sz="2400" b="1" dirty="0" smtClean="0">
                <a:latin typeface="+mn-ea"/>
                <a:ea typeface="+mn-ea"/>
              </a:rPr>
              <a:t>.</a:t>
            </a:r>
            <a:endParaRPr lang="zh-CN" altLang="en-US" sz="24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gray">
          <a:xfrm flipH="1">
            <a:off x="2428873" y="1472045"/>
            <a:ext cx="2938774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43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5" name="AutoShape 2"/>
          <p:cNvSpPr>
            <a:spLocks noChangeArrowheads="1"/>
          </p:cNvSpPr>
          <p:nvPr/>
        </p:nvSpPr>
        <p:spPr bwMode="gray">
          <a:xfrm flipH="1">
            <a:off x="792163" y="1472045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2097091" y="1314930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800" b="1" dirty="0">
                <a:solidFill>
                  <a:srgbClr val="FFFFFF"/>
                </a:solidFill>
                <a:latin typeface="+mn-lt"/>
                <a:ea typeface="Gulim" charset="0"/>
                <a:cs typeface="Gulim" charset="0"/>
              </a:rPr>
              <a:t>1</a:t>
            </a:r>
          </a:p>
        </p:txBody>
      </p:sp>
      <p:sp>
        <p:nvSpPr>
          <p:cNvPr id="10247" name="文本框 27"/>
          <p:cNvSpPr txBox="1">
            <a:spLocks noChangeArrowheads="1"/>
          </p:cNvSpPr>
          <p:nvPr/>
        </p:nvSpPr>
        <p:spPr bwMode="auto">
          <a:xfrm>
            <a:off x="904876" y="1455376"/>
            <a:ext cx="1184940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0248" name="文本框 28"/>
          <p:cNvSpPr txBox="1">
            <a:spLocks noChangeArrowheads="1"/>
          </p:cNvSpPr>
          <p:nvPr/>
        </p:nvSpPr>
        <p:spPr bwMode="auto">
          <a:xfrm>
            <a:off x="2842325" y="1458949"/>
            <a:ext cx="252532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规则图形的应用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7808228" y="108846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60" name="文本框 22"/>
          <p:cNvSpPr txBox="1">
            <a:spLocks noChangeArrowheads="1"/>
          </p:cNvSpPr>
          <p:nvPr/>
        </p:nvSpPr>
        <p:spPr bwMode="auto">
          <a:xfrm>
            <a:off x="7871091" y="1079560"/>
            <a:ext cx="99899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内容占位符 7"/>
          <p:cNvSpPr txBox="1"/>
          <p:nvPr/>
        </p:nvSpPr>
        <p:spPr>
          <a:xfrm>
            <a:off x="1194777" y="2002744"/>
            <a:ext cx="7040977" cy="28623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等腰梯形的面积为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160cm</a:t>
            </a:r>
            <a:r>
              <a:rPr lang="en-US" altLang="zh-CN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上底比高多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4cm,</a:t>
            </a:r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下底比上底多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16cm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，求这个梯形的高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本题可设高为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，上底和下底都可以用含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的代数式表示出来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然后利用梯形的面积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式来建立方程求解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解：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设这个梯形的高为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cm,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则上底为</a:t>
            </a:r>
            <a:r>
              <a:rPr lang="zh-CN" altLang="en-US" sz="20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i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</a:t>
            </a:r>
            <a:r>
              <a:rPr lang="zh-CN" altLang="en-US" sz="20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cm,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5000"/>
              </a:lnSpc>
              <a:spcBef>
                <a:spcPts val="0"/>
              </a:spcBef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下底为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+20)cm.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4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矩形 31"/>
          <p:cNvSpPr/>
          <p:nvPr/>
        </p:nvSpPr>
        <p:spPr>
          <a:xfrm>
            <a:off x="7508674" y="97022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60" name="文本框 22"/>
          <p:cNvSpPr txBox="1">
            <a:spLocks noChangeArrowheads="1"/>
          </p:cNvSpPr>
          <p:nvPr/>
        </p:nvSpPr>
        <p:spPr bwMode="auto">
          <a:xfrm>
            <a:off x="7571537" y="961315"/>
            <a:ext cx="99899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65495" y="1531918"/>
            <a:ext cx="5907195" cy="2991007"/>
          </a:xfrm>
          <a:prstGeom prst="rect">
            <a:avLst/>
          </a:prstGeom>
        </p:spPr>
        <p:txBody>
          <a:bodyPr vert="horz" wrap="square" lIns="0" tIns="0" rIns="0" bIns="36000" rtlCol="0">
            <a:spAutoFit/>
          </a:bodyPr>
          <a:lstStyle/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根据题意得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整理，得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解得 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=8 ,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altLang="zh-CN" sz="24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zh-CN" altLang="en-US" sz="2400" b="1" spc="-15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不合题意，舍去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答：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这个梯形的高为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8cm.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3262598" y="1819466"/>
          <a:ext cx="30956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5" name="Equation" r:id="rId5" imgW="1624965" imgH="406400" progId="Equation.DSMT4">
                  <p:embed/>
                </p:oleObj>
              </mc:Choice>
              <mc:Fallback>
                <p:oleObj name="Equation" r:id="rId5" imgW="1624965" imgH="4064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598" y="1819466"/>
                        <a:ext cx="30956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3320166" y="2433113"/>
          <a:ext cx="22494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6" name="Equation" r:id="rId7" imgW="1180465" imgH="203200" progId="Equation.DSMT4">
                  <p:embed/>
                </p:oleObj>
              </mc:Choice>
              <mc:Fallback>
                <p:oleObj name="Equation" r:id="rId7" imgW="1180465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0166" y="2433113"/>
                        <a:ext cx="2249487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4" name="文本框 34"/>
          <p:cNvSpPr txBox="1">
            <a:spLocks noChangeArrowheads="1"/>
          </p:cNvSpPr>
          <p:nvPr/>
        </p:nvSpPr>
        <p:spPr bwMode="auto">
          <a:xfrm>
            <a:off x="7669216" y="642938"/>
            <a:ext cx="99899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 7"/>
          <p:cNvGrpSpPr/>
          <p:nvPr/>
        </p:nvGrpSpPr>
        <p:grpSpPr bwMode="auto">
          <a:xfrm>
            <a:off x="3654425" y="1056084"/>
            <a:ext cx="1791726" cy="553998"/>
            <a:chOff x="3437515" y="1408557"/>
            <a:chExt cx="1792714" cy="738611"/>
          </a:xfrm>
        </p:grpSpPr>
        <p:sp>
          <p:nvSpPr>
            <p:cNvPr id="12305" name="文本框 26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6261" cy="7386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归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纳</a:t>
              </a:r>
            </a:p>
          </p:txBody>
        </p:sp>
        <p:pic>
          <p:nvPicPr>
            <p:cNvPr id="12306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 38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00" name="Rectangle 3"/>
          <p:cNvSpPr>
            <a:spLocks noChangeArrowheads="1"/>
          </p:cNvSpPr>
          <p:nvPr/>
        </p:nvSpPr>
        <p:spPr bwMode="auto">
          <a:xfrm>
            <a:off x="1177131" y="1953017"/>
            <a:ext cx="6883400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</a:rPr>
              <a:t>    利用一元二次方程解决规则图形问题时，一般要熟悉几何图形的面积公式、周长公式或体积公式，然后利用公式进行建模并解决相关问题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.</a:t>
            </a:r>
            <a:endParaRPr lang="en-US" altLang="zh-CN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03127" y="1347613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383182" y="1274040"/>
            <a:ext cx="6713208" cy="206210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某校准备修建一个面积为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平方米的矩形活动场地，它的长比宽多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米，设场地的宽为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米，则可列方程为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         B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endParaRPr lang="zh-CN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         D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/>
          <p:cNvSpPr>
            <a:spLocks noChangeArrowheads="1"/>
          </p:cNvSpPr>
          <p:nvPr/>
        </p:nvSpPr>
        <p:spPr bwMode="gray">
          <a:xfrm flipH="1">
            <a:off x="2192529" y="1019715"/>
            <a:ext cx="4145208" cy="331009"/>
          </a:xfrm>
          <a:prstGeom prst="roundRect">
            <a:avLst>
              <a:gd name="adj" fmla="val 47680"/>
            </a:avLst>
          </a:prstGeom>
          <a:solidFill>
            <a:srgbClr val="00800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" name="Picture 33" descr="jihexingt2i"/>
          <p:cNvPicPr>
            <a:picLocks noChangeAspect="1" noChangeArrowheads="1"/>
          </p:cNvPicPr>
          <p:nvPr/>
        </p:nvPicPr>
        <p:blipFill>
          <a:blip r:embed="rId2" cstate="email">
            <a:alphaModFix amt="20000"/>
          </a:blip>
          <a:srcRect/>
          <a:stretch>
            <a:fillRect/>
          </a:stretch>
        </p:blipFill>
        <p:spPr bwMode="auto">
          <a:xfrm flipH="1">
            <a:off x="4043483" y="2042446"/>
            <a:ext cx="5107074" cy="2034812"/>
          </a:xfrm>
          <a:prstGeom prst="rect">
            <a:avLst/>
          </a:prstGeom>
          <a:noFill/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AutoShape 2"/>
          <p:cNvSpPr>
            <a:spLocks noChangeArrowheads="1"/>
          </p:cNvSpPr>
          <p:nvPr/>
        </p:nvSpPr>
        <p:spPr bwMode="gray">
          <a:xfrm flipH="1">
            <a:off x="850807" y="1019715"/>
            <a:ext cx="1811489" cy="331009"/>
          </a:xfrm>
          <a:prstGeom prst="roundRect">
            <a:avLst>
              <a:gd name="adj" fmla="val 4768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gray">
          <a:xfrm>
            <a:off x="2156911" y="880473"/>
            <a:ext cx="777879" cy="583409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 dirty="0" smtClean="0">
                <a:solidFill>
                  <a:srgbClr val="FFFFFF"/>
                </a:solidFill>
                <a:ea typeface="Gulim" charset="0"/>
                <a:cs typeface="Gulim" charset="0"/>
              </a:rPr>
              <a:t>2</a:t>
            </a:r>
            <a:endParaRPr lang="en-US" altLang="ko-KR" sz="2800" b="1" dirty="0">
              <a:solidFill>
                <a:srgbClr val="FFFFFF"/>
              </a:solidFill>
              <a:ea typeface="Gulim" charset="0"/>
              <a:cs typeface="Gulim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3581" y="1003093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知识点</a:t>
            </a:r>
            <a:endParaRPr kumimoji="1" lang="zh-CN" altLang="en-US" sz="2600" b="1" dirty="0">
              <a:solidFill>
                <a:schemeClr val="bg1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021200" y="997805"/>
            <a:ext cx="2953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不规则图形的应用</a:t>
            </a:r>
            <a:endParaRPr lang="en-US" altLang="zh-CN" sz="2400" b="1" dirty="0" smtClean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794811" y="1520071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3000" b="1" dirty="0">
              <a:solidFill>
                <a:srgbClr val="008000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sp>
        <p:nvSpPr>
          <p:cNvPr id="48" name="矩形 47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pic>
        <p:nvPicPr>
          <p:cNvPr id="55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8" name="内容占位符 7"/>
          <p:cNvSpPr txBox="1"/>
          <p:nvPr/>
        </p:nvSpPr>
        <p:spPr>
          <a:xfrm>
            <a:off x="1346318" y="1531731"/>
            <a:ext cx="6899062" cy="33239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如图，要设计一本书的封面，封面长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cm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，宽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cm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，正中央是一个与整个封面长宽比例相同的矩形．如果要使四周的彩色边衬所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占面积是封面面积的四分之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上、下边衬等宽，左、右边衬等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宽，应如何设计四周边衬的宽度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结果保留小数点后一位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</p:txBody>
      </p:sp>
      <p:pic>
        <p:nvPicPr>
          <p:cNvPr id="151553" name="Picture 1" descr="C:\Documents and Settings\Administrator\桌面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45902" y="2497160"/>
            <a:ext cx="2132041" cy="2119571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754798" y="1611046"/>
            <a:ext cx="72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33" descr="jihexingt2i"/>
          <p:cNvPicPr>
            <a:picLocks noChangeAspect="1" noChangeArrowheads="1"/>
          </p:cNvPicPr>
          <p:nvPr/>
        </p:nvPicPr>
        <p:blipFill>
          <a:blip r:embed="rId3" cstate="email">
            <a:alphaModFix amt="20000"/>
          </a:blip>
          <a:srcRect/>
          <a:stretch>
            <a:fillRect/>
          </a:stretch>
        </p:blipFill>
        <p:spPr bwMode="auto">
          <a:xfrm flipH="1">
            <a:off x="4043483" y="2042446"/>
            <a:ext cx="5107074" cy="2034812"/>
          </a:xfrm>
          <a:prstGeom prst="rect">
            <a:avLst/>
          </a:prstGeom>
          <a:noFill/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794811" y="1520071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3000" b="1" dirty="0">
              <a:solidFill>
                <a:srgbClr val="008000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sp>
        <p:nvSpPr>
          <p:cNvPr id="48" name="矩形 47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pic>
        <p:nvPicPr>
          <p:cNvPr id="55" name="图片 54" descr="上条蓝窄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8" name="内容占位符 7"/>
          <p:cNvSpPr txBox="1"/>
          <p:nvPr/>
        </p:nvSpPr>
        <p:spPr>
          <a:xfrm>
            <a:off x="948482" y="947597"/>
            <a:ext cx="7169137" cy="369331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分析：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封面的长宽之比是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27∶21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9∶7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，中央的矩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形的长宽之比也应是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9∶7.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设中央的矩形的长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和宽分别是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cm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cm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，由此得上、下边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衬与左、右边衬的宽度之比是　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9(3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)∶7(3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zh-CN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9∶7.</a:t>
            </a:r>
            <a:endParaRPr lang="zh-CN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2536715" y="3059852"/>
          <a:ext cx="251618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0" name="Equation" r:id="rId6" imgW="1320165" imgH="406400" progId="Equation.DSMT4">
                  <p:embed/>
                </p:oleObj>
              </mc:Choice>
              <mc:Fallback>
                <p:oleObj name="Equation" r:id="rId6" imgW="1320165" imgH="406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715" y="3059852"/>
                        <a:ext cx="2516188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algn="l">
          <a:lnSpc>
            <a:spcPct val="145000"/>
          </a:lnSpc>
          <a:defRPr sz="2400" b="1" dirty="0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全屏显示(16:9)</PresentationFormat>
  <Paragraphs>101</Paragraphs>
  <Slides>15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2023-01-16T23:38:28Z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A37BA2249144464CAD357E7C9757C5FC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