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93EEB8D-5AB2-4C44-896D-9FD2C1760D8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4B3C9F7-3A86-4492-987C-C5E5E0E5CEC8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62AE8E8-C36A-41C2-9596-63929D8C5370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CA55A20-00DF-4E50-97E9-D9068FECAD0A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27EDF9F-D587-43C6-9F79-5558FB41B8DC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8F0BFD3-497E-4A57-9E79-193D583317C2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178AFF5-48AB-461A-A649-620F6C9E5641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11FC956-35D1-4651-BD32-DD95E10EB3A0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B4BEF1C-8881-4A90-93C9-DD2D43AC3940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F66F47-FD82-48F7-BF35-8FFFF83A4544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693DE680-EEF1-4F1A-9B81-5DF56E12AF01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F4B762D-47DE-4B9F-8A6E-DC9785829474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79BD05A-B449-4E8F-8984-D1A00C8C1FB9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87859FA-80DE-41B1-BF10-D906D32D7DA5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11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113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11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9059BBB-88A5-4DC4-A655-3D216D788980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A384C-EBA1-48C0-9CCF-FFAD69946F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68C95-604E-467C-887E-B2E808EBF5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5BE23-E9C4-4CB4-AC02-2CDE3F8980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2DD07-47B4-402C-BF06-D06756D6A8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E25AC-BEE2-453D-BBFA-120A010FCF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76972-E375-483F-ACD6-38D85F1FA6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343FE-BCE1-453B-9754-7E3AF2C69D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1BEE5-35AA-4C97-BD64-23FFCC36B1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B2B38-8B1B-44E0-826D-292C06BCC6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DB161-D17F-4850-A309-6BCB8E1D6C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D5C95-C832-4C2E-A7FA-CB265F3D90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C42E723-D2BD-4479-B2F3-147A90AA366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-12700" y="990600"/>
            <a:ext cx="9156700" cy="232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8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200" b="1" dirty="0" smtClean="0"/>
              <a:t>Is </a:t>
            </a:r>
            <a:r>
              <a:rPr lang="en-US" altLang="zh-CN" sz="4200" b="1" dirty="0"/>
              <a:t>there a post office near </a:t>
            </a:r>
            <a:r>
              <a:rPr lang="en-US" altLang="zh-CN" sz="4200" b="1" dirty="0" smtClean="0"/>
              <a:t>here?</a:t>
            </a:r>
            <a:endParaRPr lang="en-US" altLang="zh-CN" sz="4200" b="1" dirty="0"/>
          </a:p>
        </p:txBody>
      </p:sp>
      <p:sp>
        <p:nvSpPr>
          <p:cNvPr id="10" name="矩形 9"/>
          <p:cNvSpPr/>
          <p:nvPr/>
        </p:nvSpPr>
        <p:spPr>
          <a:xfrm>
            <a:off x="2659520" y="5105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1"/>
          <p:cNvSpPr txBox="1">
            <a:spLocks noChangeArrowheads="1"/>
          </p:cNvSpPr>
          <p:nvPr/>
        </p:nvSpPr>
        <p:spPr bwMode="auto">
          <a:xfrm>
            <a:off x="349250" y="530225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2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P45-P46)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8067" name="矩形 2"/>
          <p:cNvSpPr>
            <a:spLocks noChangeArrowheads="1"/>
          </p:cNvSpPr>
          <p:nvPr/>
        </p:nvSpPr>
        <p:spPr bwMode="auto">
          <a:xfrm>
            <a:off x="1066800" y="1858962"/>
            <a:ext cx="70866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在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前面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在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里面</a:t>
            </a:r>
            <a:r>
              <a:rPr lang="en-US" altLang="zh-CN" sz="3200" dirty="0" smtClean="0">
                <a:sym typeface="Arial" panose="020B0604020202020204" pitchFamily="34" charset="0"/>
              </a:rPr>
              <a:t>______      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在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对面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</a:t>
            </a:r>
            <a:r>
              <a:rPr lang="en-US" altLang="zh-CN" sz="3200" dirty="0">
                <a:sym typeface="Arial" panose="020B0604020202020204" pitchFamily="34" charset="0"/>
              </a:rPr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在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之内的前面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在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周围</a:t>
            </a:r>
            <a:r>
              <a:rPr lang="en-US" altLang="zh-CN" sz="3200" dirty="0">
                <a:sym typeface="Arial" panose="020B0604020202020204" pitchFamily="34" charset="0"/>
              </a:rPr>
              <a:t>________	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在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旁边</a:t>
            </a:r>
            <a:r>
              <a:rPr lang="en-US" altLang="zh-CN" sz="3200" dirty="0" smtClean="0">
                <a:sym typeface="Arial" panose="020B0604020202020204" pitchFamily="34" charset="0"/>
              </a:rPr>
              <a:t>________</a:t>
            </a:r>
            <a:endParaRPr lang="en-US" altLang="zh-CN" sz="3200" dirty="0"/>
          </a:p>
        </p:txBody>
      </p:sp>
      <p:sp>
        <p:nvSpPr>
          <p:cNvPr id="88068" name="矩形 14"/>
          <p:cNvSpPr>
            <a:spLocks noChangeArrowheads="1"/>
          </p:cNvSpPr>
          <p:nvPr/>
        </p:nvSpPr>
        <p:spPr bwMode="auto">
          <a:xfrm>
            <a:off x="3276600" y="1839912"/>
            <a:ext cx="24003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in front of </a:t>
            </a:r>
          </a:p>
        </p:txBody>
      </p:sp>
      <p:sp>
        <p:nvSpPr>
          <p:cNvPr id="88069" name="矩形 14"/>
          <p:cNvSpPr>
            <a:spLocks noChangeArrowheads="1"/>
          </p:cNvSpPr>
          <p:nvPr/>
        </p:nvSpPr>
        <p:spPr bwMode="auto">
          <a:xfrm>
            <a:off x="3276600" y="2343150"/>
            <a:ext cx="121920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 </a:t>
            </a:r>
          </a:p>
        </p:txBody>
      </p:sp>
      <p:sp>
        <p:nvSpPr>
          <p:cNvPr id="88070" name="矩形 14"/>
          <p:cNvSpPr>
            <a:spLocks noChangeArrowheads="1"/>
          </p:cNvSpPr>
          <p:nvPr/>
        </p:nvSpPr>
        <p:spPr bwMode="auto">
          <a:xfrm>
            <a:off x="3200400" y="2794000"/>
            <a:ext cx="3957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across from</a:t>
            </a:r>
          </a:p>
        </p:txBody>
      </p:sp>
      <p:sp>
        <p:nvSpPr>
          <p:cNvPr id="88071" name="矩形 14"/>
          <p:cNvSpPr>
            <a:spLocks noChangeArrowheads="1"/>
          </p:cNvSpPr>
          <p:nvPr/>
        </p:nvSpPr>
        <p:spPr bwMode="auto">
          <a:xfrm>
            <a:off x="4267200" y="3279775"/>
            <a:ext cx="3048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in the front of</a:t>
            </a:r>
          </a:p>
        </p:txBody>
      </p:sp>
      <p:sp>
        <p:nvSpPr>
          <p:cNvPr id="88072" name="矩形 14"/>
          <p:cNvSpPr>
            <a:spLocks noChangeArrowheads="1"/>
          </p:cNvSpPr>
          <p:nvPr/>
        </p:nvSpPr>
        <p:spPr bwMode="auto">
          <a:xfrm>
            <a:off x="3048000" y="3783012"/>
            <a:ext cx="2400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around </a:t>
            </a:r>
          </a:p>
        </p:txBody>
      </p:sp>
      <p:sp>
        <p:nvSpPr>
          <p:cNvPr id="88073" name="矩形 16"/>
          <p:cNvSpPr>
            <a:spLocks noChangeArrowheads="1"/>
          </p:cNvSpPr>
          <p:nvPr/>
        </p:nvSpPr>
        <p:spPr bwMode="auto">
          <a:xfrm>
            <a:off x="3124200" y="4287837"/>
            <a:ext cx="2400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beside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  <p:bldP spid="88071" grpId="0"/>
      <p:bldP spid="88072" grpId="0"/>
      <p:bldP spid="880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2"/>
          <p:cNvSpPr>
            <a:spLocks noChangeArrowheads="1"/>
          </p:cNvSpPr>
          <p:nvPr/>
        </p:nvSpPr>
        <p:spPr bwMode="auto">
          <a:xfrm>
            <a:off x="457200" y="1302127"/>
            <a:ext cx="85344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The hospital isn’t far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the shop.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A. of              B. from    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C. with           D. for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There is a desk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the classroom.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A. next            B. between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C. front of        D. in the front of 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0116" name="TextBox 4"/>
          <p:cNvSpPr txBox="1">
            <a:spLocks noChangeArrowheads="1"/>
          </p:cNvSpPr>
          <p:nvPr/>
        </p:nvSpPr>
        <p:spPr bwMode="auto">
          <a:xfrm>
            <a:off x="708025" y="1832352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117" name="TextBox 5"/>
          <p:cNvSpPr txBox="1">
            <a:spLocks noChangeArrowheads="1"/>
          </p:cNvSpPr>
          <p:nvPr/>
        </p:nvSpPr>
        <p:spPr bwMode="auto">
          <a:xfrm>
            <a:off x="636588" y="3767514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381000" y="1190685"/>
            <a:ext cx="8610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---Is there a pay phone near the shop?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--- </a:t>
            </a:r>
            <a:r>
              <a:rPr lang="en-US" altLang="zh-CN" sz="3200" dirty="0" smtClean="0"/>
              <a:t>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Yes, it is.            B. Yes, there is.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Yes, they are.    D. No, there is.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--- I’m going to Beijing next week.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--- I hope you can </a:t>
            </a:r>
            <a:r>
              <a:rPr lang="en-US" altLang="zh-CN" sz="3200" dirty="0" smtClean="0"/>
              <a:t>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have a bad trip 	    B. to have a good trip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have a good trip      D. having a good </a:t>
            </a:r>
            <a:r>
              <a:rPr lang="en-US" altLang="zh-CN" sz="3200" dirty="0" smtClean="0"/>
              <a:t>trip</a:t>
            </a:r>
            <a:endParaRPr lang="en-US" altLang="zh-CN" sz="3200" dirty="0"/>
          </a:p>
        </p:txBody>
      </p:sp>
      <p:sp>
        <p:nvSpPr>
          <p:cNvPr id="9216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2164" name="TextBox 3"/>
          <p:cNvSpPr txBox="1">
            <a:spLocks noChangeArrowheads="1"/>
          </p:cNvSpPr>
          <p:nvPr/>
        </p:nvSpPr>
        <p:spPr bwMode="auto">
          <a:xfrm>
            <a:off x="560388" y="124307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2165" name="TextBox 4"/>
          <p:cNvSpPr txBox="1">
            <a:spLocks noChangeArrowheads="1"/>
          </p:cNvSpPr>
          <p:nvPr/>
        </p:nvSpPr>
        <p:spPr bwMode="auto">
          <a:xfrm>
            <a:off x="560388" y="369099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609600" y="1671697"/>
            <a:ext cx="7467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(    </a:t>
            </a:r>
            <a:r>
              <a:rPr lang="en-US" altLang="zh-CN" sz="3200" dirty="0"/>
              <a:t>) 5. --- Thank you very much, Eric!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--- </a:t>
            </a:r>
            <a:r>
              <a:rPr lang="en-US" altLang="zh-CN" sz="3200" dirty="0" smtClean="0"/>
              <a:t>_______.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I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m sorry    	  B. You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re welcome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Here you are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I don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 know</a:t>
            </a:r>
          </a:p>
        </p:txBody>
      </p:sp>
      <p:sp>
        <p:nvSpPr>
          <p:cNvPr id="9318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3188" name="TextBox 4"/>
          <p:cNvSpPr txBox="1">
            <a:spLocks noChangeArrowheads="1"/>
          </p:cNvSpPr>
          <p:nvPr/>
        </p:nvSpPr>
        <p:spPr bwMode="auto">
          <a:xfrm>
            <a:off x="838200" y="1701859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71437" y="1225927"/>
            <a:ext cx="907256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二、根据所给中文写出适当单词。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You can go </a:t>
            </a:r>
            <a:r>
              <a:rPr lang="en-US" altLang="zh-CN" sz="3200" dirty="0" smtClean="0"/>
              <a:t>___________ </a:t>
            </a:r>
            <a:r>
              <a:rPr lang="en-US" altLang="zh-CN" sz="3200" dirty="0"/>
              <a:t>(</a:t>
            </a:r>
            <a:r>
              <a:rPr lang="zh-CN" altLang="en-US" sz="3200" dirty="0"/>
              <a:t>沿着</a:t>
            </a:r>
            <a:r>
              <a:rPr lang="en-US" altLang="zh-CN" sz="3200" dirty="0"/>
              <a:t>) North Street.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The restaurant is </a:t>
            </a:r>
            <a:r>
              <a:rPr lang="en-US" altLang="zh-CN" sz="3200" dirty="0" smtClean="0"/>
              <a:t>________(</a:t>
            </a:r>
            <a:r>
              <a:rPr lang="zh-CN" altLang="en-US" sz="3200" dirty="0"/>
              <a:t>在</a:t>
            </a:r>
            <a:r>
              <a:rPr lang="en-US" altLang="zh-CN" sz="3200" dirty="0"/>
              <a:t>...</a:t>
            </a:r>
            <a:r>
              <a:rPr lang="zh-CN" altLang="en-US" sz="3200" dirty="0"/>
              <a:t>对面</a:t>
            </a:r>
            <a:r>
              <a:rPr lang="en-US" altLang="zh-CN" sz="3200" dirty="0"/>
              <a:t>) from the post office.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Turn left at the first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(</a:t>
            </a:r>
            <a:r>
              <a:rPr lang="zh-CN" altLang="en-US" sz="3200" dirty="0"/>
              <a:t>十字路口</a:t>
            </a:r>
            <a:r>
              <a:rPr lang="en-US" altLang="zh-CN" sz="3200" dirty="0"/>
              <a:t>), you can find the hospital.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Excuse me, is there a police station ________ (</a:t>
            </a:r>
            <a:r>
              <a:rPr lang="zh-CN" altLang="en-US" sz="3200" dirty="0"/>
              <a:t>在</a:t>
            </a:r>
            <a:r>
              <a:rPr lang="en-US" altLang="zh-CN" sz="3200" dirty="0"/>
              <a:t>… </a:t>
            </a:r>
            <a:r>
              <a:rPr lang="zh-CN" altLang="en-US" sz="3200" dirty="0"/>
              <a:t>周围</a:t>
            </a:r>
            <a:r>
              <a:rPr lang="en-US" altLang="zh-CN" sz="3200" dirty="0"/>
              <a:t>) here?</a:t>
            </a:r>
          </a:p>
        </p:txBody>
      </p:sp>
      <p:sp>
        <p:nvSpPr>
          <p:cNvPr id="94211" name="TextBox 13"/>
          <p:cNvSpPr txBox="1">
            <a:spLocks noChangeArrowheads="1"/>
          </p:cNvSpPr>
          <p:nvPr/>
        </p:nvSpPr>
        <p:spPr bwMode="auto">
          <a:xfrm>
            <a:off x="2987675" y="1635502"/>
            <a:ext cx="2786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along</a:t>
            </a:r>
          </a:p>
        </p:txBody>
      </p:sp>
      <p:sp>
        <p:nvSpPr>
          <p:cNvPr id="94212" name="TextBox 14"/>
          <p:cNvSpPr txBox="1">
            <a:spLocks noChangeArrowheads="1"/>
          </p:cNvSpPr>
          <p:nvPr/>
        </p:nvSpPr>
        <p:spPr bwMode="auto">
          <a:xfrm>
            <a:off x="3779837" y="2178427"/>
            <a:ext cx="2846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across</a:t>
            </a:r>
          </a:p>
        </p:txBody>
      </p:sp>
      <p:sp>
        <p:nvSpPr>
          <p:cNvPr id="94213" name="Text Box 21"/>
          <p:cNvSpPr txBox="1">
            <a:spLocks noChangeArrowheads="1"/>
          </p:cNvSpPr>
          <p:nvPr/>
        </p:nvSpPr>
        <p:spPr bwMode="auto">
          <a:xfrm>
            <a:off x="500063" y="1952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4214" name="TextBox 26"/>
          <p:cNvSpPr txBox="1">
            <a:spLocks noChangeArrowheads="1"/>
          </p:cNvSpPr>
          <p:nvPr/>
        </p:nvSpPr>
        <p:spPr bwMode="auto">
          <a:xfrm>
            <a:off x="4110037" y="3072189"/>
            <a:ext cx="2722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crossing </a:t>
            </a:r>
          </a:p>
        </p:txBody>
      </p:sp>
      <p:sp>
        <p:nvSpPr>
          <p:cNvPr id="94215" name="TextBox 16"/>
          <p:cNvSpPr txBox="1">
            <a:spLocks noChangeArrowheads="1"/>
          </p:cNvSpPr>
          <p:nvPr/>
        </p:nvSpPr>
        <p:spPr bwMode="auto">
          <a:xfrm>
            <a:off x="7019926" y="4083427"/>
            <a:ext cx="17383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  <p:bldP spid="94214" grpId="0"/>
      <p:bldP spid="942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152400" y="152400"/>
            <a:ext cx="89916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三、完成句子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一直往前走，在第一个十字路口向右拐，银行就在你的左边。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</a:t>
            </a:r>
            <a:r>
              <a:rPr lang="en-US" altLang="zh-CN" sz="3200" dirty="0"/>
              <a:t>Go down and 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________________________________. The bank is </a:t>
            </a:r>
            <a:r>
              <a:rPr lang="en-US" altLang="zh-CN" sz="3200" dirty="0" smtClean="0"/>
              <a:t>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公园紧挨着银行。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</a:t>
            </a:r>
            <a:r>
              <a:rPr lang="en-US" altLang="zh-CN" sz="3200" dirty="0"/>
              <a:t>The park is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the bank.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在北街上有饭店吗？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</a:t>
            </a:r>
            <a:r>
              <a:rPr lang="en-US" altLang="zh-CN" sz="3200" dirty="0"/>
              <a:t>________ a restaurant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North Street 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---</a:t>
            </a:r>
            <a:r>
              <a:rPr lang="zh-CN" altLang="en-US" sz="3200" dirty="0"/>
              <a:t>劳驾，公用电话在哪里？</a:t>
            </a:r>
            <a:r>
              <a:rPr lang="en-US" altLang="zh-CN" sz="3200" dirty="0"/>
              <a:t>---</a:t>
            </a:r>
            <a:r>
              <a:rPr lang="zh-CN" altLang="en-US" sz="3200" dirty="0"/>
              <a:t>在邮电局后面。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</a:t>
            </a:r>
            <a:r>
              <a:rPr lang="en-US" altLang="zh-CN" sz="3200" dirty="0" smtClean="0"/>
              <a:t>---____________, </a:t>
            </a:r>
            <a:r>
              <a:rPr lang="en-US" altLang="zh-CN" sz="3200" dirty="0"/>
              <a:t>where’s the </a:t>
            </a:r>
            <a:r>
              <a:rPr lang="en-US" altLang="zh-CN" sz="3200" dirty="0" smtClean="0"/>
              <a:t>__________? 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--- It’s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the post office</a:t>
            </a:r>
            <a:r>
              <a:rPr lang="en-US" altLang="zh-CN" sz="3200" dirty="0" smtClean="0"/>
              <a:t>.</a:t>
            </a:r>
            <a:endParaRPr lang="en-US" altLang="zh-CN" sz="3200" dirty="0"/>
          </a:p>
        </p:txBody>
      </p:sp>
      <p:sp>
        <p:nvSpPr>
          <p:cNvPr id="95235" name="TextBox 3"/>
          <p:cNvSpPr txBox="1">
            <a:spLocks noChangeArrowheads="1"/>
          </p:cNvSpPr>
          <p:nvPr/>
        </p:nvSpPr>
        <p:spPr bwMode="auto">
          <a:xfrm>
            <a:off x="2924175" y="1536700"/>
            <a:ext cx="5838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take the first crossing on the </a:t>
            </a:r>
          </a:p>
        </p:txBody>
      </p:sp>
      <p:sp>
        <p:nvSpPr>
          <p:cNvPr id="95236" name="TextBox 7"/>
          <p:cNvSpPr txBox="1">
            <a:spLocks noChangeArrowheads="1"/>
          </p:cNvSpPr>
          <p:nvPr/>
        </p:nvSpPr>
        <p:spPr bwMode="auto">
          <a:xfrm>
            <a:off x="1700213" y="2559050"/>
            <a:ext cx="30241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 your left</a:t>
            </a:r>
          </a:p>
        </p:txBody>
      </p:sp>
      <p:sp>
        <p:nvSpPr>
          <p:cNvPr id="95237" name="TextBox 9"/>
          <p:cNvSpPr txBox="1">
            <a:spLocks noChangeArrowheads="1"/>
          </p:cNvSpPr>
          <p:nvPr/>
        </p:nvSpPr>
        <p:spPr bwMode="auto">
          <a:xfrm>
            <a:off x="214313" y="2024062"/>
            <a:ext cx="7013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Arial" panose="020B0604020202020204" pitchFamily="34" charset="0"/>
              </a:rPr>
              <a:t>right/ turn right at the first crossing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95238" name="TextBox 5"/>
          <p:cNvSpPr txBox="1">
            <a:spLocks noChangeArrowheads="1"/>
          </p:cNvSpPr>
          <p:nvPr/>
        </p:nvSpPr>
        <p:spPr bwMode="auto">
          <a:xfrm>
            <a:off x="2924175" y="3466525"/>
            <a:ext cx="17573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next to</a:t>
            </a:r>
          </a:p>
        </p:txBody>
      </p:sp>
      <p:sp>
        <p:nvSpPr>
          <p:cNvPr id="95239" name="TextBox 5"/>
          <p:cNvSpPr txBox="1">
            <a:spLocks noChangeArrowheads="1"/>
          </p:cNvSpPr>
          <p:nvPr/>
        </p:nvSpPr>
        <p:spPr bwMode="auto">
          <a:xfrm>
            <a:off x="403225" y="4445000"/>
            <a:ext cx="2701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Is there</a:t>
            </a:r>
          </a:p>
        </p:txBody>
      </p:sp>
      <p:sp>
        <p:nvSpPr>
          <p:cNvPr id="95240" name="TextBox 5"/>
          <p:cNvSpPr txBox="1">
            <a:spLocks noChangeArrowheads="1"/>
          </p:cNvSpPr>
          <p:nvPr/>
        </p:nvSpPr>
        <p:spPr bwMode="auto">
          <a:xfrm>
            <a:off x="4668838" y="4445000"/>
            <a:ext cx="817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sym typeface="宋体" panose="02010600030101010101" pitchFamily="2" charset="-122"/>
              </a:rPr>
              <a:t>on</a:t>
            </a:r>
            <a:endParaRPr lang="en-US" altLang="en-US" sz="3200" b="1" dirty="0">
              <a:solidFill>
                <a:srgbClr val="FF0000"/>
              </a:solidFill>
              <a:sym typeface="宋体" panose="02010600030101010101" pitchFamily="2" charset="-122"/>
            </a:endParaRPr>
          </a:p>
        </p:txBody>
      </p:sp>
      <p:sp>
        <p:nvSpPr>
          <p:cNvPr id="95241" name="TextBox 5"/>
          <p:cNvSpPr txBox="1">
            <a:spLocks noChangeArrowheads="1"/>
          </p:cNvSpPr>
          <p:nvPr/>
        </p:nvSpPr>
        <p:spPr bwMode="auto">
          <a:xfrm>
            <a:off x="914400" y="5453063"/>
            <a:ext cx="2701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Excuse me</a:t>
            </a:r>
          </a:p>
        </p:txBody>
      </p:sp>
      <p:sp>
        <p:nvSpPr>
          <p:cNvPr id="95242" name="TextBox 5"/>
          <p:cNvSpPr txBox="1">
            <a:spLocks noChangeArrowheads="1"/>
          </p:cNvSpPr>
          <p:nvPr/>
        </p:nvSpPr>
        <p:spPr bwMode="auto">
          <a:xfrm>
            <a:off x="5943600" y="5453063"/>
            <a:ext cx="228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pay phone</a:t>
            </a:r>
          </a:p>
        </p:txBody>
      </p:sp>
      <p:sp>
        <p:nvSpPr>
          <p:cNvPr id="95243" name="TextBox 5"/>
          <p:cNvSpPr txBox="1">
            <a:spLocks noChangeArrowheads="1"/>
          </p:cNvSpPr>
          <p:nvPr/>
        </p:nvSpPr>
        <p:spPr bwMode="auto">
          <a:xfrm>
            <a:off x="1573213" y="5957888"/>
            <a:ext cx="17033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behind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1361182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14. </a:t>
            </a:r>
            <a:r>
              <a:rPr lang="zh-CN" altLang="en-US" sz="3200" dirty="0">
                <a:sym typeface="Arial" panose="020B0604020202020204" pitchFamily="34" charset="0"/>
              </a:rPr>
              <a:t>有一棵大树在房子的前面。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 </a:t>
            </a:r>
            <a:r>
              <a:rPr lang="en-US" altLang="zh-CN" sz="3200" dirty="0">
                <a:sym typeface="Arial" panose="020B0604020202020204" pitchFamily="34" charset="0"/>
              </a:rPr>
              <a:t>There is a big tree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____________the </a:t>
            </a:r>
            <a:r>
              <a:rPr lang="en-US" altLang="zh-CN" sz="3200" dirty="0">
                <a:sym typeface="Arial" panose="020B0604020202020204" pitchFamily="34" charset="0"/>
              </a:rPr>
              <a:t>house.  </a:t>
            </a:r>
          </a:p>
        </p:txBody>
      </p:sp>
      <p:sp>
        <p:nvSpPr>
          <p:cNvPr id="96259" name="TextBox 3"/>
          <p:cNvSpPr txBox="1">
            <a:spLocks noChangeArrowheads="1"/>
          </p:cNvSpPr>
          <p:nvPr/>
        </p:nvSpPr>
        <p:spPr bwMode="auto">
          <a:xfrm>
            <a:off x="3657600" y="1767582"/>
            <a:ext cx="299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 in front of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0"/>
            <a:ext cx="9140825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四、短文填空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</a:t>
            </a:r>
            <a:r>
              <a:rPr lang="en-US" altLang="zh-CN" sz="3200" dirty="0"/>
              <a:t>Mike lives 15.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New York. His father has a restaurant and his mother is a policewoman. She works in the police 16. </a:t>
            </a:r>
            <a:r>
              <a:rPr lang="en-US" altLang="zh-CN" sz="3200" dirty="0" smtClean="0"/>
              <a:t>_______. </a:t>
            </a:r>
            <a:r>
              <a:rPr lang="en-US" altLang="zh-CN" sz="3200" dirty="0"/>
              <a:t>He is seven years old and he 17.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to school on weekdays. The school is a little 18.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from his home and his parents are very busy. So Mike goes to school by 19. __________. He rides 20.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Center Street. Then he 21.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left at the second 22. </a:t>
            </a:r>
            <a:r>
              <a:rPr lang="en-US" altLang="zh-CN" sz="3200" dirty="0" smtClean="0"/>
              <a:t>________. </a:t>
            </a:r>
            <a:r>
              <a:rPr lang="en-US" altLang="zh-CN" sz="3200" dirty="0"/>
              <a:t>Next he goes down the Fifth Avenue and the school is 23._________ the bank and the shop. It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 24.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from a library. </a:t>
            </a:r>
            <a:r>
              <a:rPr lang="en-US" altLang="zh-CN" sz="3200" dirty="0" smtClean="0"/>
              <a:t> </a:t>
            </a:r>
            <a:endParaRPr lang="en-US" altLang="zh-CN" sz="3200" dirty="0"/>
          </a:p>
        </p:txBody>
      </p:sp>
      <p:sp>
        <p:nvSpPr>
          <p:cNvPr id="97283" name="TextBox 4"/>
          <p:cNvSpPr txBox="1">
            <a:spLocks noChangeArrowheads="1"/>
          </p:cNvSpPr>
          <p:nvPr/>
        </p:nvSpPr>
        <p:spPr bwMode="auto">
          <a:xfrm>
            <a:off x="3552825" y="381000"/>
            <a:ext cx="1017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97284" name="TextBox 6"/>
          <p:cNvSpPr txBox="1">
            <a:spLocks noChangeArrowheads="1"/>
          </p:cNvSpPr>
          <p:nvPr/>
        </p:nvSpPr>
        <p:spPr bwMode="auto">
          <a:xfrm>
            <a:off x="5029200" y="1371600"/>
            <a:ext cx="1655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station </a:t>
            </a:r>
          </a:p>
        </p:txBody>
      </p:sp>
      <p:sp>
        <p:nvSpPr>
          <p:cNvPr id="97285" name="TextBox 7"/>
          <p:cNvSpPr txBox="1">
            <a:spLocks noChangeArrowheads="1"/>
          </p:cNvSpPr>
          <p:nvPr/>
        </p:nvSpPr>
        <p:spPr bwMode="auto">
          <a:xfrm>
            <a:off x="3886201" y="1860550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goes</a:t>
            </a:r>
          </a:p>
        </p:txBody>
      </p:sp>
      <p:sp>
        <p:nvSpPr>
          <p:cNvPr id="97286" name="TextBox 8"/>
          <p:cNvSpPr txBox="1">
            <a:spLocks noChangeArrowheads="1"/>
          </p:cNvSpPr>
          <p:nvPr/>
        </p:nvSpPr>
        <p:spPr bwMode="auto">
          <a:xfrm>
            <a:off x="6477000" y="2362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far</a:t>
            </a:r>
          </a:p>
        </p:txBody>
      </p:sp>
      <p:sp>
        <p:nvSpPr>
          <p:cNvPr id="97287" name="TextBox 9"/>
          <p:cNvSpPr txBox="1">
            <a:spLocks noChangeArrowheads="1"/>
          </p:cNvSpPr>
          <p:nvPr/>
        </p:nvSpPr>
        <p:spPr bwMode="auto">
          <a:xfrm>
            <a:off x="228600" y="3834825"/>
            <a:ext cx="11580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bike</a:t>
            </a:r>
          </a:p>
        </p:txBody>
      </p:sp>
      <p:sp>
        <p:nvSpPr>
          <p:cNvPr id="97288" name="TextBox 10"/>
          <p:cNvSpPr txBox="1">
            <a:spLocks noChangeArrowheads="1"/>
          </p:cNvSpPr>
          <p:nvPr/>
        </p:nvSpPr>
        <p:spPr bwMode="auto">
          <a:xfrm>
            <a:off x="4038600" y="3382962"/>
            <a:ext cx="2552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FF0000"/>
                </a:solidFill>
              </a:rPr>
              <a:t>along/don 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97289" name="TextBox 10"/>
          <p:cNvSpPr txBox="1">
            <a:spLocks noChangeArrowheads="1"/>
          </p:cNvSpPr>
          <p:nvPr/>
        </p:nvSpPr>
        <p:spPr bwMode="auto">
          <a:xfrm>
            <a:off x="6705600" y="3810000"/>
            <a:ext cx="142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turns</a:t>
            </a:r>
          </a:p>
        </p:txBody>
      </p:sp>
      <p:sp>
        <p:nvSpPr>
          <p:cNvPr id="97290" name="TextBox 10"/>
          <p:cNvSpPr txBox="1">
            <a:spLocks noChangeArrowheads="1"/>
          </p:cNvSpPr>
          <p:nvPr/>
        </p:nvSpPr>
        <p:spPr bwMode="auto">
          <a:xfrm>
            <a:off x="3276600" y="4343400"/>
            <a:ext cx="198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crossing </a:t>
            </a:r>
          </a:p>
        </p:txBody>
      </p:sp>
      <p:sp>
        <p:nvSpPr>
          <p:cNvPr id="97291" name="TextBox 10"/>
          <p:cNvSpPr txBox="1">
            <a:spLocks noChangeArrowheads="1"/>
          </p:cNvSpPr>
          <p:nvPr/>
        </p:nvSpPr>
        <p:spPr bwMode="auto">
          <a:xfrm>
            <a:off x="6858000" y="4800600"/>
            <a:ext cx="1978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between</a:t>
            </a:r>
          </a:p>
        </p:txBody>
      </p:sp>
      <p:sp>
        <p:nvSpPr>
          <p:cNvPr id="97292" name="TextBox 10"/>
          <p:cNvSpPr txBox="1">
            <a:spLocks noChangeArrowheads="1"/>
          </p:cNvSpPr>
          <p:nvPr/>
        </p:nvSpPr>
        <p:spPr bwMode="auto">
          <a:xfrm>
            <a:off x="5562600" y="5257800"/>
            <a:ext cx="1644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97287" grpId="0"/>
      <p:bldP spid="97288" grpId="0"/>
      <p:bldP spid="97289" grpId="0"/>
      <p:bldP spid="97290" grpId="0"/>
      <p:bldP spid="97291" grpId="0"/>
      <p:bldP spid="972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44488" y="1016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152400" y="806311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单词</a:t>
            </a:r>
            <a:r>
              <a:rPr lang="en-US" altLang="zh-CN" sz="3000" dirty="0"/>
              <a:t>: crossing, turn, north, right, left, along;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0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短语</a:t>
            </a:r>
            <a:r>
              <a:rPr lang="en-US" altLang="zh-CN" sz="3000" dirty="0"/>
              <a:t>: go along (the street), turn right, turn left;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0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句型</a:t>
            </a:r>
            <a:r>
              <a:rPr lang="en-US" altLang="zh-CN" sz="3000" dirty="0"/>
              <a:t>: 1. --- Is there a bank near here?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            </a:t>
            </a:r>
            <a:r>
              <a:rPr lang="en-US" altLang="zh-CN" sz="3000" dirty="0" smtClean="0"/>
              <a:t>--- </a:t>
            </a:r>
            <a:r>
              <a:rPr lang="en-US" altLang="zh-CN" sz="3000" dirty="0"/>
              <a:t>Yes, there is. It’s on Center Street.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 smtClean="0"/>
              <a:t>2</a:t>
            </a:r>
            <a:r>
              <a:rPr lang="en-US" altLang="zh-CN" sz="3000" dirty="0"/>
              <a:t>. --- Are there any restaurants near here?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        --- Yes, there’s one in front of the post office.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 smtClean="0"/>
              <a:t>3</a:t>
            </a:r>
            <a:r>
              <a:rPr lang="en-US" altLang="zh-CN" sz="3000" dirty="0"/>
              <a:t>. --- Where is the hotel?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        </a:t>
            </a:r>
            <a:r>
              <a:rPr lang="en-US" altLang="zh-CN" sz="3000" dirty="0" smtClean="0"/>
              <a:t>--- </a:t>
            </a:r>
            <a:r>
              <a:rPr lang="en-US" altLang="zh-CN" sz="3000" dirty="0"/>
              <a:t>It’s behind the police station.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 smtClean="0"/>
              <a:t>4</a:t>
            </a:r>
            <a:r>
              <a:rPr lang="en-US" altLang="zh-CN" sz="3000" dirty="0"/>
              <a:t>. ---Where are the pay phones?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--- They’re between the post office and the library.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292100" y="1225927"/>
            <a:ext cx="87757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marL="514350" indent="-514350" algn="l">
              <a:buAutoNum type="arabicPeriod"/>
            </a:pP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北方；</a:t>
            </a:r>
            <a:r>
              <a:rPr lang="en-US" altLang="zh-CN" sz="3200" dirty="0"/>
              <a:t>adj. </a:t>
            </a:r>
            <a:r>
              <a:rPr lang="zh-CN" altLang="en-US" sz="3200" dirty="0"/>
              <a:t>北方</a:t>
            </a:r>
            <a:r>
              <a:rPr lang="zh-CN" altLang="en-US" sz="3200" dirty="0" smtClean="0"/>
              <a:t>的</a:t>
            </a:r>
            <a:endParaRPr lang="en-US" altLang="zh-CN" sz="3200" dirty="0" smtClean="0"/>
          </a:p>
          <a:p>
            <a:pPr marL="514350" indent="-514350" algn="l">
              <a:buAutoNum type="arabicPeriod"/>
            </a:pPr>
            <a:r>
              <a:rPr lang="en-US" altLang="zh-CN" sz="3200" dirty="0" smtClean="0"/>
              <a:t>2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prep. </a:t>
            </a:r>
            <a:r>
              <a:rPr lang="zh-CN" altLang="en-US" sz="3200" dirty="0"/>
              <a:t>沿</a:t>
            </a:r>
            <a:r>
              <a:rPr lang="zh-CN" altLang="en-US" sz="3200" dirty="0" smtClean="0"/>
              <a:t>着</a:t>
            </a:r>
            <a:endParaRPr lang="en-US" altLang="zh-CN" sz="3200" dirty="0" smtClean="0"/>
          </a:p>
          <a:p>
            <a:pPr marL="514350" indent="-514350" algn="l">
              <a:buAutoNum type="arabicPeriod"/>
            </a:pPr>
            <a:r>
              <a:rPr lang="en-US" altLang="zh-CN" sz="3200" dirty="0" smtClean="0"/>
              <a:t>3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转向；</a:t>
            </a:r>
            <a:r>
              <a:rPr lang="zh-CN" altLang="en-US" sz="3200" dirty="0" smtClean="0"/>
              <a:t>翻</a:t>
            </a:r>
            <a:r>
              <a:rPr lang="zh-CN" altLang="en-US" sz="3200" dirty="0"/>
              <a:t>	</a:t>
            </a:r>
          </a:p>
          <a:p>
            <a:pPr algn="l"/>
            <a:r>
              <a:rPr lang="en-US" altLang="zh-CN" sz="3200" dirty="0"/>
              <a:t>4.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右边；</a:t>
            </a:r>
            <a:r>
              <a:rPr lang="en-US" altLang="zh-CN" sz="3200" dirty="0"/>
              <a:t>adv. </a:t>
            </a:r>
            <a:r>
              <a:rPr lang="zh-CN" altLang="en-US" sz="3200" dirty="0"/>
              <a:t>右边</a:t>
            </a:r>
            <a:r>
              <a:rPr lang="zh-CN" altLang="en-US" sz="3200" dirty="0" smtClean="0"/>
              <a:t>的</a:t>
            </a:r>
            <a:endParaRPr lang="zh-CN" altLang="en-US" sz="3200" dirty="0"/>
          </a:p>
          <a:p>
            <a:pPr algn="l"/>
            <a:r>
              <a:rPr lang="en-US" altLang="zh-CN" sz="3200" dirty="0"/>
              <a:t>5.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左边；</a:t>
            </a:r>
            <a:r>
              <a:rPr lang="en-US" altLang="zh-CN" sz="3200" dirty="0"/>
              <a:t>adv. </a:t>
            </a:r>
            <a:r>
              <a:rPr lang="zh-CN" altLang="en-US" sz="3200" dirty="0"/>
              <a:t>左边</a:t>
            </a:r>
            <a:r>
              <a:rPr lang="zh-CN" altLang="en-US" sz="3200" dirty="0" smtClean="0"/>
              <a:t>的</a:t>
            </a:r>
            <a:endParaRPr lang="zh-CN" altLang="en-US" sz="3200" dirty="0"/>
          </a:p>
          <a:p>
            <a:pPr algn="l"/>
            <a:r>
              <a:rPr lang="en-US" altLang="zh-CN" sz="3200" dirty="0"/>
              <a:t>6.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</a:t>
            </a:r>
            <a:r>
              <a:rPr lang="zh-CN" altLang="en-US" sz="3200" dirty="0"/>
              <a:t>十字路口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1076325" y="2153027"/>
            <a:ext cx="1671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north</a:t>
            </a:r>
          </a:p>
        </p:txBody>
      </p:sp>
      <p:sp>
        <p:nvSpPr>
          <p:cNvPr id="74757" name="TextBox 12"/>
          <p:cNvSpPr txBox="1">
            <a:spLocks noChangeArrowheads="1"/>
          </p:cNvSpPr>
          <p:nvPr/>
        </p:nvSpPr>
        <p:spPr bwMode="auto">
          <a:xfrm>
            <a:off x="1222375" y="2653090"/>
            <a:ext cx="1974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along</a:t>
            </a:r>
          </a:p>
        </p:txBody>
      </p:sp>
      <p:sp>
        <p:nvSpPr>
          <p:cNvPr id="74758" name="TextBox 11"/>
          <p:cNvSpPr txBox="1">
            <a:spLocks noChangeArrowheads="1"/>
          </p:cNvSpPr>
          <p:nvPr/>
        </p:nvSpPr>
        <p:spPr bwMode="auto">
          <a:xfrm>
            <a:off x="1047750" y="3075365"/>
            <a:ext cx="141684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turn</a:t>
            </a:r>
          </a:p>
        </p:txBody>
      </p:sp>
      <p:sp>
        <p:nvSpPr>
          <p:cNvPr id="74759" name="TextBox 11"/>
          <p:cNvSpPr txBox="1">
            <a:spLocks noChangeArrowheads="1"/>
          </p:cNvSpPr>
          <p:nvPr/>
        </p:nvSpPr>
        <p:spPr bwMode="auto">
          <a:xfrm>
            <a:off x="974725" y="3580190"/>
            <a:ext cx="141684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right</a:t>
            </a:r>
          </a:p>
        </p:txBody>
      </p:sp>
      <p:sp>
        <p:nvSpPr>
          <p:cNvPr id="74760" name="TextBox 11"/>
          <p:cNvSpPr txBox="1">
            <a:spLocks noChangeArrowheads="1"/>
          </p:cNvSpPr>
          <p:nvPr/>
        </p:nvSpPr>
        <p:spPr bwMode="auto">
          <a:xfrm>
            <a:off x="1119188" y="4083427"/>
            <a:ext cx="141684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left</a:t>
            </a:r>
          </a:p>
        </p:txBody>
      </p:sp>
      <p:sp>
        <p:nvSpPr>
          <p:cNvPr id="74761" name="TextBox 11"/>
          <p:cNvSpPr txBox="1">
            <a:spLocks noChangeArrowheads="1"/>
          </p:cNvSpPr>
          <p:nvPr/>
        </p:nvSpPr>
        <p:spPr bwMode="auto">
          <a:xfrm>
            <a:off x="1049338" y="4569202"/>
            <a:ext cx="19986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FF0000"/>
                </a:solidFill>
              </a:rPr>
              <a:t>crossing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457200" y="1489770"/>
            <a:ext cx="8382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二、请认真阅读课本，找出以下短语。</a:t>
            </a:r>
          </a:p>
          <a:p>
            <a:pPr algn="l"/>
            <a:r>
              <a:rPr lang="en-US" altLang="zh-CN" sz="3200" dirty="0">
                <a:sym typeface="+mn-ea"/>
              </a:rPr>
              <a:t>7. </a:t>
            </a:r>
            <a:r>
              <a:rPr lang="zh-CN" altLang="en-US" sz="3200" dirty="0">
                <a:sym typeface="+mn-ea"/>
              </a:rPr>
              <a:t>向左转 </a:t>
            </a:r>
            <a:r>
              <a:rPr lang="en-US" altLang="zh-CN" sz="3200" dirty="0" smtClean="0">
                <a:sym typeface="+mn-ea"/>
              </a:rPr>
              <a:t>____________________</a:t>
            </a:r>
            <a:r>
              <a:rPr lang="en-US" altLang="zh-CN" sz="3200" dirty="0">
                <a:sym typeface="+mn-ea"/>
              </a:rPr>
              <a:t>	</a:t>
            </a:r>
            <a:endParaRPr lang="en-US" altLang="zh-CN" sz="3200" dirty="0">
              <a:latin typeface="Calibri" panose="020F0502020204030204" pitchFamily="34" charset="0"/>
              <a:sym typeface="+mn-ea"/>
            </a:endParaRPr>
          </a:p>
          <a:p>
            <a:pPr algn="l"/>
            <a:r>
              <a:rPr lang="en-US" altLang="zh-CN" sz="3200" dirty="0">
                <a:sym typeface="+mn-ea"/>
              </a:rPr>
              <a:t>8. </a:t>
            </a:r>
            <a:r>
              <a:rPr lang="zh-CN" altLang="en-US" sz="3200" dirty="0">
                <a:sym typeface="+mn-ea"/>
              </a:rPr>
              <a:t>向右转 </a:t>
            </a:r>
            <a:r>
              <a:rPr lang="en-US" altLang="zh-CN" sz="3200" dirty="0" smtClean="0">
                <a:sym typeface="+mn-ea"/>
              </a:rPr>
              <a:t>____________________ </a:t>
            </a:r>
            <a:endParaRPr lang="en-US" altLang="zh-CN" sz="3200" dirty="0">
              <a:latin typeface="Calibri" panose="020F0502020204030204" pitchFamily="34" charset="0"/>
              <a:sym typeface="+mn-ea"/>
            </a:endParaRPr>
          </a:p>
          <a:p>
            <a:pPr algn="l"/>
            <a:r>
              <a:rPr lang="en-US" altLang="zh-CN" sz="3200" dirty="0">
                <a:sym typeface="+mn-ea"/>
              </a:rPr>
              <a:t>9. </a:t>
            </a:r>
            <a:r>
              <a:rPr lang="zh-CN" altLang="en-US" sz="3200" dirty="0">
                <a:sym typeface="+mn-ea"/>
              </a:rPr>
              <a:t>沿着</a:t>
            </a:r>
            <a:r>
              <a:rPr lang="en-US" altLang="zh-CN" sz="3200" dirty="0">
                <a:sym typeface="+mn-ea"/>
              </a:rPr>
              <a:t>…</a:t>
            </a:r>
            <a:r>
              <a:rPr lang="zh-CN" altLang="en-US" sz="3200" dirty="0">
                <a:sym typeface="+mn-ea"/>
              </a:rPr>
              <a:t>走 </a:t>
            </a:r>
            <a:r>
              <a:rPr lang="en-US" altLang="zh-CN" sz="3200" dirty="0" smtClean="0">
                <a:sym typeface="+mn-ea"/>
              </a:rPr>
              <a:t>__________________</a:t>
            </a:r>
            <a:r>
              <a:rPr lang="en-US" altLang="zh-CN" sz="3200" dirty="0">
                <a:sym typeface="+mn-ea"/>
              </a:rPr>
              <a:t>	</a:t>
            </a:r>
            <a:endParaRPr lang="en-US" altLang="zh-CN" sz="3200" dirty="0">
              <a:latin typeface="Calibri" panose="020F0502020204030204" pitchFamily="34" charset="0"/>
              <a:sym typeface="+mn-ea"/>
            </a:endParaRPr>
          </a:p>
          <a:p>
            <a:pPr algn="l"/>
            <a:r>
              <a:rPr lang="en-US" altLang="zh-CN" sz="3200" dirty="0">
                <a:sym typeface="+mn-ea"/>
              </a:rPr>
              <a:t>10. </a:t>
            </a:r>
            <a:r>
              <a:rPr lang="zh-CN" altLang="en-US" sz="3200" dirty="0">
                <a:sym typeface="+mn-ea"/>
              </a:rPr>
              <a:t>在左边 </a:t>
            </a:r>
            <a:r>
              <a:rPr lang="en-US" altLang="zh-CN" sz="3200" dirty="0" smtClean="0">
                <a:sym typeface="+mn-ea"/>
              </a:rPr>
              <a:t>___________________</a:t>
            </a:r>
            <a:endParaRPr lang="en-US" altLang="zh-CN" sz="3200" dirty="0">
              <a:latin typeface="Calibri" panose="020F0502020204030204" pitchFamily="34" charset="0"/>
              <a:sym typeface="+mn-ea"/>
            </a:endParaRPr>
          </a:p>
          <a:p>
            <a:pPr algn="l"/>
            <a:r>
              <a:rPr lang="en-US" altLang="zh-CN" sz="3200" dirty="0">
                <a:sym typeface="+mn-ea"/>
              </a:rPr>
              <a:t>11. </a:t>
            </a:r>
            <a:r>
              <a:rPr lang="zh-CN" altLang="en-US" sz="3200" dirty="0">
                <a:sym typeface="+mn-ea"/>
              </a:rPr>
              <a:t>在你的右边 </a:t>
            </a:r>
            <a:r>
              <a:rPr lang="en-US" altLang="zh-CN" sz="3200" dirty="0">
                <a:sym typeface="+mn-ea"/>
              </a:rPr>
              <a:t>________________ </a:t>
            </a:r>
            <a:endParaRPr lang="en-US" altLang="zh-CN" sz="3200" dirty="0">
              <a:latin typeface="Calibri" panose="020F0502020204030204" pitchFamily="34" charset="0"/>
              <a:sym typeface="+mn-ea"/>
            </a:endParaRPr>
          </a:p>
          <a:p>
            <a:pPr algn="l"/>
            <a:r>
              <a:rPr lang="en-US" altLang="zh-CN" sz="3200" dirty="0">
                <a:sym typeface="+mn-ea"/>
              </a:rPr>
              <a:t>12. </a:t>
            </a:r>
            <a:r>
              <a:rPr lang="zh-CN" altLang="en-US" sz="3200" dirty="0">
                <a:sym typeface="+mn-ea"/>
              </a:rPr>
              <a:t>在第一个十字路口 </a:t>
            </a:r>
            <a:r>
              <a:rPr lang="en-US" altLang="zh-CN" sz="3200" dirty="0" smtClean="0">
                <a:sym typeface="+mn-ea"/>
              </a:rPr>
              <a:t>__________________</a:t>
            </a:r>
            <a:endParaRPr lang="en-US" altLang="zh-CN" sz="3200" dirty="0">
              <a:latin typeface="Calibri" panose="020F0502020204030204" pitchFamily="34" charset="0"/>
              <a:sym typeface="+mn-ea"/>
            </a:endParaRP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2890838" y="1899345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turn left</a:t>
            </a:r>
          </a:p>
        </p:txBody>
      </p:sp>
      <p:sp>
        <p:nvSpPr>
          <p:cNvPr id="77829" name="TextBox 10"/>
          <p:cNvSpPr txBox="1">
            <a:spLocks noChangeArrowheads="1"/>
          </p:cNvSpPr>
          <p:nvPr/>
        </p:nvSpPr>
        <p:spPr bwMode="auto">
          <a:xfrm>
            <a:off x="2895600" y="2404170"/>
            <a:ext cx="2289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turn right</a:t>
            </a:r>
          </a:p>
        </p:txBody>
      </p:sp>
      <p:sp>
        <p:nvSpPr>
          <p:cNvPr id="77830" name="TextBox 12"/>
          <p:cNvSpPr txBox="1">
            <a:spLocks noChangeArrowheads="1"/>
          </p:cNvSpPr>
          <p:nvPr/>
        </p:nvSpPr>
        <p:spPr bwMode="auto">
          <a:xfrm>
            <a:off x="2971800" y="2907408"/>
            <a:ext cx="2212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go along</a:t>
            </a:r>
          </a:p>
        </p:txBody>
      </p:sp>
      <p:sp>
        <p:nvSpPr>
          <p:cNvPr id="77831" name="TextBox 11"/>
          <p:cNvSpPr txBox="1">
            <a:spLocks noChangeArrowheads="1"/>
          </p:cNvSpPr>
          <p:nvPr/>
        </p:nvSpPr>
        <p:spPr bwMode="auto">
          <a:xfrm>
            <a:off x="2971800" y="3410645"/>
            <a:ext cx="2511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on the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left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77832" name="TextBox 11"/>
          <p:cNvSpPr txBox="1">
            <a:spLocks noChangeArrowheads="1"/>
          </p:cNvSpPr>
          <p:nvPr/>
        </p:nvSpPr>
        <p:spPr bwMode="auto">
          <a:xfrm>
            <a:off x="3505200" y="391547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on your right</a:t>
            </a:r>
          </a:p>
        </p:txBody>
      </p:sp>
      <p:sp>
        <p:nvSpPr>
          <p:cNvPr id="77833" name="TextBox 11"/>
          <p:cNvSpPr txBox="1">
            <a:spLocks noChangeArrowheads="1"/>
          </p:cNvSpPr>
          <p:nvPr/>
        </p:nvSpPr>
        <p:spPr bwMode="auto">
          <a:xfrm>
            <a:off x="4579939" y="4401245"/>
            <a:ext cx="4030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at the first crossing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2651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1112837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三、熟读</a:t>
            </a:r>
            <a:r>
              <a:rPr lang="en-US" altLang="zh-CN" sz="3200" dirty="0"/>
              <a:t>Grammar Focus</a:t>
            </a:r>
            <a:r>
              <a:rPr lang="zh-CN" altLang="en-US" sz="3200" dirty="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附近有银行吗</a:t>
            </a:r>
            <a:r>
              <a:rPr lang="en-US" altLang="zh-CN" sz="3200" dirty="0"/>
              <a:t>? ( near here ) </a:t>
            </a:r>
            <a:r>
              <a:rPr lang="en-US" altLang="zh-CN" sz="3200" dirty="0" smtClean="0"/>
              <a:t>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它在银行的对面，酒店的后面。</a:t>
            </a:r>
            <a:r>
              <a:rPr lang="en-US" altLang="zh-CN" sz="3200" dirty="0"/>
              <a:t>( across form ) </a:t>
            </a:r>
            <a:r>
              <a:rPr lang="en-US" altLang="zh-CN" sz="3200" dirty="0" smtClean="0"/>
              <a:t>______________________________________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他们在邮局和图书的中间。</a:t>
            </a:r>
            <a:r>
              <a:rPr lang="en-US" altLang="zh-CN" sz="3200" dirty="0"/>
              <a:t>( between...and ) ________________________________________________</a:t>
            </a:r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52400" y="2112962"/>
            <a:ext cx="7577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Is there a bank near here?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46050" y="3033712"/>
            <a:ext cx="8629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It’s across from the bank, behind the hotel.</a:t>
            </a:r>
          </a:p>
        </p:txBody>
      </p:sp>
      <p:sp>
        <p:nvSpPr>
          <p:cNvPr id="79878" name="TextBox 17"/>
          <p:cNvSpPr txBox="1">
            <a:spLocks noChangeArrowheads="1"/>
          </p:cNvSpPr>
          <p:nvPr/>
        </p:nvSpPr>
        <p:spPr bwMode="auto">
          <a:xfrm>
            <a:off x="250825" y="3970337"/>
            <a:ext cx="79295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They’re between the post office and the library.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98425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8154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go along</a:t>
            </a:r>
            <a:r>
              <a:rPr lang="zh-CN" altLang="en-US" sz="3200" dirty="0"/>
              <a:t>意思是“沿着</a:t>
            </a:r>
            <a:r>
              <a:rPr lang="en-US" altLang="zh-CN" sz="3200" dirty="0"/>
              <a:t>…</a:t>
            </a:r>
            <a:r>
              <a:rPr lang="zh-CN" altLang="en-US" sz="3200" dirty="0"/>
              <a:t>走”。它的同义短语是：</a:t>
            </a:r>
            <a:r>
              <a:rPr lang="en-US" altLang="zh-CN" sz="3200" dirty="0"/>
              <a:t>walk along/go down,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1) __________________________ Center Street and you will find the post office.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turn right at the first crossing. </a:t>
            </a:r>
            <a:r>
              <a:rPr lang="zh-CN" altLang="en-US" sz="3200" dirty="0"/>
              <a:t>在第一个路口向右转。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</a:t>
            </a:r>
            <a:r>
              <a:rPr lang="en-US" altLang="zh-CN" sz="3200" dirty="0"/>
              <a:t>turn left/right </a:t>
            </a:r>
            <a:r>
              <a:rPr lang="zh-CN" altLang="en-US" sz="3200" dirty="0"/>
              <a:t>意为“向左</a:t>
            </a:r>
            <a:r>
              <a:rPr lang="en-US" altLang="zh-CN" sz="3200" dirty="0"/>
              <a:t>/</a:t>
            </a:r>
            <a:r>
              <a:rPr lang="zh-CN" altLang="en-US" sz="3200" dirty="0"/>
              <a:t>右转”。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2) crossing </a:t>
            </a:r>
            <a:r>
              <a:rPr lang="zh-CN" altLang="en-US" sz="3200" dirty="0"/>
              <a:t>是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</a:t>
            </a:r>
            <a:r>
              <a:rPr lang="zh-CN" altLang="en-US" sz="3200" dirty="0"/>
              <a:t>词性</a:t>
            </a:r>
            <a:r>
              <a:rPr lang="en-US" altLang="zh-CN" sz="3200" dirty="0"/>
              <a:t>)</a:t>
            </a:r>
            <a:r>
              <a:rPr lang="zh-CN" altLang="en-US" sz="3200" dirty="0"/>
              <a:t>，意为“十字路口”。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“第几个十字路口向右、左转”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Turn right/left at the +</a:t>
            </a:r>
            <a:r>
              <a:rPr lang="zh-CN" altLang="en-US" sz="3200" dirty="0"/>
              <a:t>序数词</a:t>
            </a:r>
            <a:r>
              <a:rPr lang="en-US" altLang="zh-CN" sz="3200" dirty="0"/>
              <a:t>+crossing. = Take the +</a:t>
            </a:r>
            <a:r>
              <a:rPr lang="zh-CN" altLang="en-US" sz="3200" dirty="0"/>
              <a:t>序数词</a:t>
            </a:r>
            <a:r>
              <a:rPr lang="en-US" altLang="zh-CN" sz="3200" dirty="0"/>
              <a:t>+crossing on the right/left. </a:t>
            </a:r>
          </a:p>
        </p:txBody>
      </p:sp>
      <p:sp>
        <p:nvSpPr>
          <p:cNvPr id="81924" name="TextBox 2"/>
          <p:cNvSpPr txBox="1">
            <a:spLocks noChangeArrowheads="1"/>
          </p:cNvSpPr>
          <p:nvPr/>
        </p:nvSpPr>
        <p:spPr bwMode="auto">
          <a:xfrm>
            <a:off x="533400" y="1728212"/>
            <a:ext cx="6305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Go along/Walk along/Go down</a:t>
            </a:r>
          </a:p>
        </p:txBody>
      </p:sp>
      <p:sp>
        <p:nvSpPr>
          <p:cNvPr id="81925" name="TextBox 2"/>
          <p:cNvSpPr txBox="1">
            <a:spLocks noChangeArrowheads="1"/>
          </p:cNvSpPr>
          <p:nvPr/>
        </p:nvSpPr>
        <p:spPr bwMode="auto">
          <a:xfrm>
            <a:off x="2771775" y="4104700"/>
            <a:ext cx="1114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287338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3) </a:t>
            </a:r>
            <a:r>
              <a:rPr lang="zh-CN" altLang="en-US" sz="3200" dirty="0">
                <a:sym typeface="Arial" panose="020B0604020202020204" pitchFamily="34" charset="0"/>
              </a:rPr>
              <a:t>在第二个十字路口向左转。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 at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____________________.= </a:t>
            </a:r>
            <a:r>
              <a:rPr lang="en-US" altLang="zh-CN" sz="3200" dirty="0">
                <a:sym typeface="Arial" panose="020B0604020202020204" pitchFamily="34" charset="0"/>
              </a:rPr>
              <a:t>_______________________ on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on the left/right </a:t>
            </a:r>
            <a:r>
              <a:rPr lang="zh-CN" altLang="en-US" sz="3200" dirty="0">
                <a:sym typeface="Arial" panose="020B0604020202020204" pitchFamily="34" charset="0"/>
              </a:rPr>
              <a:t>意为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在左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右边</a:t>
            </a:r>
            <a:r>
              <a:rPr lang="zh-CN" altLang="en-US" sz="3200" dirty="0" smtClean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 smtClean="0">
                <a:sym typeface="Arial" panose="020B0604020202020204" pitchFamily="34" charset="0"/>
              </a:rPr>
              <a:t>；</a:t>
            </a:r>
            <a:r>
              <a:rPr lang="en-US" altLang="zh-CN" sz="3200" dirty="0" smtClean="0">
                <a:sym typeface="Arial" panose="020B0604020202020204" pitchFamily="34" charset="0"/>
              </a:rPr>
              <a:t>on </a:t>
            </a:r>
            <a:r>
              <a:rPr lang="en-US" altLang="zh-CN" sz="3200" dirty="0">
                <a:sym typeface="Arial" panose="020B0604020202020204" pitchFamily="34" charset="0"/>
              </a:rPr>
              <a:t>one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left/right </a:t>
            </a:r>
            <a:r>
              <a:rPr lang="zh-CN" altLang="en-US" sz="3200" dirty="0">
                <a:sym typeface="Arial" panose="020B0604020202020204" pitchFamily="34" charset="0"/>
              </a:rPr>
              <a:t>意为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在某人的左边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右边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  </a:t>
            </a:r>
            <a:r>
              <a:rPr lang="en-US" altLang="zh-CN" sz="3200" dirty="0">
                <a:sym typeface="Arial" panose="020B0604020202020204" pitchFamily="34" charset="0"/>
              </a:rPr>
              <a:t>4) </a:t>
            </a:r>
            <a:r>
              <a:rPr lang="zh-CN" altLang="en-US" sz="3200" dirty="0">
                <a:sym typeface="Arial" panose="020B0604020202020204" pitchFamily="34" charset="0"/>
              </a:rPr>
              <a:t>饭店在你的右边。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The restaurant is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5) </a:t>
            </a:r>
            <a:r>
              <a:rPr lang="zh-CN" altLang="en-US" sz="3200" dirty="0">
                <a:sym typeface="Arial" panose="020B0604020202020204" pitchFamily="34" charset="0"/>
              </a:rPr>
              <a:t>那些书就在你的左手边。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The books are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</a:t>
            </a:r>
            <a:r>
              <a:rPr lang="zh-CN" altLang="en-US" sz="3200" dirty="0">
                <a:sym typeface="Arial" panose="020B0604020202020204" pitchFamily="34" charset="0"/>
              </a:rPr>
              <a:t>问路的句型</a:t>
            </a:r>
            <a:r>
              <a:rPr lang="en-US" altLang="zh-CN" sz="3200" dirty="0">
                <a:sym typeface="Arial" panose="020B0604020202020204" pitchFamily="34" charset="0"/>
              </a:rPr>
              <a:t>: Where is...? / How can I get to...? / Which is the way to...? / Can you tell me the way to...? / Is there a ... near here?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179388" y="692150"/>
            <a:ext cx="2295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Turn left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3184525" y="692150"/>
            <a:ext cx="4949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the second crossing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107950" y="1196975"/>
            <a:ext cx="53721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Take the second crossing</a:t>
            </a: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3352800" y="3140075"/>
            <a:ext cx="2886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on your right</a:t>
            </a:r>
          </a:p>
        </p:txBody>
      </p:sp>
      <p:sp>
        <p:nvSpPr>
          <p:cNvPr id="83975" name="TextBox 2"/>
          <p:cNvSpPr txBox="1">
            <a:spLocks noChangeArrowheads="1"/>
          </p:cNvSpPr>
          <p:nvPr/>
        </p:nvSpPr>
        <p:spPr bwMode="auto">
          <a:xfrm>
            <a:off x="6083300" y="1196975"/>
            <a:ext cx="1765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the left</a:t>
            </a:r>
          </a:p>
        </p:txBody>
      </p:sp>
      <p:sp>
        <p:nvSpPr>
          <p:cNvPr id="83976" name="TextBox 2"/>
          <p:cNvSpPr txBox="1">
            <a:spLocks noChangeArrowheads="1"/>
          </p:cNvSpPr>
          <p:nvPr/>
        </p:nvSpPr>
        <p:spPr bwMode="auto">
          <a:xfrm>
            <a:off x="3124200" y="4076700"/>
            <a:ext cx="371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on your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  <p:bldP spid="83975" grpId="0"/>
      <p:bldP spid="839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63976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6) </a:t>
            </a:r>
            <a:r>
              <a:rPr lang="zh-CN" altLang="en-US" sz="3200" dirty="0">
                <a:sym typeface="Arial" panose="020B0604020202020204" pitchFamily="34" charset="0"/>
              </a:rPr>
              <a:t>邮政局在哪里？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Where is the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</a:t>
            </a:r>
            <a:r>
              <a:rPr lang="zh-CN" altLang="en-US" sz="3200" dirty="0">
                <a:sym typeface="Arial" panose="020B0604020202020204" pitchFamily="34" charset="0"/>
              </a:rPr>
              <a:t>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或者</a:t>
            </a:r>
            <a:r>
              <a:rPr lang="en-US" altLang="zh-CN" sz="3200" dirty="0">
                <a:sym typeface="Arial" panose="020B0604020202020204" pitchFamily="34" charset="0"/>
              </a:rPr>
              <a:t>Can you tell me ______________________?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You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re welcome. </a:t>
            </a:r>
            <a:r>
              <a:rPr lang="zh-CN" altLang="en-US" sz="3200" dirty="0">
                <a:sym typeface="Arial" panose="020B0604020202020204" pitchFamily="34" charset="0"/>
              </a:rPr>
              <a:t>意为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不客气。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常用于回答别人的感谢。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还可以用以下句子表示回答感谢：</a:t>
            </a:r>
            <a:r>
              <a:rPr lang="en-US" altLang="zh-CN" sz="3200" dirty="0">
                <a:sym typeface="Arial" panose="020B0604020202020204" pitchFamily="34" charset="0"/>
              </a:rPr>
              <a:t>That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all right. / That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OK. / It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my pleasure. / Not at all.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7) ---Thank you for helping me.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 ---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 </a:t>
            </a:r>
            <a:r>
              <a:rPr lang="en-US" altLang="zh-CN" sz="3200" dirty="0">
                <a:sym typeface="Arial" panose="020B0604020202020204" pitchFamily="34" charset="0"/>
              </a:rPr>
              <a:t>( </a:t>
            </a:r>
            <a:r>
              <a:rPr lang="zh-CN" altLang="en-US" sz="3200" dirty="0">
                <a:sym typeface="Arial" panose="020B0604020202020204" pitchFamily="34" charset="0"/>
              </a:rPr>
              <a:t>多选题 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That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all right. 	 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That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right.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It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my pleasure.	    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You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re welcome.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2971800" y="1042988"/>
            <a:ext cx="3106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post office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3784600" y="1546225"/>
            <a:ext cx="509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the way to the post office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1066800" y="4479925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A.C.D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173037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2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P45-P46)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173162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where</a:t>
            </a:r>
            <a:r>
              <a:rPr lang="zh-CN" altLang="en-US" sz="3200" dirty="0"/>
              <a:t>意为</a:t>
            </a:r>
            <a:r>
              <a:rPr lang="zh-CN" altLang="en-US" sz="3200" dirty="0">
                <a:latin typeface="Calibri" panose="020F0502020204030204" pitchFamily="34" charset="0"/>
              </a:rPr>
              <a:t>“</a:t>
            </a:r>
            <a:r>
              <a:rPr lang="zh-CN" altLang="en-US" sz="3200" dirty="0"/>
              <a:t>哪里</a:t>
            </a:r>
            <a:r>
              <a:rPr lang="zh-CN" altLang="en-US" sz="3200" dirty="0">
                <a:latin typeface="Calibri" panose="020F0502020204030204" pitchFamily="34" charset="0"/>
              </a:rPr>
              <a:t>”</a:t>
            </a:r>
            <a:r>
              <a:rPr lang="zh-CN" altLang="en-US" sz="3200" dirty="0"/>
              <a:t>，常用于询问地点，回答时可用表示方位的介词。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--- ________ is the hotel?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---It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the post office. </a:t>
            </a:r>
            <a:r>
              <a:rPr lang="zh-CN" altLang="en-US" sz="3200" dirty="0"/>
              <a:t>酒店在哪里？在邮局的前</a:t>
            </a:r>
            <a:r>
              <a:rPr lang="zh-CN" altLang="en-US" sz="3200" dirty="0" smtClean="0"/>
              <a:t>面。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zh-CN" altLang="en-US" sz="3200" dirty="0"/>
              <a:t>表示方位的介词和介词短语有：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在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上</a:t>
            </a:r>
            <a:r>
              <a:rPr lang="en-US" altLang="zh-CN" sz="3200" dirty="0" smtClean="0"/>
              <a:t>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在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附近</a:t>
            </a:r>
            <a:r>
              <a:rPr lang="en-US" altLang="zh-CN" sz="3200" dirty="0"/>
              <a:t>; </a:t>
            </a:r>
            <a:r>
              <a:rPr lang="zh-CN" altLang="en-US" sz="3200" dirty="0"/>
              <a:t>紧靠</a:t>
            </a:r>
            <a:r>
              <a:rPr lang="en-US" altLang="zh-CN" sz="3200" dirty="0" smtClean="0"/>
              <a:t>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在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后面</a:t>
            </a:r>
            <a:r>
              <a:rPr lang="en-US" altLang="zh-CN" sz="3200" dirty="0" smtClean="0"/>
              <a:t>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在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下</a:t>
            </a:r>
            <a:r>
              <a:rPr lang="en-US" altLang="zh-CN" sz="3200" dirty="0" smtClean="0"/>
              <a:t>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在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和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之间</a:t>
            </a:r>
            <a:r>
              <a:rPr lang="en-US" altLang="zh-CN" sz="3200" dirty="0" smtClean="0"/>
              <a:t>______________</a:t>
            </a:r>
            <a:endParaRPr lang="en-US" altLang="zh-CN" sz="3200" dirty="0"/>
          </a:p>
        </p:txBody>
      </p:sp>
      <p:sp>
        <p:nvSpPr>
          <p:cNvPr id="86020" name="矩形 14"/>
          <p:cNvSpPr>
            <a:spLocks noChangeArrowheads="1"/>
          </p:cNvSpPr>
          <p:nvPr/>
        </p:nvSpPr>
        <p:spPr bwMode="auto">
          <a:xfrm>
            <a:off x="971550" y="2017712"/>
            <a:ext cx="2400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Where</a:t>
            </a:r>
          </a:p>
        </p:txBody>
      </p:sp>
      <p:sp>
        <p:nvSpPr>
          <p:cNvPr id="86021" name="矩形 14"/>
          <p:cNvSpPr>
            <a:spLocks noChangeArrowheads="1"/>
          </p:cNvSpPr>
          <p:nvPr/>
        </p:nvSpPr>
        <p:spPr bwMode="auto">
          <a:xfrm>
            <a:off x="1600200" y="2593975"/>
            <a:ext cx="2209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in front of </a:t>
            </a:r>
          </a:p>
        </p:txBody>
      </p:sp>
      <p:sp>
        <p:nvSpPr>
          <p:cNvPr id="86022" name="矩形 14"/>
          <p:cNvSpPr>
            <a:spLocks noChangeArrowheads="1"/>
          </p:cNvSpPr>
          <p:nvPr/>
        </p:nvSpPr>
        <p:spPr bwMode="auto">
          <a:xfrm>
            <a:off x="1676400" y="4033837"/>
            <a:ext cx="1120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86023" name="矩形 14"/>
          <p:cNvSpPr>
            <a:spLocks noChangeArrowheads="1"/>
          </p:cNvSpPr>
          <p:nvPr/>
        </p:nvSpPr>
        <p:spPr bwMode="auto">
          <a:xfrm>
            <a:off x="3016250" y="4470399"/>
            <a:ext cx="277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near/ next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to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86024" name="矩形 14"/>
          <p:cNvSpPr>
            <a:spLocks noChangeArrowheads="1"/>
          </p:cNvSpPr>
          <p:nvPr/>
        </p:nvSpPr>
        <p:spPr bwMode="auto">
          <a:xfrm>
            <a:off x="2133600" y="5041900"/>
            <a:ext cx="2400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behind</a:t>
            </a:r>
          </a:p>
        </p:txBody>
      </p:sp>
      <p:sp>
        <p:nvSpPr>
          <p:cNvPr id="86025" name="矩形 14"/>
          <p:cNvSpPr>
            <a:spLocks noChangeArrowheads="1"/>
          </p:cNvSpPr>
          <p:nvPr/>
        </p:nvSpPr>
        <p:spPr bwMode="auto">
          <a:xfrm>
            <a:off x="1676400" y="5545137"/>
            <a:ext cx="165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under</a:t>
            </a:r>
          </a:p>
        </p:txBody>
      </p:sp>
      <p:sp>
        <p:nvSpPr>
          <p:cNvPr id="86026" name="矩形 15"/>
          <p:cNvSpPr>
            <a:spLocks noChangeArrowheads="1"/>
          </p:cNvSpPr>
          <p:nvPr/>
        </p:nvSpPr>
        <p:spPr bwMode="auto">
          <a:xfrm>
            <a:off x="2895601" y="5964237"/>
            <a:ext cx="3276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between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en-US" altLang="zh-CN" sz="3200" b="1" dirty="0">
                <a:solidFill>
                  <a:srgbClr val="FF0000"/>
                </a:solidFill>
              </a:rPr>
              <a:t> and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  <p:bldP spid="86025" grpId="0"/>
      <p:bldP spid="8602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1180</Words>
  <Application>Microsoft Office PowerPoint</Application>
  <PresentationFormat>全屏显示(4:3)</PresentationFormat>
  <Paragraphs>208</Paragraphs>
  <Slides>17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3B79E5B02157467B8E369E6E422691A7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