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handoutMasterIdLst>
    <p:handoutMasterId r:id="rId57"/>
  </p:handoutMasterIdLst>
  <p:sldIdLst>
    <p:sldId id="258" r:id="rId2"/>
    <p:sldId id="261" r:id="rId3"/>
    <p:sldId id="262" r:id="rId4"/>
    <p:sldId id="264" r:id="rId5"/>
    <p:sldId id="316" r:id="rId6"/>
    <p:sldId id="319" r:id="rId7"/>
    <p:sldId id="320" r:id="rId8"/>
    <p:sldId id="322" r:id="rId9"/>
    <p:sldId id="321" r:id="rId10"/>
    <p:sldId id="308" r:id="rId11"/>
    <p:sldId id="310" r:id="rId12"/>
    <p:sldId id="312" r:id="rId13"/>
    <p:sldId id="307" r:id="rId14"/>
    <p:sldId id="325" r:id="rId15"/>
    <p:sldId id="326" r:id="rId16"/>
    <p:sldId id="327" r:id="rId17"/>
    <p:sldId id="328" r:id="rId18"/>
    <p:sldId id="329" r:id="rId19"/>
    <p:sldId id="265" r:id="rId20"/>
    <p:sldId id="267" r:id="rId21"/>
    <p:sldId id="263" r:id="rId22"/>
    <p:sldId id="266" r:id="rId23"/>
    <p:sldId id="268" r:id="rId24"/>
    <p:sldId id="269" r:id="rId25"/>
    <p:sldId id="270" r:id="rId26"/>
    <p:sldId id="271" r:id="rId27"/>
    <p:sldId id="272" r:id="rId28"/>
    <p:sldId id="273" r:id="rId29"/>
    <p:sldId id="275" r:id="rId30"/>
    <p:sldId id="276" r:id="rId31"/>
    <p:sldId id="274" r:id="rId32"/>
    <p:sldId id="279" r:id="rId33"/>
    <p:sldId id="278" r:id="rId34"/>
    <p:sldId id="277" r:id="rId35"/>
    <p:sldId id="286" r:id="rId36"/>
    <p:sldId id="281" r:id="rId37"/>
    <p:sldId id="282" r:id="rId38"/>
    <p:sldId id="285" r:id="rId39"/>
    <p:sldId id="284" r:id="rId40"/>
    <p:sldId id="313" r:id="rId41"/>
    <p:sldId id="314" r:id="rId42"/>
    <p:sldId id="315" r:id="rId43"/>
    <p:sldId id="291" r:id="rId44"/>
    <p:sldId id="292" r:id="rId45"/>
    <p:sldId id="294" r:id="rId46"/>
    <p:sldId id="297" r:id="rId47"/>
    <p:sldId id="298" r:id="rId48"/>
    <p:sldId id="300" r:id="rId49"/>
    <p:sldId id="302" r:id="rId50"/>
    <p:sldId id="303" r:id="rId51"/>
    <p:sldId id="304" r:id="rId52"/>
    <p:sldId id="305" r:id="rId53"/>
    <p:sldId id="323" r:id="rId54"/>
    <p:sldId id="260" r:id="rId5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0066"/>
    <a:srgbClr val="CCFF99"/>
    <a:srgbClr val="FF00FF"/>
    <a:srgbClr val="FCFDE9"/>
    <a:srgbClr val="FAFCDC"/>
    <a:srgbClr val="C2EFF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467" autoAdjust="0"/>
  </p:normalViewPr>
  <p:slideViewPr>
    <p:cSldViewPr>
      <p:cViewPr>
        <p:scale>
          <a:sx n="100" d="100"/>
          <a:sy n="100" d="100"/>
        </p:scale>
        <p:origin x="-29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0A8F2A-CFF1-48C6-9313-462B9B51A1C7}"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D976E-72FC-48D2-BE8B-85CFEC76E47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47D976E-72FC-48D2-BE8B-85CFEC76E472}" type="slidenum">
              <a:rPr lang="zh-CN" altLang="en-US" smtClean="0"/>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39725"/>
            <a:ext cx="2057400" cy="57864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9725"/>
            <a:ext cx="6019800" cy="57864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矩形 1"/>
          <p:cNvSpPr>
            <a:spLocks noChangeArrowheads="1"/>
          </p:cNvSpPr>
          <p:nvPr userDrawn="1"/>
        </p:nvSpPr>
        <p:spPr bwMode="auto">
          <a:xfrm>
            <a:off x="0" y="0"/>
            <a:ext cx="9153525" cy="6480175"/>
          </a:xfrm>
          <a:prstGeom prst="rect">
            <a:avLst/>
          </a:prstGeom>
          <a:noFill/>
          <a:ln w="9525">
            <a:noFill/>
            <a:miter lim="800000"/>
          </a:ln>
        </p:spPr>
        <p:txBody>
          <a:bodyPr anchor="ctr"/>
          <a:lstStyle/>
          <a:p>
            <a:pPr algn="ctr">
              <a:defRPr/>
            </a:pPr>
            <a:endParaRPr lang="zh-CN" altLang="en-US">
              <a:solidFill>
                <a:srgbClr val="FFFFFF"/>
              </a:solidFill>
              <a:latin typeface="Franklin Gothic Medium" panose="020B0603020102020204" pitchFamily="34" charset="0"/>
              <a:ea typeface="微软雅黑" panose="020B0503020204020204" pitchFamily="34" charset="-122"/>
            </a:endParaRPr>
          </a:p>
        </p:txBody>
      </p:sp>
      <p:sp>
        <p:nvSpPr>
          <p:cNvPr id="1027" name="矩形 7"/>
          <p:cNvSpPr>
            <a:spLocks noChangeArrowheads="1"/>
          </p:cNvSpPr>
          <p:nvPr/>
        </p:nvSpPr>
        <p:spPr bwMode="auto">
          <a:xfrm>
            <a:off x="0" y="0"/>
            <a:ext cx="6300788" cy="342900"/>
          </a:xfrm>
          <a:prstGeom prst="rect">
            <a:avLst/>
          </a:prstGeom>
          <a:solidFill>
            <a:srgbClr val="FFCC00"/>
          </a:solidFill>
          <a:ln w="9525">
            <a:noFill/>
            <a:miter lim="800000"/>
          </a:ln>
        </p:spPr>
        <p:txBody>
          <a:bodyPr anchor="ctr"/>
          <a:lstStyle/>
          <a:p>
            <a:pPr algn="ctr">
              <a:defRPr/>
            </a:pPr>
            <a:endParaRPr lang="zh-CN" altLang="en-US">
              <a:solidFill>
                <a:srgbClr val="FFFFFF"/>
              </a:solidFill>
              <a:latin typeface="Franklin Gothic Medium" panose="020B0603020102020204" pitchFamily="34" charset="0"/>
              <a:ea typeface="微软雅黑" panose="020B0503020204020204" pitchFamily="34" charset="-122"/>
            </a:endParaRPr>
          </a:p>
        </p:txBody>
      </p:sp>
      <p:sp>
        <p:nvSpPr>
          <p:cNvPr id="9220" name="标题占位符 1"/>
          <p:cNvSpPr>
            <a:spLocks noGrp="1" noChangeArrowheads="1"/>
          </p:cNvSpPr>
          <p:nvPr>
            <p:ph type="title"/>
          </p:nvPr>
        </p:nvSpPr>
        <p:spPr bwMode="auto">
          <a:xfrm>
            <a:off x="1825625" y="339725"/>
            <a:ext cx="67786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9" name="矩形 6"/>
          <p:cNvSpPr>
            <a:spLocks noChangeArrowheads="1"/>
          </p:cNvSpPr>
          <p:nvPr/>
        </p:nvSpPr>
        <p:spPr bwMode="auto">
          <a:xfrm>
            <a:off x="2124075" y="0"/>
            <a:ext cx="7019925" cy="347663"/>
          </a:xfrm>
          <a:prstGeom prst="rect">
            <a:avLst/>
          </a:prstGeom>
          <a:solidFill>
            <a:srgbClr val="339966"/>
          </a:solidFill>
          <a:ln w="9525">
            <a:noFill/>
            <a:miter lim="800000"/>
          </a:ln>
        </p:spPr>
        <p:txBody>
          <a:bodyPr anchor="ctr"/>
          <a:lstStyle/>
          <a:p>
            <a:pPr algn="ctr">
              <a:defRPr/>
            </a:pPr>
            <a:endParaRPr lang="zh-CN" altLang="en-US">
              <a:solidFill>
                <a:srgbClr val="FFFFFF"/>
              </a:solidFill>
              <a:latin typeface="Franklin Gothic Medium" panose="020B0603020102020204" pitchFamily="34" charset="0"/>
              <a:ea typeface="微软雅黑" panose="020B0503020204020204" pitchFamily="34" charset="-122"/>
            </a:endParaRPr>
          </a:p>
        </p:txBody>
      </p:sp>
      <p:sp>
        <p:nvSpPr>
          <p:cNvPr id="1030" name="矩形 6"/>
          <p:cNvSpPr>
            <a:spLocks noChangeArrowheads="1"/>
          </p:cNvSpPr>
          <p:nvPr userDrawn="1"/>
        </p:nvSpPr>
        <p:spPr bwMode="auto">
          <a:xfrm>
            <a:off x="0" y="6742113"/>
            <a:ext cx="7380288" cy="115887"/>
          </a:xfrm>
          <a:prstGeom prst="rect">
            <a:avLst/>
          </a:prstGeom>
          <a:solidFill>
            <a:srgbClr val="339966"/>
          </a:solidFill>
          <a:ln w="9525">
            <a:noFill/>
            <a:miter lim="800000"/>
          </a:ln>
        </p:spPr>
        <p:txBody>
          <a:bodyPr anchor="ctr"/>
          <a:lstStyle/>
          <a:p>
            <a:pPr algn="ctr">
              <a:defRPr/>
            </a:pPr>
            <a:endParaRPr lang="zh-CN" altLang="en-US">
              <a:solidFill>
                <a:srgbClr val="FFFFFF"/>
              </a:solidFill>
              <a:latin typeface="Franklin Gothic Medium" panose="020B0603020102020204" pitchFamily="34" charset="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rtl="0" fontAlgn="base">
        <a:spcBef>
          <a:spcPct val="0"/>
        </a:spcBef>
        <a:spcAft>
          <a:spcPct val="0"/>
        </a:spcAft>
        <a:defRPr sz="2800" b="1">
          <a:solidFill>
            <a:srgbClr val="716F70"/>
          </a:solidFill>
          <a:latin typeface="+mj-lt"/>
          <a:ea typeface="+mj-ea"/>
          <a:cs typeface="+mj-cs"/>
        </a:defRPr>
      </a:lvl1pPr>
      <a:lvl2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2pPr>
      <a:lvl3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3pPr>
      <a:lvl4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4pPr>
      <a:lvl5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5pPr>
      <a:lvl6pPr marL="4572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6pPr>
      <a:lvl7pPr marL="9144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7pPr>
      <a:lvl8pPr marL="13716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8pPr>
      <a:lvl9pPr marL="18288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2800">
          <a:solidFill>
            <a:srgbClr val="716F70"/>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400">
          <a:solidFill>
            <a:srgbClr val="716F70"/>
          </a:solidFill>
          <a:latin typeface="+mn-lt"/>
          <a:ea typeface="+mn-ea"/>
        </a:defRPr>
      </a:lvl2pPr>
      <a:lvl3pPr marL="11430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3pPr>
      <a:lvl4pPr marL="16002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4pPr>
      <a:lvl5pPr marL="20574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38142;&#25509;&#36164;&#28304;/new_jh4_m10u3a5.mp3"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38142;&#25509;&#36164;&#28304;/new_jh4_m10u3a6.mp3"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38142;&#25509;&#36164;&#28304;/new_jh4_m10u3a6.mp3"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38142;&#25509;&#36164;&#28304;/new_jh4_m10u3a7.mp3"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audio" Target="../media/audio4.wav"/><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2"/>
          <p:cNvSpPr>
            <a:spLocks noChangeArrowheads="1"/>
          </p:cNvSpPr>
          <p:nvPr/>
        </p:nvSpPr>
        <p:spPr bwMode="auto">
          <a:xfrm>
            <a:off x="1123951" y="1253331"/>
            <a:ext cx="1368425" cy="1152525"/>
          </a:xfrm>
          <a:prstGeom prst="ellipse">
            <a:avLst/>
          </a:prstGeom>
          <a:gradFill rotWithShape="1">
            <a:gsLst>
              <a:gs pos="0">
                <a:schemeClr val="bg1"/>
              </a:gs>
              <a:gs pos="100000">
                <a:schemeClr val="accent1"/>
              </a:gs>
            </a:gsLst>
            <a:path path="shape">
              <a:fillToRect l="50000" t="50000" r="50000" b="50000"/>
            </a:path>
          </a:gradFill>
          <a:ln w="9525">
            <a:noFill/>
            <a:round/>
          </a:ln>
          <a:effectLst>
            <a:outerShdw dist="107763" dir="2700000" algn="ctr" rotWithShape="0">
              <a:schemeClr val="bg2">
                <a:alpha val="50000"/>
              </a:schemeClr>
            </a:outerShdw>
          </a:effectLst>
        </p:spPr>
        <p:txBody>
          <a:bodyPr wrap="none" anchor="ctr"/>
          <a:lstStyle/>
          <a:p>
            <a:pPr>
              <a:defRPr/>
            </a:pPr>
            <a:endParaRPr lang="zh-CN" altLang="en-US">
              <a:latin typeface="Arial" panose="020B0604020202020204" pitchFamily="34" charset="0"/>
            </a:endParaRPr>
          </a:p>
        </p:txBody>
      </p:sp>
      <p:sp>
        <p:nvSpPr>
          <p:cNvPr id="11267" name="Text Box 3"/>
          <p:cNvSpPr txBox="1">
            <a:spLocks noChangeArrowheads="1"/>
          </p:cNvSpPr>
          <p:nvPr/>
        </p:nvSpPr>
        <p:spPr bwMode="auto">
          <a:xfrm>
            <a:off x="1196975" y="1281111"/>
            <a:ext cx="13684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6600" b="1" dirty="0"/>
              <a:t>10</a:t>
            </a:r>
          </a:p>
        </p:txBody>
      </p:sp>
      <p:sp>
        <p:nvSpPr>
          <p:cNvPr id="11268" name="WordArt 4"/>
          <p:cNvSpPr>
            <a:spLocks noChangeArrowheads="1" noChangeShapeType="1" noTextEdit="1"/>
          </p:cNvSpPr>
          <p:nvPr/>
        </p:nvSpPr>
        <p:spPr bwMode="auto">
          <a:xfrm>
            <a:off x="3128963" y="1447799"/>
            <a:ext cx="4741385" cy="700881"/>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5200" b="1" kern="10" dirty="0">
                <a:solidFill>
                  <a:srgbClr val="AE2A28"/>
                </a:solidFill>
                <a:latin typeface="Arial" panose="020B0604020202020204"/>
                <a:cs typeface="Arial" panose="020B0604020202020204"/>
              </a:rPr>
              <a:t>On the radio</a:t>
            </a:r>
            <a:endParaRPr lang="zh-CN" altLang="en-US" sz="5200" b="1" kern="10" dirty="0">
              <a:solidFill>
                <a:srgbClr val="AE2A28"/>
              </a:solidFill>
              <a:latin typeface="Arial" panose="020B0604020202020204"/>
              <a:cs typeface="Arial" panose="020B0604020202020204"/>
            </a:endParaRPr>
          </a:p>
        </p:txBody>
      </p:sp>
      <p:sp>
        <p:nvSpPr>
          <p:cNvPr id="11269" name="WordArt 5"/>
          <p:cNvSpPr>
            <a:spLocks noChangeArrowheads="1" noChangeShapeType="1" noTextEdit="1"/>
          </p:cNvSpPr>
          <p:nvPr/>
        </p:nvSpPr>
        <p:spPr bwMode="auto">
          <a:xfrm>
            <a:off x="1052513" y="1097756"/>
            <a:ext cx="1600200" cy="533400"/>
          </a:xfrm>
          <a:prstGeom prst="rect">
            <a:avLst/>
          </a:prstGeom>
        </p:spPr>
        <p:txBody>
          <a:bodyPr spcFirstLastPara="1" wrap="none" fromWordArt="1">
            <a:prstTxWarp prst="textArchUp">
              <a:avLst>
                <a:gd name="adj" fmla="val 10685404"/>
              </a:avLst>
            </a:prstTxWarp>
          </a:bodyPr>
          <a:lstStyle/>
          <a:p>
            <a:pPr algn="ctr"/>
            <a:r>
              <a:rPr lang="en-US" altLang="zh-CN" sz="3600" b="1" kern="10" dirty="0">
                <a:ln w="9525">
                  <a:solidFill>
                    <a:srgbClr val="000000"/>
                  </a:solidFill>
                  <a:round/>
                </a:ln>
                <a:solidFill>
                  <a:srgbClr val="000000"/>
                </a:solidFill>
                <a:latin typeface="Arial" panose="020B0604020202020204"/>
                <a:cs typeface="Arial" panose="020B0604020202020204"/>
              </a:rPr>
              <a:t>Module</a:t>
            </a:r>
            <a:endParaRPr lang="zh-CN" altLang="en-US" sz="3600" b="1" kern="10" dirty="0">
              <a:ln w="9525">
                <a:solidFill>
                  <a:srgbClr val="000000"/>
                </a:solidFill>
                <a:round/>
              </a:ln>
              <a:solidFill>
                <a:srgbClr val="000000"/>
              </a:solidFill>
              <a:latin typeface="Arial" panose="020B0604020202020204"/>
              <a:cs typeface="Arial" panose="020B0604020202020204"/>
            </a:endParaRPr>
          </a:p>
        </p:txBody>
      </p:sp>
      <p:sp>
        <p:nvSpPr>
          <p:cNvPr id="11270" name="Text Box 6"/>
          <p:cNvSpPr txBox="1">
            <a:spLocks noChangeArrowheads="1"/>
          </p:cNvSpPr>
          <p:nvPr/>
        </p:nvSpPr>
        <p:spPr bwMode="auto">
          <a:xfrm>
            <a:off x="257175" y="2895600"/>
            <a:ext cx="8610600" cy="87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6100"/>
              </a:lnSpc>
              <a:spcBef>
                <a:spcPct val="50000"/>
              </a:spcBef>
            </a:pPr>
            <a:r>
              <a:rPr lang="en-US" altLang="zh-CN" sz="6000" b="1" dirty="0">
                <a:solidFill>
                  <a:srgbClr val="003399"/>
                </a:solidFill>
                <a:latin typeface="Times New Roman" panose="02020603050405020304" pitchFamily="18" charset="0"/>
              </a:rPr>
              <a:t>Unit 3 </a:t>
            </a:r>
            <a:r>
              <a:rPr lang="en-US" altLang="zh-CN" sz="6000" b="1" dirty="0" smtClean="0">
                <a:solidFill>
                  <a:srgbClr val="003399"/>
                </a:solidFill>
                <a:latin typeface="Times New Roman" panose="02020603050405020304" pitchFamily="18" charset="0"/>
              </a:rPr>
              <a:t>Language </a:t>
            </a:r>
            <a:r>
              <a:rPr lang="en-US" altLang="zh-CN" sz="6000" b="1" dirty="0">
                <a:solidFill>
                  <a:srgbClr val="003399"/>
                </a:solidFill>
                <a:latin typeface="Times New Roman" panose="02020603050405020304" pitchFamily="18" charset="0"/>
              </a:rPr>
              <a:t>in use</a:t>
            </a:r>
            <a:r>
              <a:rPr lang="en-US" altLang="zh-CN" sz="6000" b="1" dirty="0" smtClean="0">
                <a:solidFill>
                  <a:srgbClr val="003399"/>
                </a:solidFill>
                <a:latin typeface="Times New Roman" panose="02020603050405020304" pitchFamily="18" charset="0"/>
              </a:rPr>
              <a:t>.</a:t>
            </a:r>
            <a:endParaRPr lang="en-US" altLang="zh-CN" sz="6000" b="1" dirty="0">
              <a:solidFill>
                <a:srgbClr val="003399"/>
              </a:solidFill>
              <a:latin typeface="Times New Roman" panose="02020603050405020304" pitchFamily="18" charset="0"/>
            </a:endParaRPr>
          </a:p>
        </p:txBody>
      </p:sp>
      <p:sp>
        <p:nvSpPr>
          <p:cNvPr id="7" name="矩形 6"/>
          <p:cNvSpPr/>
          <p:nvPr/>
        </p:nvSpPr>
        <p:spPr>
          <a:xfrm>
            <a:off x="2823685" y="5486400"/>
            <a:ext cx="3527953" cy="532453"/>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600" b="1"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600" b="1" kern="0" dirty="0">
              <a:solidFill>
                <a:srgbClr val="003399"/>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3400" y="2743200"/>
            <a:ext cx="756126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dirty="0">
                <a:latin typeface="Times New Roman" panose="02020603050405020304" pitchFamily="18" charset="0"/>
                <a:sym typeface="Wingdings 2" panose="05020102010507070707" pitchFamily="18" charset="2"/>
              </a:rPr>
              <a:t></a:t>
            </a:r>
            <a:r>
              <a:rPr lang="zh-CN" altLang="en-US" sz="3200" b="1" dirty="0">
                <a:latin typeface="Times New Roman" panose="02020603050405020304" pitchFamily="18" charset="0"/>
                <a:sym typeface="Wingdings 2" panose="05020102010507070707" pitchFamily="18" charset="2"/>
              </a:rPr>
              <a:t>当主句是</a:t>
            </a:r>
            <a:r>
              <a:rPr lang="zh-CN" altLang="en-US" sz="3200" b="1" dirty="0">
                <a:solidFill>
                  <a:srgbClr val="FF00FF"/>
                </a:solidFill>
                <a:latin typeface="Times New Roman" panose="02020603050405020304" pitchFamily="18" charset="0"/>
                <a:sym typeface="Wingdings 2" panose="05020102010507070707" pitchFamily="18" charset="2"/>
              </a:rPr>
              <a:t>一般现在时</a:t>
            </a:r>
            <a:r>
              <a:rPr lang="zh-CN" altLang="en-US" sz="3200" b="1" dirty="0">
                <a:latin typeface="Times New Roman" panose="02020603050405020304" pitchFamily="18" charset="0"/>
                <a:sym typeface="Wingdings 2" panose="05020102010507070707" pitchFamily="18" charset="2"/>
              </a:rPr>
              <a:t>，宾语从句的时态不作限制，我们可以根据句子的意思来使用需要的</a:t>
            </a:r>
            <a:r>
              <a:rPr lang="zh-CN" altLang="en-US" sz="3200" b="1" dirty="0">
                <a:solidFill>
                  <a:srgbClr val="FF00FF"/>
                </a:solidFill>
                <a:latin typeface="Times New Roman" panose="02020603050405020304" pitchFamily="18" charset="0"/>
                <a:sym typeface="Wingdings 2" panose="05020102010507070707" pitchFamily="18" charset="2"/>
              </a:rPr>
              <a:t>任何一种时态</a:t>
            </a:r>
            <a:r>
              <a:rPr lang="zh-CN" altLang="en-US" sz="3200" b="1" dirty="0">
                <a:latin typeface="Times New Roman" panose="02020603050405020304" pitchFamily="18" charset="0"/>
                <a:sym typeface="Wingdings 2" panose="05020102010507070707" pitchFamily="18" charset="2"/>
              </a:rPr>
              <a:t>。</a:t>
            </a:r>
          </a:p>
        </p:txBody>
      </p:sp>
      <p:sp>
        <p:nvSpPr>
          <p:cNvPr id="63491" name="Rectangle 3"/>
          <p:cNvSpPr>
            <a:spLocks noChangeArrowheads="1"/>
          </p:cNvSpPr>
          <p:nvPr/>
        </p:nvSpPr>
        <p:spPr bwMode="auto">
          <a:xfrm>
            <a:off x="1981200" y="1676400"/>
            <a:ext cx="5638800" cy="701675"/>
          </a:xfrm>
          <a:prstGeom prst="rect">
            <a:avLst/>
          </a:prstGeom>
          <a:solidFill>
            <a:srgbClr val="C2EFF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000" b="1" dirty="0">
                <a:latin typeface="Times New Roman" panose="02020603050405020304" pitchFamily="18" charset="0"/>
              </a:rPr>
              <a:t>宾语从句中时态的变化</a:t>
            </a:r>
          </a:p>
        </p:txBody>
      </p:sp>
      <p:grpSp>
        <p:nvGrpSpPr>
          <p:cNvPr id="63492" name="Group 4"/>
          <p:cNvGrpSpPr/>
          <p:nvPr/>
        </p:nvGrpSpPr>
        <p:grpSpPr bwMode="auto">
          <a:xfrm>
            <a:off x="304800" y="4572000"/>
            <a:ext cx="8424863" cy="1800225"/>
            <a:chOff x="0" y="0"/>
            <a:chExt cx="5307" cy="1134"/>
          </a:xfrm>
        </p:grpSpPr>
        <p:sp>
          <p:nvSpPr>
            <p:cNvPr id="63493" name="Rectangle 5"/>
            <p:cNvSpPr>
              <a:spLocks noChangeArrowheads="1"/>
            </p:cNvSpPr>
            <p:nvPr/>
          </p:nvSpPr>
          <p:spPr bwMode="auto">
            <a:xfrm>
              <a:off x="0" y="374"/>
              <a:ext cx="14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dirty="0">
                  <a:latin typeface="Times New Roman" panose="02020603050405020304" pitchFamily="18" charset="0"/>
                  <a:ea typeface="Arial Unicode MS" pitchFamily="34" charset="-122"/>
                  <a:sym typeface="Wingdings 2" panose="05020102010507070707" pitchFamily="18" charset="2"/>
                </a:rPr>
                <a:t>I </a:t>
              </a:r>
              <a:r>
                <a:rPr lang="en-US" altLang="zh-CN" sz="3200" b="1" dirty="0">
                  <a:solidFill>
                    <a:srgbClr val="FF3300"/>
                  </a:solidFill>
                  <a:latin typeface="Times New Roman" panose="02020603050405020304" pitchFamily="18" charset="0"/>
                  <a:ea typeface="Arial Unicode MS" pitchFamily="34" charset="-122"/>
                  <a:sym typeface="Wingdings 2" panose="05020102010507070707" pitchFamily="18" charset="2"/>
                </a:rPr>
                <a:t>hear </a:t>
              </a:r>
              <a:r>
                <a:rPr lang="en-US" altLang="zh-CN" sz="3200" b="1" dirty="0">
                  <a:latin typeface="Times New Roman" panose="02020603050405020304" pitchFamily="18" charset="0"/>
                  <a:ea typeface="Arial Unicode MS" pitchFamily="34" charset="-122"/>
                  <a:sym typeface="Wingdings 2" panose="05020102010507070707" pitchFamily="18" charset="2"/>
                </a:rPr>
                <a:t>(that)</a:t>
              </a:r>
            </a:p>
          </p:txBody>
        </p:sp>
        <p:sp>
          <p:nvSpPr>
            <p:cNvPr id="63494" name="Text Box 6"/>
            <p:cNvSpPr txBox="1">
              <a:spLocks noChangeArrowheads="1"/>
            </p:cNvSpPr>
            <p:nvPr/>
          </p:nvSpPr>
          <p:spPr bwMode="auto">
            <a:xfrm>
              <a:off x="1769" y="0"/>
              <a:ext cx="3538"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latin typeface="Times New Roman" panose="02020603050405020304" pitchFamily="18" charset="0"/>
                  <a:ea typeface="Arial Unicode MS" pitchFamily="34" charset="-122"/>
                  <a:sym typeface="Wingdings 2" panose="05020102010507070707" pitchFamily="18" charset="2"/>
                </a:rPr>
                <a:t>Jim </a:t>
              </a:r>
              <a:r>
                <a:rPr lang="en-US" altLang="zh-CN" sz="2800" b="1" dirty="0">
                  <a:solidFill>
                    <a:srgbClr val="FF3300"/>
                  </a:solidFill>
                  <a:latin typeface="Times New Roman" panose="02020603050405020304" pitchFamily="18" charset="0"/>
                  <a:ea typeface="Arial Unicode MS" pitchFamily="34" charset="-122"/>
                  <a:sym typeface="Wingdings 2" panose="05020102010507070707" pitchFamily="18" charset="2"/>
                </a:rPr>
                <a:t>went</a:t>
              </a:r>
              <a:r>
                <a:rPr lang="en-US" altLang="zh-CN" sz="2800" b="1" dirty="0">
                  <a:latin typeface="Times New Roman" panose="02020603050405020304" pitchFamily="18" charset="0"/>
                  <a:ea typeface="Arial Unicode MS" pitchFamily="34" charset="-122"/>
                  <a:sym typeface="Wingdings 2" panose="05020102010507070707" pitchFamily="18" charset="2"/>
                </a:rPr>
                <a:t> to work an hour ago.</a:t>
              </a:r>
            </a:p>
            <a:p>
              <a:r>
                <a:rPr lang="en-US" altLang="zh-CN" sz="2800" b="1" dirty="0">
                  <a:latin typeface="Times New Roman" panose="02020603050405020304" pitchFamily="18" charset="0"/>
                  <a:ea typeface="Arial Unicode MS" pitchFamily="34" charset="-122"/>
                </a:rPr>
                <a:t>he </a:t>
              </a:r>
              <a:r>
                <a:rPr lang="en-US" altLang="zh-CN" sz="2800" b="1" dirty="0">
                  <a:solidFill>
                    <a:srgbClr val="FF3300"/>
                  </a:solidFill>
                  <a:latin typeface="Times New Roman" panose="02020603050405020304" pitchFamily="18" charset="0"/>
                  <a:ea typeface="Arial Unicode MS" pitchFamily="34" charset="-122"/>
                </a:rPr>
                <a:t>is</a:t>
              </a:r>
              <a:r>
                <a:rPr lang="en-US" altLang="zh-CN" sz="2800" b="1" dirty="0">
                  <a:latin typeface="Times New Roman" panose="02020603050405020304" pitchFamily="18" charset="0"/>
                  <a:ea typeface="Arial Unicode MS" pitchFamily="34" charset="-122"/>
                </a:rPr>
                <a:t> interested in English. </a:t>
              </a:r>
            </a:p>
            <a:p>
              <a:r>
                <a:rPr lang="en-US" altLang="zh-CN" sz="2800" b="1" dirty="0">
                  <a:latin typeface="Times New Roman" panose="02020603050405020304" pitchFamily="18" charset="0"/>
                  <a:ea typeface="Arial Unicode MS" pitchFamily="34" charset="-122"/>
                  <a:sym typeface="Wingdings 2" panose="05020102010507070707" pitchFamily="18" charset="2"/>
                </a:rPr>
                <a:t>she </a:t>
              </a:r>
              <a:r>
                <a:rPr lang="en-US" altLang="zh-CN" sz="2800" b="1" dirty="0">
                  <a:solidFill>
                    <a:srgbClr val="FF3300"/>
                  </a:solidFill>
                  <a:latin typeface="Times New Roman" panose="02020603050405020304" pitchFamily="18" charset="0"/>
                  <a:ea typeface="Arial Unicode MS" pitchFamily="34" charset="-122"/>
                  <a:sym typeface="Wingdings 2" panose="05020102010507070707" pitchFamily="18" charset="2"/>
                </a:rPr>
                <a:t>will come</a:t>
              </a:r>
              <a:r>
                <a:rPr lang="en-US" altLang="zh-CN" sz="2800" b="1" dirty="0">
                  <a:latin typeface="Times New Roman" panose="02020603050405020304" pitchFamily="18" charset="0"/>
                  <a:ea typeface="Arial Unicode MS" pitchFamily="34" charset="-122"/>
                  <a:sym typeface="Wingdings 2" panose="05020102010507070707" pitchFamily="18" charset="2"/>
                </a:rPr>
                <a:t> tomorrow .</a:t>
              </a:r>
            </a:p>
            <a:p>
              <a:r>
                <a:rPr lang="en-US" altLang="zh-CN" sz="2800" b="1" dirty="0">
                  <a:latin typeface="Times New Roman" panose="02020603050405020304" pitchFamily="18" charset="0"/>
                  <a:ea typeface="Arial Unicode MS" pitchFamily="34" charset="-122"/>
                  <a:sym typeface="Wingdings 2" panose="05020102010507070707" pitchFamily="18" charset="2"/>
                </a:rPr>
                <a:t>Tom </a:t>
              </a:r>
              <a:r>
                <a:rPr lang="en-US" altLang="zh-CN" sz="2800" b="1" dirty="0">
                  <a:solidFill>
                    <a:srgbClr val="FF3300"/>
                  </a:solidFill>
                  <a:latin typeface="Times New Roman" panose="02020603050405020304" pitchFamily="18" charset="0"/>
                  <a:ea typeface="Arial Unicode MS" pitchFamily="34" charset="-122"/>
                  <a:sym typeface="Wingdings 2" panose="05020102010507070707" pitchFamily="18" charset="2"/>
                </a:rPr>
                <a:t>has been</a:t>
              </a:r>
              <a:r>
                <a:rPr lang="en-US" altLang="zh-CN" sz="2800" b="1" dirty="0">
                  <a:latin typeface="Times New Roman" panose="02020603050405020304" pitchFamily="18" charset="0"/>
                  <a:ea typeface="Arial Unicode MS" pitchFamily="34" charset="-122"/>
                  <a:sym typeface="Wingdings 2" panose="05020102010507070707" pitchFamily="18" charset="2"/>
                </a:rPr>
                <a:t> to London twice .</a:t>
              </a:r>
              <a:endParaRPr lang="en-US" altLang="zh-CN" sz="2800" dirty="0">
                <a:latin typeface="Times New Roman" panose="02020603050405020304" pitchFamily="18" charset="0"/>
                <a:ea typeface="Arial Unicode MS" pitchFamily="34" charset="-122"/>
              </a:endParaRPr>
            </a:p>
          </p:txBody>
        </p:sp>
        <p:sp>
          <p:nvSpPr>
            <p:cNvPr id="63495" name="AutoShape 7"/>
            <p:cNvSpPr/>
            <p:nvPr/>
          </p:nvSpPr>
          <p:spPr bwMode="auto">
            <a:xfrm>
              <a:off x="1580" y="91"/>
              <a:ext cx="189" cy="953"/>
            </a:xfrm>
            <a:prstGeom prst="leftBrace">
              <a:avLst>
                <a:gd name="adj1" fmla="val 42019"/>
                <a:gd name="adj2" fmla="val 50000"/>
              </a:avLst>
            </a:prstGeom>
            <a:noFill/>
            <a:ln w="28575">
              <a:solidFill>
                <a:srgbClr val="00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3496" name="Group 8"/>
          <p:cNvGrpSpPr/>
          <p:nvPr/>
        </p:nvGrpSpPr>
        <p:grpSpPr bwMode="auto">
          <a:xfrm>
            <a:off x="1600200" y="457200"/>
            <a:ext cx="6985000" cy="1008063"/>
            <a:chOff x="0" y="0"/>
            <a:chExt cx="2758" cy="553"/>
          </a:xfrm>
        </p:grpSpPr>
        <p:pic>
          <p:nvPicPr>
            <p:cNvPr id="63497" name="Picture 9" descr="tl029_small[1]"/>
            <p:cNvPicPr>
              <a:picLocks noChangeAspect="1" noChangeArrowheads="1"/>
            </p:cNvPicPr>
            <p:nvPr/>
          </p:nvPicPr>
          <p:blipFill>
            <a:blip r:embed="rId2"/>
            <a:srcRect/>
            <a:stretch>
              <a:fillRect/>
            </a:stretch>
          </p:blipFill>
          <p:spPr bwMode="auto">
            <a:xfrm>
              <a:off x="0" y="73"/>
              <a:ext cx="240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10" descr="new 1"/>
            <p:cNvPicPr>
              <a:picLocks noChangeAspect="1" noChangeArrowheads="1"/>
            </p:cNvPicPr>
            <p:nvPr/>
          </p:nvPicPr>
          <p:blipFill>
            <a:blip r:embed="rId3"/>
            <a:srcRect/>
            <a:stretch>
              <a:fillRect/>
            </a:stretch>
          </p:blipFill>
          <p:spPr bwMode="auto">
            <a:xfrm>
              <a:off x="817" y="0"/>
              <a:ext cx="738"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9" name="Text Box 11"/>
            <p:cNvSpPr txBox="1">
              <a:spLocks noChangeArrowheads="1"/>
            </p:cNvSpPr>
            <p:nvPr/>
          </p:nvSpPr>
          <p:spPr bwMode="auto">
            <a:xfrm>
              <a:off x="136" y="81"/>
              <a:ext cx="2622"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CC00FF"/>
                  </a:solidFill>
                </a:rPr>
                <a:t>Grammar</a:t>
              </a:r>
              <a:endParaRPr lang="en-US" altLang="zh-CN" sz="3200" b="1" dirty="0">
                <a:solidFill>
                  <a:srgbClr val="CC00FF"/>
                </a:solidFill>
              </a:endParaRPr>
            </a:p>
          </p:txBody>
        </p:sp>
      </p:gr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590800" y="2514600"/>
            <a:ext cx="54006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latin typeface="Times New Roman" panose="02020603050405020304" pitchFamily="18" charset="0"/>
                <a:sym typeface="Wingdings 2" panose="05020102010507070707" pitchFamily="18" charset="2"/>
              </a:rPr>
              <a:t>He </a:t>
            </a:r>
            <a:r>
              <a:rPr lang="en-US" altLang="zh-CN" sz="2800" b="1" dirty="0">
                <a:solidFill>
                  <a:srgbClr val="FF3300"/>
                </a:solidFill>
                <a:latin typeface="Times New Roman" panose="02020603050405020304" pitchFamily="18" charset="0"/>
                <a:sym typeface="Wingdings 2" panose="05020102010507070707" pitchFamily="18" charset="2"/>
              </a:rPr>
              <a:t>will go</a:t>
            </a:r>
            <a:r>
              <a:rPr lang="en-US" altLang="zh-CN" sz="2800" b="1" dirty="0">
                <a:latin typeface="Times New Roman" panose="02020603050405020304" pitchFamily="18" charset="0"/>
                <a:sym typeface="Wingdings 2" panose="05020102010507070707" pitchFamily="18" charset="2"/>
              </a:rPr>
              <a:t> to Hong Kong .</a:t>
            </a:r>
          </a:p>
          <a:p>
            <a:r>
              <a:rPr lang="en-US" altLang="zh-CN" sz="2800" b="1" dirty="0">
                <a:latin typeface="Times New Roman" panose="02020603050405020304" pitchFamily="18" charset="0"/>
                <a:sym typeface="Wingdings 2" panose="05020102010507070707" pitchFamily="18" charset="2"/>
              </a:rPr>
              <a:t>He </a:t>
            </a:r>
            <a:r>
              <a:rPr lang="en-US" altLang="zh-CN" sz="2800" b="1" dirty="0">
                <a:solidFill>
                  <a:srgbClr val="FF3300"/>
                </a:solidFill>
                <a:latin typeface="Times New Roman" panose="02020603050405020304" pitchFamily="18" charset="0"/>
                <a:sym typeface="Wingdings 2" panose="05020102010507070707" pitchFamily="18" charset="2"/>
              </a:rPr>
              <a:t>is </a:t>
            </a:r>
            <a:r>
              <a:rPr lang="en-US" altLang="zh-CN" sz="2800" b="1" dirty="0">
                <a:latin typeface="Times New Roman" panose="02020603050405020304" pitchFamily="18" charset="0"/>
                <a:sym typeface="Wingdings 2" panose="05020102010507070707" pitchFamily="18" charset="2"/>
              </a:rPr>
              <a:t>sick.</a:t>
            </a:r>
          </a:p>
          <a:p>
            <a:r>
              <a:rPr lang="en-US" altLang="zh-CN" sz="2800" b="1" dirty="0">
                <a:latin typeface="Times New Roman" panose="02020603050405020304" pitchFamily="18" charset="0"/>
                <a:sym typeface="Wingdings 2" panose="05020102010507070707" pitchFamily="18" charset="2"/>
              </a:rPr>
              <a:t>He </a:t>
            </a:r>
            <a:r>
              <a:rPr lang="en-US" altLang="zh-CN" sz="2800" b="1" dirty="0">
                <a:solidFill>
                  <a:srgbClr val="FF3300"/>
                </a:solidFill>
                <a:latin typeface="Times New Roman" panose="02020603050405020304" pitchFamily="18" charset="0"/>
                <a:sym typeface="Wingdings 2" panose="05020102010507070707" pitchFamily="18" charset="2"/>
              </a:rPr>
              <a:t>is reading</a:t>
            </a:r>
            <a:r>
              <a:rPr lang="en-US" altLang="zh-CN" sz="2800" b="1" dirty="0">
                <a:latin typeface="Times New Roman" panose="02020603050405020304" pitchFamily="18" charset="0"/>
                <a:sym typeface="Wingdings 2" panose="05020102010507070707" pitchFamily="18" charset="2"/>
              </a:rPr>
              <a:t> a book . </a:t>
            </a:r>
          </a:p>
          <a:p>
            <a:r>
              <a:rPr lang="en-US" altLang="zh-CN" sz="2800" b="1" dirty="0">
                <a:latin typeface="Times New Roman" panose="02020603050405020304" pitchFamily="18" charset="0"/>
                <a:sym typeface="Wingdings 2" panose="05020102010507070707" pitchFamily="18" charset="2"/>
              </a:rPr>
              <a:t>He </a:t>
            </a:r>
            <a:r>
              <a:rPr lang="en-US" altLang="zh-CN" sz="2800" b="1" dirty="0">
                <a:solidFill>
                  <a:srgbClr val="FF3300"/>
                </a:solidFill>
                <a:latin typeface="Times New Roman" panose="02020603050405020304" pitchFamily="18" charset="0"/>
                <a:sym typeface="Wingdings 2" panose="05020102010507070707" pitchFamily="18" charset="2"/>
              </a:rPr>
              <a:t>has finished his work</a:t>
            </a:r>
            <a:r>
              <a:rPr lang="en-US" altLang="zh-CN" sz="2800" b="1" dirty="0">
                <a:latin typeface="Times New Roman" panose="02020603050405020304" pitchFamily="18" charset="0"/>
                <a:sym typeface="Wingdings 2" panose="05020102010507070707" pitchFamily="18" charset="2"/>
              </a:rPr>
              <a:t>.</a:t>
            </a:r>
          </a:p>
        </p:txBody>
      </p:sp>
      <p:grpSp>
        <p:nvGrpSpPr>
          <p:cNvPr id="65539" name="Group 3"/>
          <p:cNvGrpSpPr/>
          <p:nvPr/>
        </p:nvGrpSpPr>
        <p:grpSpPr bwMode="auto">
          <a:xfrm>
            <a:off x="681038" y="4711700"/>
            <a:ext cx="1943100" cy="1512888"/>
            <a:chOff x="0" y="0"/>
            <a:chExt cx="1224" cy="953"/>
          </a:xfrm>
        </p:grpSpPr>
        <p:sp>
          <p:nvSpPr>
            <p:cNvPr id="65540" name="Text Box 4"/>
            <p:cNvSpPr txBox="1">
              <a:spLocks noChangeArrowheads="1"/>
            </p:cNvSpPr>
            <p:nvPr/>
          </p:nvSpPr>
          <p:spPr bwMode="auto">
            <a:xfrm>
              <a:off x="0" y="272"/>
              <a:ext cx="9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dirty="0">
                  <a:latin typeface="Times New Roman" panose="02020603050405020304" pitchFamily="18" charset="0"/>
                </a:rPr>
                <a:t>He </a:t>
              </a:r>
              <a:r>
                <a:rPr lang="en-US" altLang="zh-CN" sz="3200" dirty="0">
                  <a:solidFill>
                    <a:srgbClr val="FF3300"/>
                  </a:solidFill>
                  <a:latin typeface="Times New Roman" panose="02020603050405020304" pitchFamily="18" charset="0"/>
                </a:rPr>
                <a:t>said</a:t>
              </a:r>
            </a:p>
          </p:txBody>
        </p:sp>
        <p:sp>
          <p:nvSpPr>
            <p:cNvPr id="65541" name="AutoShape 5"/>
            <p:cNvSpPr/>
            <p:nvPr/>
          </p:nvSpPr>
          <p:spPr bwMode="auto">
            <a:xfrm>
              <a:off x="1043" y="0"/>
              <a:ext cx="181" cy="953"/>
            </a:xfrm>
            <a:prstGeom prst="leftBrace">
              <a:avLst>
                <a:gd name="adj1" fmla="val 43877"/>
                <a:gd name="adj2" fmla="val 50000"/>
              </a:avLst>
            </a:prstGeom>
            <a:noFill/>
            <a:ln w="28575">
              <a:solidFill>
                <a:srgbClr val="00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5542" name="Rectangle 6"/>
          <p:cNvSpPr>
            <a:spLocks noChangeArrowheads="1"/>
          </p:cNvSpPr>
          <p:nvPr/>
        </p:nvSpPr>
        <p:spPr bwMode="auto">
          <a:xfrm>
            <a:off x="2840038" y="5935663"/>
            <a:ext cx="46085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latin typeface="Times New Roman" panose="02020603050405020304" pitchFamily="18" charset="0"/>
                <a:sym typeface="Wingdings 2" panose="05020102010507070707" pitchFamily="18" charset="2"/>
              </a:rPr>
              <a:t>He </a:t>
            </a:r>
            <a:r>
              <a:rPr lang="en-US" altLang="zh-CN" sz="2800" b="1" dirty="0">
                <a:solidFill>
                  <a:srgbClr val="FF3300"/>
                </a:solidFill>
                <a:latin typeface="Times New Roman" panose="02020603050405020304" pitchFamily="18" charset="0"/>
                <a:sym typeface="Wingdings 2" panose="05020102010507070707" pitchFamily="18" charset="2"/>
              </a:rPr>
              <a:t>had finished his work</a:t>
            </a:r>
            <a:r>
              <a:rPr lang="en-US" altLang="zh-CN" sz="2800" b="1" dirty="0">
                <a:latin typeface="Times New Roman" panose="02020603050405020304" pitchFamily="18" charset="0"/>
                <a:sym typeface="Wingdings 2" panose="05020102010507070707" pitchFamily="18" charset="2"/>
              </a:rPr>
              <a:t>.</a:t>
            </a:r>
          </a:p>
        </p:txBody>
      </p:sp>
      <p:sp>
        <p:nvSpPr>
          <p:cNvPr id="65543" name="Rectangle 7"/>
          <p:cNvSpPr>
            <a:spLocks noChangeArrowheads="1"/>
          </p:cNvSpPr>
          <p:nvPr/>
        </p:nvSpPr>
        <p:spPr bwMode="auto">
          <a:xfrm>
            <a:off x="2840038" y="4497388"/>
            <a:ext cx="4483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a:latin typeface="Times New Roman" panose="02020603050405020304" pitchFamily="18" charset="0"/>
                <a:sym typeface="Wingdings 2" panose="05020102010507070707" pitchFamily="18" charset="2"/>
              </a:rPr>
              <a:t>He </a:t>
            </a:r>
            <a:r>
              <a:rPr lang="en-US" altLang="zh-CN" sz="2800" b="1" dirty="0">
                <a:solidFill>
                  <a:srgbClr val="FF3300"/>
                </a:solidFill>
                <a:latin typeface="Times New Roman" panose="02020603050405020304" pitchFamily="18" charset="0"/>
                <a:sym typeface="Wingdings 2" panose="05020102010507070707" pitchFamily="18" charset="2"/>
              </a:rPr>
              <a:t>would go</a:t>
            </a:r>
            <a:r>
              <a:rPr lang="en-US" altLang="zh-CN" sz="2800" b="1" dirty="0">
                <a:latin typeface="Times New Roman" panose="02020603050405020304" pitchFamily="18" charset="0"/>
                <a:sym typeface="Wingdings 2" panose="05020102010507070707" pitchFamily="18" charset="2"/>
              </a:rPr>
              <a:t> to Hong Kong .</a:t>
            </a:r>
          </a:p>
        </p:txBody>
      </p:sp>
      <p:sp>
        <p:nvSpPr>
          <p:cNvPr id="65544" name="Rectangle 8"/>
          <p:cNvSpPr>
            <a:spLocks noChangeArrowheads="1"/>
          </p:cNvSpPr>
          <p:nvPr/>
        </p:nvSpPr>
        <p:spPr bwMode="auto">
          <a:xfrm>
            <a:off x="2840038" y="4986338"/>
            <a:ext cx="20494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a:latin typeface="Times New Roman" panose="02020603050405020304" pitchFamily="18" charset="0"/>
                <a:sym typeface="Wingdings 2" panose="05020102010507070707" pitchFamily="18" charset="2"/>
              </a:rPr>
              <a:t>He </a:t>
            </a:r>
            <a:r>
              <a:rPr lang="en-US" altLang="zh-CN" sz="2800" b="1" dirty="0">
                <a:solidFill>
                  <a:srgbClr val="FF3300"/>
                </a:solidFill>
                <a:latin typeface="Times New Roman" panose="02020603050405020304" pitchFamily="18" charset="0"/>
                <a:sym typeface="Wingdings 2" panose="05020102010507070707" pitchFamily="18" charset="2"/>
              </a:rPr>
              <a:t>was </a:t>
            </a:r>
            <a:r>
              <a:rPr lang="en-US" altLang="zh-CN" sz="2800" b="1" dirty="0">
                <a:latin typeface="Times New Roman" panose="02020603050405020304" pitchFamily="18" charset="0"/>
                <a:sym typeface="Wingdings 2" panose="05020102010507070707" pitchFamily="18" charset="2"/>
              </a:rPr>
              <a:t>sick.</a:t>
            </a:r>
          </a:p>
        </p:txBody>
      </p:sp>
      <p:sp>
        <p:nvSpPr>
          <p:cNvPr id="65545" name="Rectangle 9"/>
          <p:cNvSpPr>
            <a:spLocks noChangeArrowheads="1"/>
          </p:cNvSpPr>
          <p:nvPr/>
        </p:nvSpPr>
        <p:spPr bwMode="auto">
          <a:xfrm>
            <a:off x="2840038" y="5434013"/>
            <a:ext cx="3908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a:latin typeface="Times New Roman" panose="02020603050405020304" pitchFamily="18" charset="0"/>
                <a:sym typeface="Wingdings 2" panose="05020102010507070707" pitchFamily="18" charset="2"/>
              </a:rPr>
              <a:t>He </a:t>
            </a:r>
            <a:r>
              <a:rPr lang="en-US" altLang="zh-CN" sz="2800" b="1" dirty="0">
                <a:solidFill>
                  <a:srgbClr val="FF3300"/>
                </a:solidFill>
                <a:latin typeface="Times New Roman" panose="02020603050405020304" pitchFamily="18" charset="0"/>
                <a:sym typeface="Wingdings 2" panose="05020102010507070707" pitchFamily="18" charset="2"/>
              </a:rPr>
              <a:t>was reading</a:t>
            </a:r>
            <a:r>
              <a:rPr lang="en-US" altLang="zh-CN" sz="2800" b="1" dirty="0">
                <a:latin typeface="Times New Roman" panose="02020603050405020304" pitchFamily="18" charset="0"/>
                <a:sym typeface="Wingdings 2" panose="05020102010507070707" pitchFamily="18" charset="2"/>
              </a:rPr>
              <a:t> a book .</a:t>
            </a:r>
            <a:r>
              <a:rPr lang="en-US" altLang="zh-CN" sz="2800" dirty="0">
                <a:latin typeface="Times New Roman" panose="02020603050405020304" pitchFamily="18" charset="0"/>
                <a:sym typeface="Wingdings 2" panose="05020102010507070707" pitchFamily="18" charset="2"/>
              </a:rPr>
              <a:t> </a:t>
            </a:r>
          </a:p>
        </p:txBody>
      </p:sp>
      <p:sp>
        <p:nvSpPr>
          <p:cNvPr id="65546" name="Rectangle 10"/>
          <p:cNvSpPr>
            <a:spLocks noChangeArrowheads="1"/>
          </p:cNvSpPr>
          <p:nvPr/>
        </p:nvSpPr>
        <p:spPr bwMode="auto">
          <a:xfrm>
            <a:off x="533400" y="304800"/>
            <a:ext cx="81534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5000"/>
              </a:lnSpc>
            </a:pPr>
            <a:r>
              <a:rPr lang="en-US" altLang="zh-CN" sz="3600" b="1" dirty="0">
                <a:latin typeface="幼圆" panose="02010509060101010101" pitchFamily="49" charset="-122"/>
                <a:ea typeface="幼圆" panose="02010509060101010101" pitchFamily="49" charset="-122"/>
                <a:sym typeface="Wingdings 2" panose="05020102010507070707" pitchFamily="18" charset="2"/>
              </a:rPr>
              <a:t></a:t>
            </a:r>
            <a:r>
              <a:rPr lang="zh-CN" altLang="en-US" sz="3200" b="1" dirty="0">
                <a:latin typeface="Times New Roman" panose="02020603050405020304" pitchFamily="18" charset="0"/>
                <a:sym typeface="Wingdings 2" panose="05020102010507070707" pitchFamily="18" charset="2"/>
              </a:rPr>
              <a:t>当主句是</a:t>
            </a:r>
            <a:r>
              <a:rPr lang="zh-CN" altLang="en-US" sz="3200" b="1" dirty="0">
                <a:solidFill>
                  <a:srgbClr val="FF0000"/>
                </a:solidFill>
                <a:latin typeface="Times New Roman" panose="02020603050405020304" pitchFamily="18" charset="0"/>
                <a:sym typeface="Wingdings 2" panose="05020102010507070707" pitchFamily="18" charset="2"/>
              </a:rPr>
              <a:t>一般过去时</a:t>
            </a:r>
            <a:r>
              <a:rPr lang="zh-CN" altLang="en-US" sz="3200" b="1" dirty="0">
                <a:latin typeface="Times New Roman" panose="02020603050405020304" pitchFamily="18" charset="0"/>
                <a:sym typeface="Wingdings 2" panose="05020102010507070707" pitchFamily="18" charset="2"/>
              </a:rPr>
              <a:t>的时候，宾语从句必须运用</a:t>
            </a:r>
            <a:r>
              <a:rPr lang="zh-CN" altLang="en-US" sz="3200" b="1" dirty="0">
                <a:solidFill>
                  <a:schemeClr val="hlink"/>
                </a:solidFill>
                <a:latin typeface="Times New Roman" panose="02020603050405020304" pitchFamily="18" charset="0"/>
                <a:sym typeface="Wingdings 2" panose="05020102010507070707" pitchFamily="18" charset="2"/>
              </a:rPr>
              <a:t>相应的过去的某一种时态</a:t>
            </a:r>
            <a:r>
              <a:rPr lang="zh-CN" altLang="en-US" sz="3200" b="1" dirty="0">
                <a:latin typeface="Times New Roman" panose="02020603050405020304" pitchFamily="18" charset="0"/>
                <a:sym typeface="Wingdings 2" panose="05020102010507070707" pitchFamily="18" charset="2"/>
              </a:rPr>
              <a:t>，从而达到主句和从句的相互一致。</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utoUpdateAnimBg="0"/>
      <p:bldP spid="65543" grpId="0" autoUpdateAnimBg="0"/>
      <p:bldP spid="65544" grpId="0" autoUpdateAnimBg="0"/>
      <p:bldP spid="6554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494088" y="4094163"/>
            <a:ext cx="3959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u="sng">
                <a:solidFill>
                  <a:srgbClr val="FF3300"/>
                </a:solidFill>
                <a:latin typeface="Times New Roman" panose="02020603050405020304" pitchFamily="18" charset="0"/>
                <a:sym typeface="Wingdings 2" panose="05020102010507070707" pitchFamily="18" charset="2"/>
              </a:rPr>
              <a:t>the sun is much bigger than the moon .</a:t>
            </a:r>
          </a:p>
        </p:txBody>
      </p:sp>
      <p:sp>
        <p:nvSpPr>
          <p:cNvPr id="67587" name="Rectangle 3"/>
          <p:cNvSpPr>
            <a:spLocks noChangeArrowheads="1"/>
          </p:cNvSpPr>
          <p:nvPr/>
        </p:nvSpPr>
        <p:spPr bwMode="auto">
          <a:xfrm>
            <a:off x="3505200" y="2971800"/>
            <a:ext cx="4464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u="sng">
                <a:solidFill>
                  <a:srgbClr val="FF3300"/>
                </a:solidFill>
                <a:latin typeface="Times New Roman" panose="02020603050405020304" pitchFamily="18" charset="0"/>
                <a:sym typeface="Wingdings 2" panose="05020102010507070707" pitchFamily="18" charset="2"/>
              </a:rPr>
              <a:t>Summer is after Spring</a:t>
            </a:r>
            <a:r>
              <a:rPr lang="en-US" altLang="zh-CN" sz="2800" b="1">
                <a:latin typeface="Times New Roman" panose="02020603050405020304" pitchFamily="18" charset="0"/>
                <a:sym typeface="Wingdings 2" panose="05020102010507070707" pitchFamily="18" charset="2"/>
              </a:rPr>
              <a:t> .</a:t>
            </a:r>
          </a:p>
        </p:txBody>
      </p:sp>
      <p:sp>
        <p:nvSpPr>
          <p:cNvPr id="67588" name="Rectangle 4"/>
          <p:cNvSpPr>
            <a:spLocks noChangeArrowheads="1"/>
          </p:cNvSpPr>
          <p:nvPr/>
        </p:nvSpPr>
        <p:spPr bwMode="auto">
          <a:xfrm>
            <a:off x="5151438" y="5389563"/>
            <a:ext cx="33845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u="sng">
                <a:solidFill>
                  <a:srgbClr val="FF3300"/>
                </a:solidFill>
                <a:latin typeface="Times New Roman" panose="02020603050405020304" pitchFamily="18" charset="0"/>
              </a:rPr>
              <a:t>the earth moves  around the sun</a:t>
            </a:r>
            <a:r>
              <a:rPr lang="en-US" altLang="zh-CN" sz="2800" b="1" u="sng">
                <a:latin typeface="Times New Roman" panose="02020603050405020304" pitchFamily="18" charset="0"/>
              </a:rPr>
              <a:t>.</a:t>
            </a:r>
            <a:r>
              <a:rPr lang="en-US" altLang="zh-CN" sz="2800">
                <a:latin typeface="Times New Roman" panose="02020603050405020304" pitchFamily="18" charset="0"/>
                <a:sym typeface="Wingdings 2" panose="05020102010507070707" pitchFamily="18" charset="2"/>
              </a:rPr>
              <a:t>            </a:t>
            </a:r>
          </a:p>
        </p:txBody>
      </p:sp>
      <p:sp>
        <p:nvSpPr>
          <p:cNvPr id="67590" name="Rectangle 6"/>
          <p:cNvSpPr>
            <a:spLocks noChangeArrowheads="1"/>
          </p:cNvSpPr>
          <p:nvPr/>
        </p:nvSpPr>
        <p:spPr bwMode="auto">
          <a:xfrm>
            <a:off x="552450" y="2973388"/>
            <a:ext cx="2784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latin typeface="Times New Roman" panose="02020603050405020304" pitchFamily="18" charset="0"/>
                <a:sym typeface="Wingdings 2" panose="05020102010507070707" pitchFamily="18" charset="2"/>
              </a:rPr>
              <a:t>He </a:t>
            </a:r>
            <a:r>
              <a:rPr lang="en-US" altLang="zh-CN" sz="2800" b="1">
                <a:solidFill>
                  <a:srgbClr val="FF3300"/>
                </a:solidFill>
                <a:latin typeface="Times New Roman" panose="02020603050405020304" pitchFamily="18" charset="0"/>
                <a:sym typeface="Wingdings 2" panose="05020102010507070707" pitchFamily="18" charset="2"/>
              </a:rPr>
              <a:t>told</a:t>
            </a:r>
            <a:r>
              <a:rPr lang="en-US" altLang="zh-CN" sz="2800" b="1">
                <a:latin typeface="Times New Roman" panose="02020603050405020304" pitchFamily="18" charset="0"/>
                <a:sym typeface="Wingdings 2" panose="05020102010507070707" pitchFamily="18" charset="2"/>
              </a:rPr>
              <a:t> me </a:t>
            </a:r>
            <a:r>
              <a:rPr lang="en-US" altLang="zh-CN" sz="2800" b="1">
                <a:latin typeface="Times New Roman" panose="02020603050405020304" pitchFamily="18" charset="0"/>
              </a:rPr>
              <a:t>(that)</a:t>
            </a:r>
          </a:p>
        </p:txBody>
      </p:sp>
      <p:sp>
        <p:nvSpPr>
          <p:cNvPr id="67591" name="Rectangle 7"/>
          <p:cNvSpPr>
            <a:spLocks noChangeArrowheads="1"/>
          </p:cNvSpPr>
          <p:nvPr/>
        </p:nvSpPr>
        <p:spPr bwMode="auto">
          <a:xfrm>
            <a:off x="758825" y="4095750"/>
            <a:ext cx="2636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latin typeface="Times New Roman" panose="02020603050405020304" pitchFamily="18" charset="0"/>
                <a:sym typeface="Wingdings 2" panose="05020102010507070707" pitchFamily="18" charset="2"/>
              </a:rPr>
              <a:t>We </a:t>
            </a:r>
            <a:r>
              <a:rPr lang="en-US" altLang="zh-CN" sz="2800" b="1">
                <a:solidFill>
                  <a:srgbClr val="FF3300"/>
                </a:solidFill>
                <a:latin typeface="Times New Roman" panose="02020603050405020304" pitchFamily="18" charset="0"/>
                <a:sym typeface="Wingdings 2" panose="05020102010507070707" pitchFamily="18" charset="2"/>
              </a:rPr>
              <a:t>kmew </a:t>
            </a:r>
            <a:r>
              <a:rPr lang="en-US" altLang="zh-CN" sz="2800" b="1">
                <a:latin typeface="Times New Roman" panose="02020603050405020304" pitchFamily="18" charset="0"/>
              </a:rPr>
              <a:t>(that)</a:t>
            </a:r>
          </a:p>
        </p:txBody>
      </p:sp>
      <p:sp>
        <p:nvSpPr>
          <p:cNvPr id="67592" name="Rectangle 8"/>
          <p:cNvSpPr>
            <a:spLocks noChangeArrowheads="1"/>
          </p:cNvSpPr>
          <p:nvPr/>
        </p:nvSpPr>
        <p:spPr bwMode="auto">
          <a:xfrm>
            <a:off x="685800" y="539115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latin typeface="Times New Roman" panose="02020603050405020304" pitchFamily="18" charset="0"/>
              </a:rPr>
              <a:t>The teacher </a:t>
            </a:r>
            <a:r>
              <a:rPr lang="en-US" altLang="zh-CN" sz="2800" b="1">
                <a:solidFill>
                  <a:srgbClr val="FF3300"/>
                </a:solidFill>
                <a:latin typeface="Times New Roman" panose="02020603050405020304" pitchFamily="18" charset="0"/>
              </a:rPr>
              <a:t>told</a:t>
            </a:r>
            <a:r>
              <a:rPr lang="en-US" altLang="zh-CN" sz="2800" b="1">
                <a:latin typeface="Times New Roman" panose="02020603050405020304" pitchFamily="18" charset="0"/>
              </a:rPr>
              <a:t> us (that)</a:t>
            </a:r>
          </a:p>
        </p:txBody>
      </p:sp>
      <p:sp>
        <p:nvSpPr>
          <p:cNvPr id="67593" name="Rectangle 9"/>
          <p:cNvSpPr>
            <a:spLocks noChangeArrowheads="1"/>
          </p:cNvSpPr>
          <p:nvPr/>
        </p:nvSpPr>
        <p:spPr bwMode="auto">
          <a:xfrm>
            <a:off x="533400" y="685800"/>
            <a:ext cx="7777163"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en-US" altLang="zh-CN" sz="3600" b="1" dirty="0">
                <a:latin typeface="幼圆" panose="02010509060101010101" pitchFamily="49" charset="-122"/>
                <a:ea typeface="幼圆" panose="02010509060101010101" pitchFamily="49" charset="-122"/>
                <a:sym typeface="Wingdings 2" panose="05020102010507070707" pitchFamily="18" charset="2"/>
              </a:rPr>
              <a:t> </a:t>
            </a:r>
            <a:r>
              <a:rPr lang="zh-CN" altLang="en-US" sz="3200" b="1" dirty="0">
                <a:latin typeface="Times New Roman" panose="02020603050405020304" pitchFamily="18" charset="0"/>
                <a:sym typeface="Wingdings 2" panose="05020102010507070707" pitchFamily="18" charset="2"/>
              </a:rPr>
              <a:t>当宾语从句说明的是</a:t>
            </a:r>
            <a:r>
              <a:rPr lang="zh-CN" altLang="en-US" sz="3200" b="1" dirty="0">
                <a:solidFill>
                  <a:srgbClr val="FF00FF"/>
                </a:solidFill>
                <a:latin typeface="Times New Roman" panose="02020603050405020304" pitchFamily="18" charset="0"/>
                <a:sym typeface="Wingdings 2" panose="05020102010507070707" pitchFamily="18" charset="2"/>
              </a:rPr>
              <a:t>客观存在的事实</a:t>
            </a:r>
            <a:r>
              <a:rPr lang="zh-CN" altLang="en-US" sz="3200" b="1" dirty="0">
                <a:latin typeface="Times New Roman" panose="02020603050405020304" pitchFamily="18" charset="0"/>
                <a:sym typeface="Wingdings 2" panose="05020102010507070707" pitchFamily="18" charset="2"/>
              </a:rPr>
              <a:t>或者是客观存在的</a:t>
            </a:r>
            <a:r>
              <a:rPr lang="zh-CN" altLang="en-US" sz="3200" b="1" dirty="0">
                <a:solidFill>
                  <a:srgbClr val="FF00FF"/>
                </a:solidFill>
                <a:latin typeface="Times New Roman" panose="02020603050405020304" pitchFamily="18" charset="0"/>
                <a:sym typeface="Wingdings 2" panose="05020102010507070707" pitchFamily="18" charset="2"/>
              </a:rPr>
              <a:t>真理</a:t>
            </a:r>
            <a:r>
              <a:rPr lang="zh-CN" altLang="en-US" sz="3200" b="1" dirty="0">
                <a:latin typeface="Times New Roman" panose="02020603050405020304" pitchFamily="18" charset="0"/>
                <a:sym typeface="Wingdings 2" panose="05020102010507070707" pitchFamily="18" charset="2"/>
              </a:rPr>
              <a:t>时，就不用受到主句时态的限制，仍是用</a:t>
            </a:r>
            <a:r>
              <a:rPr lang="zh-CN" altLang="en-US" sz="3200" b="1" dirty="0">
                <a:solidFill>
                  <a:schemeClr val="hlink"/>
                </a:solidFill>
                <a:latin typeface="Times New Roman" panose="02020603050405020304" pitchFamily="18" charset="0"/>
                <a:sym typeface="Wingdings 2" panose="05020102010507070707" pitchFamily="18" charset="2"/>
              </a:rPr>
              <a:t>一般现在时态</a:t>
            </a:r>
            <a:r>
              <a:rPr lang="zh-CN" altLang="en-US" sz="3200" b="1" dirty="0">
                <a:latin typeface="Times New Roman" panose="02020603050405020304" pitchFamily="18" charset="0"/>
                <a:sym typeface="Wingdings 2" panose="05020102010507070707" pitchFamily="18" charset="2"/>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autoUpdateAnimBg="0"/>
      <p:bldP spid="67588" grpId="0" autoUpdateAnimBg="0"/>
      <p:bldP spid="67590" grpId="0" autoUpdateAnimBg="0"/>
      <p:bldP spid="67591" grpId="0" autoUpdateAnimBg="0"/>
      <p:bldP spid="6759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36538" y="1995488"/>
            <a:ext cx="915987"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800" b="1" dirty="0">
                <a:ea typeface="幼圆" panose="02010509060101010101" pitchFamily="49" charset="-122"/>
              </a:rPr>
              <a:t>宾语从句三要素</a:t>
            </a:r>
          </a:p>
        </p:txBody>
      </p:sp>
      <p:sp>
        <p:nvSpPr>
          <p:cNvPr id="62467" name="AutoShape 3"/>
          <p:cNvSpPr/>
          <p:nvPr/>
        </p:nvSpPr>
        <p:spPr bwMode="auto">
          <a:xfrm>
            <a:off x="1152525" y="1966913"/>
            <a:ext cx="395288" cy="4321175"/>
          </a:xfrm>
          <a:prstGeom prst="leftBrace">
            <a:avLst>
              <a:gd name="adj1" fmla="val 91098"/>
              <a:gd name="adj2" fmla="val 50000"/>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zh-CN"/>
          </a:p>
        </p:txBody>
      </p:sp>
      <p:grpSp>
        <p:nvGrpSpPr>
          <p:cNvPr id="2" name="Group 4"/>
          <p:cNvGrpSpPr/>
          <p:nvPr/>
        </p:nvGrpSpPr>
        <p:grpSpPr bwMode="auto">
          <a:xfrm>
            <a:off x="1476375" y="1174750"/>
            <a:ext cx="1692275" cy="1657350"/>
            <a:chOff x="1043" y="526"/>
            <a:chExt cx="1066" cy="1043"/>
          </a:xfrm>
        </p:grpSpPr>
        <p:sp>
          <p:nvSpPr>
            <p:cNvPr id="62469" name="Text Box 5"/>
            <p:cNvSpPr txBox="1">
              <a:spLocks noChangeArrowheads="1"/>
            </p:cNvSpPr>
            <p:nvPr/>
          </p:nvSpPr>
          <p:spPr bwMode="auto">
            <a:xfrm>
              <a:off x="1043" y="844"/>
              <a:ext cx="8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a:ea typeface="幼圆" panose="02010509060101010101" pitchFamily="49" charset="-122"/>
                </a:rPr>
                <a:t>引导词</a:t>
              </a:r>
            </a:p>
          </p:txBody>
        </p:sp>
        <p:sp>
          <p:nvSpPr>
            <p:cNvPr id="62470" name="AutoShape 6"/>
            <p:cNvSpPr/>
            <p:nvPr/>
          </p:nvSpPr>
          <p:spPr bwMode="auto">
            <a:xfrm>
              <a:off x="1973" y="526"/>
              <a:ext cx="136" cy="1043"/>
            </a:xfrm>
            <a:prstGeom prst="leftBrace">
              <a:avLst>
                <a:gd name="adj1" fmla="val 63909"/>
                <a:gd name="adj2" fmla="val 50000"/>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zh-CN"/>
            </a:p>
          </p:txBody>
        </p:sp>
      </p:grpSp>
      <p:sp>
        <p:nvSpPr>
          <p:cNvPr id="13319" name="Text Box 7"/>
          <p:cNvSpPr txBox="1">
            <a:spLocks noChangeArrowheads="1"/>
          </p:cNvSpPr>
          <p:nvPr/>
        </p:nvSpPr>
        <p:spPr bwMode="auto">
          <a:xfrm>
            <a:off x="3276600" y="914400"/>
            <a:ext cx="324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dirty="0">
                <a:latin typeface="幼圆" panose="02010509060101010101" pitchFamily="49" charset="-122"/>
                <a:ea typeface="幼圆" panose="02010509060101010101" pitchFamily="49" charset="-122"/>
              </a:rPr>
              <a:t>that</a:t>
            </a:r>
            <a:r>
              <a:rPr lang="zh-CN" altLang="en-US" sz="3200" b="1" dirty="0">
                <a:solidFill>
                  <a:srgbClr val="FF0000"/>
                </a:solidFill>
                <a:latin typeface="幼圆" panose="02010509060101010101" pitchFamily="49" charset="-122"/>
                <a:ea typeface="幼圆" panose="02010509060101010101" pitchFamily="49" charset="-122"/>
              </a:rPr>
              <a:t>（陈述句</a:t>
            </a:r>
            <a:r>
              <a:rPr lang="zh-CN" altLang="en-US" sz="3200" b="1" dirty="0">
                <a:latin typeface="幼圆" panose="02010509060101010101" pitchFamily="49" charset="-122"/>
                <a:ea typeface="幼圆" panose="02010509060101010101" pitchFamily="49" charset="-122"/>
              </a:rPr>
              <a:t> </a:t>
            </a:r>
            <a:r>
              <a:rPr lang="zh-CN" altLang="en-US" sz="3200" b="1" dirty="0">
                <a:solidFill>
                  <a:srgbClr val="FF0000"/>
                </a:solidFill>
                <a:latin typeface="幼圆" panose="02010509060101010101" pitchFamily="49" charset="-122"/>
                <a:ea typeface="幼圆" panose="02010509060101010101" pitchFamily="49" charset="-122"/>
              </a:rPr>
              <a:t>）</a:t>
            </a:r>
          </a:p>
        </p:txBody>
      </p:sp>
      <p:sp>
        <p:nvSpPr>
          <p:cNvPr id="13320" name="Text Box 8"/>
          <p:cNvSpPr txBox="1">
            <a:spLocks noChangeArrowheads="1"/>
          </p:cNvSpPr>
          <p:nvPr/>
        </p:nvSpPr>
        <p:spPr bwMode="auto">
          <a:xfrm>
            <a:off x="3060700" y="1720850"/>
            <a:ext cx="5492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latin typeface="幼圆" panose="02010509060101010101" pitchFamily="49" charset="-122"/>
                <a:ea typeface="幼圆" panose="02010509060101010101" pitchFamily="49" charset="-122"/>
              </a:rPr>
              <a:t>if</a:t>
            </a:r>
            <a:r>
              <a:rPr lang="zh-CN" altLang="en-US" sz="3200" b="1">
                <a:latin typeface="幼圆" panose="02010509060101010101" pitchFamily="49" charset="-122"/>
                <a:ea typeface="幼圆" panose="02010509060101010101" pitchFamily="49" charset="-122"/>
              </a:rPr>
              <a:t>／</a:t>
            </a:r>
            <a:r>
              <a:rPr lang="en-US" altLang="zh-CN" sz="3200" b="1">
                <a:latin typeface="幼圆" panose="02010509060101010101" pitchFamily="49" charset="-122"/>
                <a:ea typeface="幼圆" panose="02010509060101010101" pitchFamily="49" charset="-122"/>
              </a:rPr>
              <a:t>whether</a:t>
            </a:r>
            <a:r>
              <a:rPr lang="zh-CN" altLang="en-US" sz="3200" b="1">
                <a:solidFill>
                  <a:srgbClr val="FF0000"/>
                </a:solidFill>
                <a:latin typeface="幼圆" panose="02010509060101010101" pitchFamily="49" charset="-122"/>
                <a:ea typeface="幼圆" panose="02010509060101010101" pitchFamily="49" charset="-122"/>
              </a:rPr>
              <a:t>（一般疑问句</a:t>
            </a:r>
            <a:r>
              <a:rPr lang="zh-CN" altLang="en-US" sz="3200">
                <a:latin typeface="幼圆" panose="02010509060101010101" pitchFamily="49" charset="-122"/>
                <a:ea typeface="幼圆" panose="02010509060101010101" pitchFamily="49" charset="-122"/>
              </a:rPr>
              <a:t> </a:t>
            </a:r>
            <a:r>
              <a:rPr lang="zh-CN" altLang="en-US" sz="3200">
                <a:solidFill>
                  <a:srgbClr val="FF0000"/>
                </a:solidFill>
                <a:latin typeface="幼圆" panose="02010509060101010101" pitchFamily="49" charset="-122"/>
                <a:ea typeface="幼圆" panose="02010509060101010101" pitchFamily="49" charset="-122"/>
              </a:rPr>
              <a:t>）</a:t>
            </a:r>
          </a:p>
        </p:txBody>
      </p:sp>
      <p:sp>
        <p:nvSpPr>
          <p:cNvPr id="13321" name="Text Box 9"/>
          <p:cNvSpPr txBox="1">
            <a:spLocks noChangeArrowheads="1"/>
          </p:cNvSpPr>
          <p:nvPr/>
        </p:nvSpPr>
        <p:spPr bwMode="auto">
          <a:xfrm>
            <a:off x="3035300" y="2419350"/>
            <a:ext cx="5000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latin typeface="幼圆" panose="02010509060101010101" pitchFamily="49" charset="-122"/>
                <a:ea typeface="幼圆" panose="02010509060101010101" pitchFamily="49" charset="-122"/>
              </a:rPr>
              <a:t> </a:t>
            </a:r>
            <a:r>
              <a:rPr lang="zh-CN" altLang="en-US" sz="3200" b="1">
                <a:latin typeface="幼圆" panose="02010509060101010101" pitchFamily="49" charset="-122"/>
                <a:ea typeface="幼圆" panose="02010509060101010101" pitchFamily="49" charset="-122"/>
              </a:rPr>
              <a:t>特殊疑问词</a:t>
            </a:r>
            <a:r>
              <a:rPr lang="zh-CN" altLang="en-US" sz="3200" b="1">
                <a:solidFill>
                  <a:srgbClr val="FF0000"/>
                </a:solidFill>
                <a:latin typeface="幼圆" panose="02010509060101010101" pitchFamily="49" charset="-122"/>
                <a:ea typeface="幼圆" panose="02010509060101010101" pitchFamily="49" charset="-122"/>
              </a:rPr>
              <a:t>（特殊疑问句</a:t>
            </a:r>
            <a:r>
              <a:rPr lang="en-US" altLang="zh-CN" sz="3200" b="1">
                <a:solidFill>
                  <a:srgbClr val="FF0000"/>
                </a:solidFill>
                <a:latin typeface="幼圆" panose="02010509060101010101" pitchFamily="49" charset="-122"/>
                <a:ea typeface="幼圆" panose="02010509060101010101" pitchFamily="49" charset="-122"/>
              </a:rPr>
              <a:t>)</a:t>
            </a:r>
          </a:p>
        </p:txBody>
      </p:sp>
      <p:grpSp>
        <p:nvGrpSpPr>
          <p:cNvPr id="3" name="Group 10"/>
          <p:cNvGrpSpPr/>
          <p:nvPr/>
        </p:nvGrpSpPr>
        <p:grpSpPr bwMode="auto">
          <a:xfrm>
            <a:off x="1320800" y="3411538"/>
            <a:ext cx="1512888" cy="2357437"/>
            <a:chOff x="930" y="1978"/>
            <a:chExt cx="906" cy="1485"/>
          </a:xfrm>
        </p:grpSpPr>
        <p:sp>
          <p:nvSpPr>
            <p:cNvPr id="62475" name="Text Box 11"/>
            <p:cNvSpPr txBox="1">
              <a:spLocks noChangeArrowheads="1"/>
            </p:cNvSpPr>
            <p:nvPr/>
          </p:nvSpPr>
          <p:spPr bwMode="auto">
            <a:xfrm>
              <a:off x="930" y="2205"/>
              <a:ext cx="6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a:ea typeface="幼圆" panose="02010509060101010101" pitchFamily="49" charset="-122"/>
                </a:rPr>
                <a:t>时态</a:t>
              </a:r>
            </a:p>
          </p:txBody>
        </p:sp>
        <p:sp>
          <p:nvSpPr>
            <p:cNvPr id="62476" name="AutoShape 12"/>
            <p:cNvSpPr/>
            <p:nvPr/>
          </p:nvSpPr>
          <p:spPr bwMode="auto">
            <a:xfrm>
              <a:off x="1614" y="1978"/>
              <a:ext cx="222" cy="1485"/>
            </a:xfrm>
            <a:prstGeom prst="leftBrace">
              <a:avLst>
                <a:gd name="adj1" fmla="val 42458"/>
                <a:gd name="adj2" fmla="val 51551"/>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zh-CN"/>
            </a:p>
          </p:txBody>
        </p:sp>
      </p:grpSp>
      <p:sp>
        <p:nvSpPr>
          <p:cNvPr id="13325" name="Text Box 13"/>
          <p:cNvSpPr txBox="1">
            <a:spLocks noChangeArrowheads="1"/>
          </p:cNvSpPr>
          <p:nvPr/>
        </p:nvSpPr>
        <p:spPr bwMode="auto">
          <a:xfrm>
            <a:off x="2593975" y="3211513"/>
            <a:ext cx="5899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a:ea typeface="幼圆" panose="02010509060101010101" pitchFamily="49" charset="-122"/>
              </a:rPr>
              <a:t>主句为一般现在时</a:t>
            </a:r>
            <a:r>
              <a:rPr lang="zh-CN" altLang="en-US" sz="2800" b="1">
                <a:solidFill>
                  <a:srgbClr val="FF0000"/>
                </a:solidFill>
                <a:ea typeface="幼圆" panose="02010509060101010101" pitchFamily="49" charset="-122"/>
              </a:rPr>
              <a:t>从句可为任何时态</a:t>
            </a:r>
          </a:p>
        </p:txBody>
      </p:sp>
      <p:grpSp>
        <p:nvGrpSpPr>
          <p:cNvPr id="4" name="Group 14"/>
          <p:cNvGrpSpPr/>
          <p:nvPr/>
        </p:nvGrpSpPr>
        <p:grpSpPr bwMode="auto">
          <a:xfrm>
            <a:off x="2606675" y="3625850"/>
            <a:ext cx="5965825" cy="1800225"/>
            <a:chOff x="1746" y="2070"/>
            <a:chExt cx="3565" cy="1134"/>
          </a:xfrm>
        </p:grpSpPr>
        <p:sp>
          <p:nvSpPr>
            <p:cNvPr id="62479" name="AutoShape 15"/>
            <p:cNvSpPr/>
            <p:nvPr/>
          </p:nvSpPr>
          <p:spPr bwMode="auto">
            <a:xfrm>
              <a:off x="4014" y="2250"/>
              <a:ext cx="136" cy="861"/>
            </a:xfrm>
            <a:prstGeom prst="leftBrace">
              <a:avLst>
                <a:gd name="adj1" fmla="val 52757"/>
                <a:gd name="adj2" fmla="val 50000"/>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zh-CN"/>
            </a:p>
          </p:txBody>
        </p:sp>
        <p:sp>
          <p:nvSpPr>
            <p:cNvPr id="62480" name="Text Box 16"/>
            <p:cNvSpPr txBox="1">
              <a:spLocks noChangeArrowheads="1"/>
            </p:cNvSpPr>
            <p:nvPr/>
          </p:nvSpPr>
          <p:spPr bwMode="auto">
            <a:xfrm>
              <a:off x="1746" y="2520"/>
              <a:ext cx="181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a:ea typeface="幼圆" panose="02010509060101010101" pitchFamily="49" charset="-122"/>
                </a:rPr>
                <a:t>主句为一般过去时</a:t>
              </a:r>
            </a:p>
          </p:txBody>
        </p:sp>
        <p:sp>
          <p:nvSpPr>
            <p:cNvPr id="62481" name="Text Box 17"/>
            <p:cNvSpPr txBox="1">
              <a:spLocks noChangeArrowheads="1"/>
            </p:cNvSpPr>
            <p:nvPr/>
          </p:nvSpPr>
          <p:spPr bwMode="auto">
            <a:xfrm>
              <a:off x="3516" y="2520"/>
              <a:ext cx="6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F0000"/>
                  </a:solidFill>
                  <a:ea typeface="幼圆" panose="02010509060101010101" pitchFamily="49" charset="-122"/>
                </a:rPr>
                <a:t>从句</a:t>
              </a:r>
            </a:p>
          </p:txBody>
        </p:sp>
        <p:sp>
          <p:nvSpPr>
            <p:cNvPr id="62482" name="Text Box 18"/>
            <p:cNvSpPr txBox="1">
              <a:spLocks noChangeArrowheads="1"/>
            </p:cNvSpPr>
            <p:nvPr/>
          </p:nvSpPr>
          <p:spPr bwMode="auto">
            <a:xfrm>
              <a:off x="4134" y="2070"/>
              <a:ext cx="1177"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a:solidFill>
                    <a:srgbClr val="3366FF"/>
                  </a:solidFill>
                  <a:ea typeface="幼圆" panose="02010509060101010101" pitchFamily="49" charset="-122"/>
                </a:rPr>
                <a:t>一般过去时</a:t>
              </a:r>
            </a:p>
            <a:p>
              <a:r>
                <a:rPr lang="zh-CN" altLang="en-US" sz="2800" b="1">
                  <a:solidFill>
                    <a:srgbClr val="3366FF"/>
                  </a:solidFill>
                  <a:ea typeface="幼圆" panose="02010509060101010101" pitchFamily="49" charset="-122"/>
                </a:rPr>
                <a:t>过去将来时</a:t>
              </a:r>
            </a:p>
            <a:p>
              <a:r>
                <a:rPr lang="zh-CN" altLang="en-US" sz="2800" b="1">
                  <a:solidFill>
                    <a:srgbClr val="3366FF"/>
                  </a:solidFill>
                  <a:ea typeface="幼圆" panose="02010509060101010101" pitchFamily="49" charset="-122"/>
                </a:rPr>
                <a:t>过去进行时</a:t>
              </a:r>
            </a:p>
            <a:p>
              <a:r>
                <a:rPr lang="zh-CN" altLang="en-US" sz="2800" b="1">
                  <a:solidFill>
                    <a:srgbClr val="3366FF"/>
                  </a:solidFill>
                  <a:ea typeface="幼圆" panose="02010509060101010101" pitchFamily="49" charset="-122"/>
                </a:rPr>
                <a:t>过去完成时</a:t>
              </a:r>
              <a:endParaRPr lang="zh-CN" altLang="en-US" sz="2800" b="1">
                <a:ea typeface="幼圆" panose="02010509060101010101" pitchFamily="49" charset="-122"/>
              </a:endParaRPr>
            </a:p>
          </p:txBody>
        </p:sp>
      </p:grpSp>
      <p:sp>
        <p:nvSpPr>
          <p:cNvPr id="13331" name="Text Box 19"/>
          <p:cNvSpPr txBox="1">
            <a:spLocks noChangeArrowheads="1"/>
          </p:cNvSpPr>
          <p:nvPr/>
        </p:nvSpPr>
        <p:spPr bwMode="auto">
          <a:xfrm>
            <a:off x="1512888" y="5929313"/>
            <a:ext cx="10795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a:ea typeface="幼圆" panose="02010509060101010101" pitchFamily="49" charset="-122"/>
              </a:rPr>
              <a:t>语序</a:t>
            </a:r>
          </a:p>
        </p:txBody>
      </p:sp>
      <p:sp>
        <p:nvSpPr>
          <p:cNvPr id="13332" name="Text Box 20"/>
          <p:cNvSpPr txBox="1">
            <a:spLocks noChangeArrowheads="1"/>
          </p:cNvSpPr>
          <p:nvPr/>
        </p:nvSpPr>
        <p:spPr bwMode="auto">
          <a:xfrm>
            <a:off x="2520950" y="5984875"/>
            <a:ext cx="5184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a:ea typeface="幼圆" panose="02010509060101010101" pitchFamily="49" charset="-122"/>
              </a:rPr>
              <a:t>宾语从句的语序都为陈述句语序</a:t>
            </a:r>
          </a:p>
        </p:txBody>
      </p:sp>
      <p:sp>
        <p:nvSpPr>
          <p:cNvPr id="13333" name="Rectangle 21"/>
          <p:cNvSpPr>
            <a:spLocks noChangeArrowheads="1"/>
          </p:cNvSpPr>
          <p:nvPr/>
        </p:nvSpPr>
        <p:spPr bwMode="auto">
          <a:xfrm>
            <a:off x="2833688" y="5087938"/>
            <a:ext cx="454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FF3300"/>
                </a:solidFill>
                <a:ea typeface="幼圆" panose="02010509060101010101" pitchFamily="49" charset="-122"/>
              </a:rPr>
              <a:t>客观真理 自然现象</a:t>
            </a:r>
          </a:p>
          <a:p>
            <a:r>
              <a:rPr lang="zh-CN" altLang="en-US" sz="2400" b="1">
                <a:solidFill>
                  <a:srgbClr val="FF3300"/>
                </a:solidFill>
                <a:ea typeface="幼圆" panose="02010509060101010101" pitchFamily="49" charset="-122"/>
              </a:rPr>
              <a:t>公式定理 名言警句   时态不变</a:t>
            </a:r>
          </a:p>
        </p:txBody>
      </p:sp>
      <p:sp>
        <p:nvSpPr>
          <p:cNvPr id="62487" name="WordArt 5"/>
          <p:cNvSpPr>
            <a:spLocks noChangeArrowheads="1" noChangeShapeType="1" noTextEdit="1"/>
          </p:cNvSpPr>
          <p:nvPr/>
        </p:nvSpPr>
        <p:spPr bwMode="auto">
          <a:xfrm>
            <a:off x="2971800" y="228600"/>
            <a:ext cx="3887788" cy="863600"/>
          </a:xfrm>
          <a:prstGeom prst="rect">
            <a:avLst/>
          </a:prstGeom>
        </p:spPr>
        <p:txBody>
          <a:bodyPr wrap="none" fromWordArt="1">
            <a:prstTxWarp prst="textSlantUp">
              <a:avLst>
                <a:gd name="adj" fmla="val 2528"/>
              </a:avLst>
            </a:prstTxWarp>
          </a:bodyPr>
          <a:lstStyle/>
          <a:p>
            <a:pPr algn="ctr"/>
            <a:r>
              <a:rPr lang="en-US" altLang="zh-CN" sz="4400" b="1" kern="10" dirty="0">
                <a:ln w="25400">
                  <a:solidFill>
                    <a:schemeClr val="tx1"/>
                  </a:solidFill>
                  <a:round/>
                </a:ln>
                <a:solidFill>
                  <a:srgbClr val="FF9900"/>
                </a:solidFill>
                <a:effectLst>
                  <a:outerShdw dist="53882" dir="2700000" algn="ctr" rotWithShape="0">
                    <a:srgbClr val="9999FF"/>
                  </a:outerShdw>
                </a:effectLst>
                <a:latin typeface="Comic Sans MS" panose="030F0702030302020204"/>
              </a:rPr>
              <a:t>Summary</a:t>
            </a:r>
            <a:endParaRPr lang="zh-CN" altLang="en-US" sz="4400" b="1" kern="10" dirty="0">
              <a:ln w="25400">
                <a:solidFill>
                  <a:schemeClr val="tx1"/>
                </a:solidFill>
                <a:round/>
              </a:ln>
              <a:solidFill>
                <a:srgbClr val="FF9900"/>
              </a:solidFill>
              <a:effectLst>
                <a:outerShdw dist="53882" dir="2700000" algn="ctr" rotWithShape="0">
                  <a:srgbClr val="9999FF"/>
                </a:outerShdw>
              </a:effectLst>
              <a:latin typeface="Comic Sans MS" panose="030F0702030302020204"/>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P spid="13321" grpId="0"/>
      <p:bldP spid="13325" grpId="0"/>
      <p:bldP spid="13331" grpId="0"/>
      <p:bldP spid="13332" grpId="0"/>
      <p:bldP spid="133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234fghgh"/>
          <p:cNvPicPr>
            <a:picLocks noChangeAspect="1" noChangeArrowheads="1"/>
          </p:cNvPicPr>
          <p:nvPr/>
        </p:nvPicPr>
        <p:blipFill>
          <a:blip r:embed="rId2"/>
          <a:srcRect/>
          <a:stretch>
            <a:fillRect/>
          </a:stretch>
        </p:blipFill>
        <p:spPr bwMode="auto">
          <a:xfrm>
            <a:off x="-4763" y="-4763"/>
            <a:ext cx="9153526" cy="6867526"/>
          </a:xfrm>
          <a:prstGeom prst="rect">
            <a:avLst/>
          </a:prstGeom>
          <a:noFill/>
          <a:extLst>
            <a:ext uri="{909E8E84-426E-40DD-AFC4-6F175D3DCCD1}">
              <a14:hiddenFill xmlns:a14="http://schemas.microsoft.com/office/drawing/2010/main">
                <a:solidFill>
                  <a:srgbClr val="FFFFFF"/>
                </a:solidFill>
              </a14:hiddenFill>
            </a:ext>
          </a:extLst>
        </p:spPr>
      </p:pic>
      <p:sp>
        <p:nvSpPr>
          <p:cNvPr id="92163" name="WordArt 3"/>
          <p:cNvSpPr>
            <a:spLocks noChangeArrowheads="1" noChangeShapeType="1" noTextEdit="1"/>
          </p:cNvSpPr>
          <p:nvPr/>
        </p:nvSpPr>
        <p:spPr bwMode="auto">
          <a:xfrm>
            <a:off x="2271713" y="417513"/>
            <a:ext cx="3048000" cy="685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zh-CN" altLang="en-US" sz="3600" b="1" kern="10" dirty="0">
                <a:ln w="12700">
                  <a:solidFill>
                    <a:srgbClr val="00CCFF"/>
                  </a:solidFill>
                  <a:round/>
                </a:ln>
                <a:solidFill>
                  <a:srgbClr val="3366FF"/>
                </a:solidFill>
                <a:latin typeface="华文新魏" panose="02010800040101010101" pitchFamily="2" charset="-122"/>
                <a:ea typeface="华文新魏" panose="02010800040101010101" pitchFamily="2" charset="-122"/>
              </a:rPr>
              <a:t>中考链接</a:t>
            </a:r>
          </a:p>
        </p:txBody>
      </p:sp>
      <p:sp>
        <p:nvSpPr>
          <p:cNvPr id="92166" name="Text Box 6"/>
          <p:cNvSpPr txBox="1">
            <a:spLocks noChangeArrowheads="1"/>
          </p:cNvSpPr>
          <p:nvPr/>
        </p:nvSpPr>
        <p:spPr bwMode="auto">
          <a:xfrm>
            <a:off x="323850" y="1273175"/>
            <a:ext cx="8569325"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5000"/>
              </a:lnSpc>
            </a:pPr>
            <a:r>
              <a:rPr kumimoji="1" lang="en-US" altLang="zh-CN" sz="3600" b="1" dirty="0">
                <a:latin typeface="Times New Roman" panose="02020603050405020304" pitchFamily="18" charset="0"/>
              </a:rPr>
              <a:t>1. Do you hear_____ just now?</a:t>
            </a:r>
          </a:p>
          <a:p>
            <a:pPr>
              <a:lnSpc>
                <a:spcPct val="95000"/>
              </a:lnSpc>
            </a:pPr>
            <a:r>
              <a:rPr kumimoji="1" lang="en-US" altLang="zh-CN" sz="3600" b="1" dirty="0">
                <a:latin typeface="Times New Roman" panose="02020603050405020304" pitchFamily="18" charset="0"/>
              </a:rPr>
              <a:t>                                            (2013</a:t>
            </a:r>
            <a:r>
              <a:rPr kumimoji="1" lang="zh-CN" altLang="en-US" sz="3600" b="1" dirty="0">
                <a:latin typeface="Times New Roman" panose="02020603050405020304" pitchFamily="18" charset="0"/>
              </a:rPr>
              <a:t>湖南邵阳</a:t>
            </a:r>
            <a:r>
              <a:rPr kumimoji="1" lang="en-US" altLang="zh-CN" sz="3600" b="1" dirty="0">
                <a:latin typeface="Times New Roman" panose="02020603050405020304" pitchFamily="18" charset="0"/>
              </a:rPr>
              <a:t>)</a:t>
            </a:r>
          </a:p>
          <a:p>
            <a:pPr>
              <a:lnSpc>
                <a:spcPct val="95000"/>
              </a:lnSpc>
              <a:buFontTx/>
              <a:buAutoNum type="alphaUcPeriod"/>
            </a:pPr>
            <a:r>
              <a:rPr kumimoji="1" lang="en-US" altLang="zh-CN" sz="3600" b="1" dirty="0">
                <a:latin typeface="Times New Roman" panose="02020603050405020304" pitchFamily="18" charset="0"/>
              </a:rPr>
              <a:t> what I said	         </a:t>
            </a:r>
          </a:p>
          <a:p>
            <a:pPr>
              <a:lnSpc>
                <a:spcPct val="95000"/>
              </a:lnSpc>
              <a:buFontTx/>
              <a:buAutoNum type="alphaUcPeriod"/>
            </a:pPr>
            <a:r>
              <a:rPr kumimoji="1" lang="en-US" altLang="zh-CN" sz="3600" b="1" dirty="0">
                <a:latin typeface="Times New Roman" panose="02020603050405020304" pitchFamily="18" charset="0"/>
              </a:rPr>
              <a:t> what I’m saying	 </a:t>
            </a:r>
          </a:p>
          <a:p>
            <a:pPr>
              <a:lnSpc>
                <a:spcPct val="95000"/>
              </a:lnSpc>
            </a:pPr>
            <a:r>
              <a:rPr kumimoji="1" lang="en-US" altLang="zh-CN" sz="3600" b="1" dirty="0">
                <a:latin typeface="Times New Roman" panose="02020603050405020304" pitchFamily="18" charset="0"/>
              </a:rPr>
              <a:t>C. what I says</a:t>
            </a:r>
          </a:p>
          <a:p>
            <a:pPr>
              <a:lnSpc>
                <a:spcPct val="95000"/>
              </a:lnSpc>
            </a:pPr>
            <a:r>
              <a:rPr kumimoji="1" lang="en-US" altLang="zh-CN" sz="3600" b="1" dirty="0">
                <a:latin typeface="Times New Roman" panose="02020603050405020304" pitchFamily="18" charset="0"/>
              </a:rPr>
              <a:t>2. I don’t know if Jack ____. If he ___, call me, please.               (2013</a:t>
            </a:r>
            <a:r>
              <a:rPr kumimoji="1" lang="zh-CN" altLang="en-US" sz="3600" b="1" dirty="0">
                <a:latin typeface="Times New Roman" panose="02020603050405020304" pitchFamily="18" charset="0"/>
              </a:rPr>
              <a:t>黑龙江绥化</a:t>
            </a:r>
            <a:r>
              <a:rPr kumimoji="1" lang="en-US" altLang="zh-CN" sz="3600" b="1" dirty="0">
                <a:latin typeface="Times New Roman" panose="02020603050405020304" pitchFamily="18" charset="0"/>
              </a:rPr>
              <a:t>)</a:t>
            </a:r>
          </a:p>
          <a:p>
            <a:pPr>
              <a:lnSpc>
                <a:spcPct val="95000"/>
              </a:lnSpc>
            </a:pPr>
            <a:r>
              <a:rPr kumimoji="1" lang="en-US" altLang="zh-CN" sz="3600" b="1" dirty="0">
                <a:latin typeface="Times New Roman" panose="02020603050405020304" pitchFamily="18" charset="0"/>
              </a:rPr>
              <a:t>A. comes; come           </a:t>
            </a:r>
          </a:p>
          <a:p>
            <a:pPr>
              <a:lnSpc>
                <a:spcPct val="95000"/>
              </a:lnSpc>
            </a:pPr>
            <a:r>
              <a:rPr kumimoji="1" lang="en-US" altLang="zh-CN" sz="3600" b="1" dirty="0">
                <a:latin typeface="Times New Roman" panose="02020603050405020304" pitchFamily="18" charset="0"/>
              </a:rPr>
              <a:t>B. will come; will come</a:t>
            </a:r>
          </a:p>
          <a:p>
            <a:pPr>
              <a:lnSpc>
                <a:spcPct val="95000"/>
              </a:lnSpc>
            </a:pPr>
            <a:r>
              <a:rPr kumimoji="1" lang="en-US" altLang="zh-CN" sz="3600" b="1" dirty="0">
                <a:latin typeface="Times New Roman" panose="02020603050405020304" pitchFamily="18" charset="0"/>
              </a:rPr>
              <a:t>C. will come; comes</a:t>
            </a:r>
          </a:p>
        </p:txBody>
      </p:sp>
      <p:pic>
        <p:nvPicPr>
          <p:cNvPr id="92167" name="Picture 7" descr="图片1shey"/>
          <p:cNvPicPr>
            <a:picLocks noChangeAspect="1" noChangeArrowheads="1" noCrop="1"/>
          </p:cNvPicPr>
          <p:nvPr/>
        </p:nvPicPr>
        <p:blipFill>
          <a:blip r:embed="rId3" cstate="email"/>
          <a:srcRect/>
          <a:stretch>
            <a:fillRect/>
          </a:stretch>
        </p:blipFill>
        <p:spPr bwMode="auto">
          <a:xfrm>
            <a:off x="0" y="21336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2168" name="Picture 8" descr="图片1shey"/>
          <p:cNvPicPr>
            <a:picLocks noChangeAspect="1" noChangeArrowheads="1" noCrop="1"/>
          </p:cNvPicPr>
          <p:nvPr/>
        </p:nvPicPr>
        <p:blipFill>
          <a:blip r:embed="rId3" cstate="email"/>
          <a:srcRect/>
          <a:stretch>
            <a:fillRect/>
          </a:stretch>
        </p:blipFill>
        <p:spPr bwMode="auto">
          <a:xfrm>
            <a:off x="179388" y="60960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2167"/>
                                        </p:tgtEl>
                                        <p:attrNameLst>
                                          <p:attrName>style.visibility</p:attrName>
                                        </p:attrNameLst>
                                      </p:cBhvr>
                                      <p:to>
                                        <p:strVal val="visible"/>
                                      </p:to>
                                    </p:set>
                                    <p:animEffect transition="in" filter="slide(fromBottom)">
                                      <p:cBhvr>
                                        <p:cTn id="7" dur="500"/>
                                        <p:tgtEl>
                                          <p:spTgt spid="9216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2168"/>
                                        </p:tgtEl>
                                        <p:attrNameLst>
                                          <p:attrName>style.visibility</p:attrName>
                                        </p:attrNameLst>
                                      </p:cBhvr>
                                      <p:to>
                                        <p:strVal val="visible"/>
                                      </p:to>
                                    </p:set>
                                    <p:animEffect transition="in" filter="slide(fromBottom)">
                                      <p:cBhvr>
                                        <p:cTn id="12" dur="500"/>
                                        <p:tgtEl>
                                          <p:spTgt spid="92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234fghgh"/>
          <p:cNvPicPr>
            <a:picLocks noChangeAspect="1" noChangeArrowheads="1"/>
          </p:cNvPicPr>
          <p:nvPr/>
        </p:nvPicPr>
        <p:blipFill>
          <a:blip r:embed="rId2"/>
          <a:srcRect/>
          <a:stretch>
            <a:fillRect/>
          </a:stretch>
        </p:blipFill>
        <p:spPr bwMode="auto">
          <a:xfrm>
            <a:off x="-4763" y="-4763"/>
            <a:ext cx="9153526" cy="6867526"/>
          </a:xfrm>
          <a:prstGeom prst="rect">
            <a:avLst/>
          </a:prstGeom>
          <a:noFill/>
          <a:extLst>
            <a:ext uri="{909E8E84-426E-40DD-AFC4-6F175D3DCCD1}">
              <a14:hiddenFill xmlns:a14="http://schemas.microsoft.com/office/drawing/2010/main">
                <a:solidFill>
                  <a:srgbClr val="FFFFFF"/>
                </a:solidFill>
              </a14:hiddenFill>
            </a:ext>
          </a:extLst>
        </p:spPr>
      </p:pic>
      <p:sp>
        <p:nvSpPr>
          <p:cNvPr id="93187" name="Text Box 3"/>
          <p:cNvSpPr txBox="1">
            <a:spLocks noChangeArrowheads="1"/>
          </p:cNvSpPr>
          <p:nvPr/>
        </p:nvSpPr>
        <p:spPr bwMode="auto">
          <a:xfrm>
            <a:off x="231775" y="174625"/>
            <a:ext cx="8912225" cy="668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3600" b="1" dirty="0">
                <a:latin typeface="Times New Roman" panose="02020603050405020304" pitchFamily="18" charset="0"/>
              </a:rPr>
              <a:t>3. — Which team do you think ______ the </a:t>
            </a:r>
          </a:p>
          <a:p>
            <a:r>
              <a:rPr kumimoji="1" lang="en-US" altLang="zh-CN" sz="3600" b="1" dirty="0">
                <a:latin typeface="Times New Roman" panose="02020603050405020304" pitchFamily="18" charset="0"/>
              </a:rPr>
              <a:t>        game?</a:t>
            </a:r>
          </a:p>
          <a:p>
            <a:r>
              <a:rPr kumimoji="1" lang="en-US" altLang="zh-CN" sz="3600" b="1" dirty="0">
                <a:latin typeface="Times New Roman" panose="02020603050405020304" pitchFamily="18" charset="0"/>
              </a:rPr>
              <a:t>    —Hard to say. There are still ten minutes</a:t>
            </a:r>
          </a:p>
          <a:p>
            <a:r>
              <a:rPr kumimoji="1" lang="en-US" altLang="zh-CN" sz="3600" b="1" dirty="0">
                <a:latin typeface="Times New Roman" panose="02020603050405020304" pitchFamily="18" charset="0"/>
              </a:rPr>
              <a:t>        before it ends.           (2013</a:t>
            </a:r>
            <a:r>
              <a:rPr kumimoji="1" lang="zh-CN" altLang="en-US" sz="3600" b="1" dirty="0">
                <a:latin typeface="Times New Roman" panose="02020603050405020304" pitchFamily="18" charset="0"/>
              </a:rPr>
              <a:t>浙江丽水</a:t>
            </a:r>
            <a:r>
              <a:rPr kumimoji="1" lang="en-US" altLang="zh-CN" sz="3600" b="1" dirty="0">
                <a:latin typeface="Times New Roman" panose="02020603050405020304" pitchFamily="18" charset="0"/>
              </a:rPr>
              <a:t>)</a:t>
            </a:r>
          </a:p>
          <a:p>
            <a:r>
              <a:rPr kumimoji="1" lang="en-US" altLang="zh-CN" sz="3600" b="1" dirty="0">
                <a:latin typeface="Times New Roman" panose="02020603050405020304" pitchFamily="18" charset="0"/>
              </a:rPr>
              <a:t>    A. won                  B. has won   </a:t>
            </a:r>
          </a:p>
          <a:p>
            <a:r>
              <a:rPr kumimoji="1" lang="en-US" altLang="zh-CN" sz="3600" b="1" dirty="0">
                <a:latin typeface="Times New Roman" panose="02020603050405020304" pitchFamily="18" charset="0"/>
              </a:rPr>
              <a:t>    C. will win            D. wins</a:t>
            </a:r>
          </a:p>
          <a:p>
            <a:r>
              <a:rPr kumimoji="1" lang="en-US" altLang="zh-CN" sz="3600" b="1" dirty="0">
                <a:latin typeface="Times New Roman" panose="02020603050405020304" pitchFamily="18" charset="0"/>
              </a:rPr>
              <a:t>4. —Do you know if he____ to play football </a:t>
            </a:r>
          </a:p>
          <a:p>
            <a:r>
              <a:rPr kumimoji="1" lang="en-US" altLang="zh-CN" sz="3600" b="1" dirty="0">
                <a:latin typeface="Times New Roman" panose="02020603050405020304" pitchFamily="18" charset="0"/>
              </a:rPr>
              <a:t>        with us? </a:t>
            </a:r>
          </a:p>
          <a:p>
            <a:r>
              <a:rPr kumimoji="1" lang="en-US" altLang="zh-CN" sz="3600" b="1" dirty="0">
                <a:latin typeface="Times New Roman" panose="02020603050405020304" pitchFamily="18" charset="0"/>
              </a:rPr>
              <a:t>    —I think he will come if he ___ free  </a:t>
            </a:r>
          </a:p>
          <a:p>
            <a:r>
              <a:rPr kumimoji="1" lang="en-US" altLang="zh-CN" sz="3600" b="1" dirty="0">
                <a:latin typeface="Times New Roman" panose="02020603050405020304" pitchFamily="18" charset="0"/>
              </a:rPr>
              <a:t>        tomorrow.      (2013</a:t>
            </a:r>
            <a:r>
              <a:rPr kumimoji="1" lang="zh-CN" altLang="en-US" sz="3600" b="1" dirty="0">
                <a:latin typeface="Times New Roman" panose="02020603050405020304" pitchFamily="18" charset="0"/>
              </a:rPr>
              <a:t>内蒙古呼和浩特</a:t>
            </a:r>
            <a:r>
              <a:rPr kumimoji="1" lang="en-US" altLang="zh-CN" sz="3600" b="1" dirty="0">
                <a:latin typeface="Times New Roman" panose="02020603050405020304" pitchFamily="18" charset="0"/>
              </a:rPr>
              <a:t>)</a:t>
            </a:r>
          </a:p>
          <a:p>
            <a:r>
              <a:rPr kumimoji="1" lang="en-US" altLang="zh-CN" sz="3600" b="1" dirty="0">
                <a:latin typeface="Times New Roman" panose="02020603050405020304" pitchFamily="18" charset="0"/>
              </a:rPr>
              <a:t>   A. comes; is	           B. comes; will be </a:t>
            </a:r>
          </a:p>
          <a:p>
            <a:r>
              <a:rPr kumimoji="1" lang="en-US" altLang="zh-CN" sz="3600" b="1" dirty="0">
                <a:latin typeface="Times New Roman" panose="02020603050405020304" pitchFamily="18" charset="0"/>
              </a:rPr>
              <a:t>   C. will come; is	   D. will come; will be</a:t>
            </a:r>
          </a:p>
        </p:txBody>
      </p:sp>
      <p:pic>
        <p:nvPicPr>
          <p:cNvPr id="93188" name="Picture 4" descr="图片1shey"/>
          <p:cNvPicPr>
            <a:picLocks noChangeAspect="1" noChangeArrowheads="1" noCrop="1"/>
          </p:cNvPicPr>
          <p:nvPr/>
        </p:nvPicPr>
        <p:blipFill>
          <a:blip r:embed="rId3" cstate="email"/>
          <a:srcRect/>
          <a:stretch>
            <a:fillRect/>
          </a:stretch>
        </p:blipFill>
        <p:spPr bwMode="auto">
          <a:xfrm>
            <a:off x="611188" y="2997200"/>
            <a:ext cx="649287" cy="617538"/>
          </a:xfrm>
          <a:prstGeom prst="rect">
            <a:avLst/>
          </a:prstGeom>
          <a:noFill/>
          <a:extLst>
            <a:ext uri="{909E8E84-426E-40DD-AFC4-6F175D3DCCD1}">
              <a14:hiddenFill xmlns:a14="http://schemas.microsoft.com/office/drawing/2010/main">
                <a:solidFill>
                  <a:srgbClr val="FFFFFF"/>
                </a:solidFill>
              </a14:hiddenFill>
            </a:ext>
          </a:extLst>
        </p:spPr>
      </p:pic>
      <p:pic>
        <p:nvPicPr>
          <p:cNvPr id="93189" name="Picture 5" descr="图片1shey"/>
          <p:cNvPicPr>
            <a:picLocks noChangeAspect="1" noChangeArrowheads="1" noCrop="1"/>
          </p:cNvPicPr>
          <p:nvPr/>
        </p:nvPicPr>
        <p:blipFill>
          <a:blip r:embed="rId3" cstate="email"/>
          <a:srcRect/>
          <a:stretch>
            <a:fillRect/>
          </a:stretch>
        </p:blipFill>
        <p:spPr bwMode="auto">
          <a:xfrm>
            <a:off x="468313" y="6165850"/>
            <a:ext cx="688975" cy="69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slide(fromBottom)">
                                      <p:cBhvr>
                                        <p:cTn id="7" dur="500"/>
                                        <p:tgtEl>
                                          <p:spTgt spid="9318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3189"/>
                                        </p:tgtEl>
                                        <p:attrNameLst>
                                          <p:attrName>style.visibility</p:attrName>
                                        </p:attrNameLst>
                                      </p:cBhvr>
                                      <p:to>
                                        <p:strVal val="visible"/>
                                      </p:to>
                                    </p:set>
                                    <p:animEffect transition="in" filter="slide(fromBottom)">
                                      <p:cBhvr>
                                        <p:cTn id="12" dur="500"/>
                                        <p:tgtEl>
                                          <p:spTgt spid="9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234fghgh"/>
          <p:cNvPicPr>
            <a:picLocks noChangeAspect="1" noChangeArrowheads="1"/>
          </p:cNvPicPr>
          <p:nvPr/>
        </p:nvPicPr>
        <p:blipFill>
          <a:blip r:embed="rId2"/>
          <a:srcRect/>
          <a:stretch>
            <a:fillRect/>
          </a:stretch>
        </p:blipFill>
        <p:spPr bwMode="auto">
          <a:xfrm>
            <a:off x="-4763" y="-4763"/>
            <a:ext cx="9153526" cy="6867526"/>
          </a:xfrm>
          <a:prstGeom prst="rect">
            <a:avLst/>
          </a:prstGeom>
          <a:noFill/>
          <a:extLst>
            <a:ext uri="{909E8E84-426E-40DD-AFC4-6F175D3DCCD1}">
              <a14:hiddenFill xmlns:a14="http://schemas.microsoft.com/office/drawing/2010/main">
                <a:solidFill>
                  <a:srgbClr val="FFFFFF"/>
                </a:solidFill>
              </a14:hiddenFill>
            </a:ext>
          </a:extLst>
        </p:spPr>
      </p:pic>
      <p:sp>
        <p:nvSpPr>
          <p:cNvPr id="94211" name="Text Box 3"/>
          <p:cNvSpPr txBox="1">
            <a:spLocks noChangeArrowheads="1"/>
          </p:cNvSpPr>
          <p:nvPr/>
        </p:nvSpPr>
        <p:spPr bwMode="auto">
          <a:xfrm>
            <a:off x="231775" y="247650"/>
            <a:ext cx="8912225"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3600" b="1">
                <a:latin typeface="Times New Roman" panose="02020603050405020304" pitchFamily="18" charset="0"/>
              </a:rPr>
              <a:t>5.— Has Wendy handed in her application form?</a:t>
            </a:r>
          </a:p>
          <a:p>
            <a:r>
              <a:rPr kumimoji="1" lang="en-US" altLang="zh-CN" sz="3600" b="1">
                <a:latin typeface="Times New Roman" panose="02020603050405020304" pitchFamily="18" charset="0"/>
              </a:rPr>
              <a:t>— Not sure. She told me that she wanted to check again and </a:t>
            </a:r>
            <a:r>
              <a:rPr kumimoji="1" lang="en-US" altLang="zh-CN" sz="3600" b="1" u="sng">
                <a:latin typeface="Times New Roman" panose="02020603050405020304" pitchFamily="18" charset="0"/>
              </a:rPr>
              <a:t>        </a:t>
            </a:r>
            <a:r>
              <a:rPr kumimoji="1" lang="en-US" altLang="zh-CN" sz="3600" b="1">
                <a:latin typeface="Times New Roman" panose="02020603050405020304" pitchFamily="18" charset="0"/>
              </a:rPr>
              <a:t> it in soon. (2013</a:t>
            </a:r>
            <a:r>
              <a:rPr kumimoji="1" lang="zh-CN" altLang="en-US" sz="3600" b="1">
                <a:latin typeface="Times New Roman" panose="02020603050405020304" pitchFamily="18" charset="0"/>
              </a:rPr>
              <a:t>江苏</a:t>
            </a:r>
            <a:r>
              <a:rPr kumimoji="1" lang="en-US" altLang="zh-CN" sz="3600" b="1">
                <a:latin typeface="Times New Roman" panose="02020603050405020304" pitchFamily="18" charset="0"/>
              </a:rPr>
              <a:t>)</a:t>
            </a:r>
          </a:p>
          <a:p>
            <a:r>
              <a:rPr kumimoji="1" lang="en-US" altLang="zh-CN" sz="3600" b="1">
                <a:latin typeface="Times New Roman" panose="02020603050405020304" pitchFamily="18" charset="0"/>
              </a:rPr>
              <a:t>A. will hand		      B. would hand		</a:t>
            </a:r>
          </a:p>
          <a:p>
            <a:r>
              <a:rPr kumimoji="1" lang="en-US" altLang="zh-CN" sz="3600" b="1">
                <a:latin typeface="Times New Roman" panose="02020603050405020304" pitchFamily="18" charset="0"/>
              </a:rPr>
              <a:t>C. has handed	      D. had handed</a:t>
            </a:r>
          </a:p>
          <a:p>
            <a:r>
              <a:rPr kumimoji="1" lang="en-US" altLang="zh-CN" sz="3600" b="1">
                <a:latin typeface="Times New Roman" panose="02020603050405020304" pitchFamily="18" charset="0"/>
              </a:rPr>
              <a:t>6. The official said they ____ a new law to protect the tourists the next year.</a:t>
            </a:r>
          </a:p>
          <a:p>
            <a:r>
              <a:rPr kumimoji="1" lang="en-US" altLang="zh-CN" sz="3600" b="1">
                <a:latin typeface="Times New Roman" panose="02020603050405020304" pitchFamily="18" charset="0"/>
              </a:rPr>
              <a:t>                                                (2013 </a:t>
            </a:r>
            <a:r>
              <a:rPr kumimoji="1" lang="zh-CN" altLang="en-US" sz="3600" b="1">
                <a:latin typeface="Times New Roman" panose="02020603050405020304" pitchFamily="18" charset="0"/>
              </a:rPr>
              <a:t>上海</a:t>
            </a:r>
            <a:r>
              <a:rPr kumimoji="1" lang="en-US" altLang="zh-CN" sz="3600" b="1">
                <a:latin typeface="Times New Roman" panose="02020603050405020304" pitchFamily="18" charset="0"/>
              </a:rPr>
              <a:t>)</a:t>
            </a:r>
          </a:p>
          <a:p>
            <a:r>
              <a:rPr kumimoji="1" lang="en-US" altLang="zh-CN" sz="3600" b="1">
                <a:latin typeface="Times New Roman" panose="02020603050405020304" pitchFamily="18" charset="0"/>
              </a:rPr>
              <a:t>A. makes                     B. would make      	</a:t>
            </a:r>
          </a:p>
          <a:p>
            <a:r>
              <a:rPr kumimoji="1" lang="en-US" altLang="zh-CN" sz="3600" b="1">
                <a:latin typeface="Times New Roman" panose="02020603050405020304" pitchFamily="18" charset="0"/>
              </a:rPr>
              <a:t>C. made  		     D. have made</a:t>
            </a:r>
          </a:p>
        </p:txBody>
      </p:sp>
      <p:pic>
        <p:nvPicPr>
          <p:cNvPr id="94212" name="Picture 4" descr="图片1shey"/>
          <p:cNvPicPr>
            <a:picLocks noChangeAspect="1" noChangeArrowheads="1" noCrop="1"/>
          </p:cNvPicPr>
          <p:nvPr/>
        </p:nvPicPr>
        <p:blipFill>
          <a:blip r:embed="rId3" cstate="email"/>
          <a:srcRect/>
          <a:stretch>
            <a:fillRect/>
          </a:stretch>
        </p:blipFill>
        <p:spPr bwMode="auto">
          <a:xfrm>
            <a:off x="4356100" y="5084763"/>
            <a:ext cx="688975" cy="692150"/>
          </a:xfrm>
          <a:prstGeom prst="rect">
            <a:avLst/>
          </a:prstGeom>
          <a:noFill/>
          <a:extLst>
            <a:ext uri="{909E8E84-426E-40DD-AFC4-6F175D3DCCD1}">
              <a14:hiddenFill xmlns:a14="http://schemas.microsoft.com/office/drawing/2010/main">
                <a:solidFill>
                  <a:srgbClr val="FFFFFF"/>
                </a:solidFill>
              </a14:hiddenFill>
            </a:ext>
          </a:extLst>
        </p:spPr>
      </p:pic>
      <p:pic>
        <p:nvPicPr>
          <p:cNvPr id="94213" name="Picture 5" descr="图片1shey"/>
          <p:cNvPicPr>
            <a:picLocks noChangeAspect="1" noChangeArrowheads="1" noCrop="1"/>
          </p:cNvPicPr>
          <p:nvPr/>
        </p:nvPicPr>
        <p:blipFill>
          <a:blip r:embed="rId3" cstate="email"/>
          <a:srcRect/>
          <a:stretch>
            <a:fillRect/>
          </a:stretch>
        </p:blipFill>
        <p:spPr bwMode="auto">
          <a:xfrm>
            <a:off x="4356100" y="2420938"/>
            <a:ext cx="688975" cy="69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slide(fromBottom)">
                                      <p:cBhvr>
                                        <p:cTn id="7" dur="500"/>
                                        <p:tgtEl>
                                          <p:spTgt spid="942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4212"/>
                                        </p:tgtEl>
                                        <p:attrNameLst>
                                          <p:attrName>style.visibility</p:attrName>
                                        </p:attrNameLst>
                                      </p:cBhvr>
                                      <p:to>
                                        <p:strVal val="visible"/>
                                      </p:to>
                                    </p:set>
                                    <p:animEffect transition="in" filter="slide(fromBottom)">
                                      <p:cBhvr>
                                        <p:cTn id="12"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234fghgh"/>
          <p:cNvPicPr>
            <a:picLocks noChangeAspect="1" noChangeArrowheads="1"/>
          </p:cNvPicPr>
          <p:nvPr/>
        </p:nvPicPr>
        <p:blipFill>
          <a:blip r:embed="rId2"/>
          <a:srcRect/>
          <a:stretch>
            <a:fillRect/>
          </a:stretch>
        </p:blipFill>
        <p:spPr bwMode="auto">
          <a:xfrm>
            <a:off x="-4763" y="-4763"/>
            <a:ext cx="9153526" cy="6867526"/>
          </a:xfrm>
          <a:prstGeom prst="rect">
            <a:avLst/>
          </a:prstGeom>
          <a:noFill/>
          <a:extLst>
            <a:ext uri="{909E8E84-426E-40DD-AFC4-6F175D3DCCD1}">
              <a14:hiddenFill xmlns:a14="http://schemas.microsoft.com/office/drawing/2010/main">
                <a:solidFill>
                  <a:srgbClr val="FFFFFF"/>
                </a:solidFill>
              </a14:hiddenFill>
            </a:ext>
          </a:extLst>
        </p:spPr>
      </p:pic>
      <p:sp>
        <p:nvSpPr>
          <p:cNvPr id="95235" name="Text Box 3"/>
          <p:cNvSpPr txBox="1">
            <a:spLocks noChangeArrowheads="1"/>
          </p:cNvSpPr>
          <p:nvPr/>
        </p:nvSpPr>
        <p:spPr bwMode="auto">
          <a:xfrm>
            <a:off x="179388" y="174625"/>
            <a:ext cx="8964612" cy="668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3600" b="1">
                <a:latin typeface="Times New Roman" panose="02020603050405020304" pitchFamily="18" charset="0"/>
              </a:rPr>
              <a:t>7.—I don’t know if Aunt Li</a:t>
            </a:r>
            <a:r>
              <a:rPr kumimoji="1" lang="en-US" altLang="zh-CN" sz="3600" b="1" u="sng">
                <a:latin typeface="Times New Roman" panose="02020603050405020304" pitchFamily="18" charset="0"/>
              </a:rPr>
              <a:t>   </a:t>
            </a:r>
            <a:r>
              <a:rPr kumimoji="1" lang="en-US" altLang="zh-CN" sz="3600" b="1">
                <a:latin typeface="Times New Roman" panose="02020603050405020304" pitchFamily="18" charset="0"/>
              </a:rPr>
              <a:t>these “stay-</a:t>
            </a:r>
          </a:p>
          <a:p>
            <a:r>
              <a:rPr kumimoji="1" lang="en-US" altLang="zh-CN" sz="3600" b="1">
                <a:latin typeface="Times New Roman" panose="02020603050405020304" pitchFamily="18" charset="0"/>
              </a:rPr>
              <a:t>home children” tomorrow morning.</a:t>
            </a:r>
          </a:p>
          <a:p>
            <a:r>
              <a:rPr kumimoji="1" lang="en-US" altLang="zh-CN" sz="3600" b="1">
                <a:latin typeface="Times New Roman" panose="02020603050405020304" pitchFamily="18" charset="0"/>
              </a:rPr>
              <a:t>— If I </a:t>
            </a:r>
            <a:r>
              <a:rPr kumimoji="1" lang="en-US" altLang="zh-CN" sz="3600" b="1" u="sng">
                <a:latin typeface="Times New Roman" panose="02020603050405020304" pitchFamily="18" charset="0"/>
              </a:rPr>
              <a:t>    </a:t>
            </a:r>
            <a:r>
              <a:rPr kumimoji="1" lang="en-US" altLang="zh-CN" sz="3600" b="1">
                <a:latin typeface="Times New Roman" panose="02020603050405020304" pitchFamily="18" charset="0"/>
              </a:rPr>
              <a:t>her, I would come earlier.(11</a:t>
            </a:r>
            <a:r>
              <a:rPr kumimoji="1" lang="zh-CN" altLang="en-US" sz="3600" b="1">
                <a:latin typeface="Times New Roman" panose="02020603050405020304" pitchFamily="18" charset="0"/>
              </a:rPr>
              <a:t>四川</a:t>
            </a:r>
            <a:r>
              <a:rPr kumimoji="1" lang="en-US" altLang="zh-CN" sz="3600" b="1">
                <a:latin typeface="Times New Roman" panose="02020603050405020304" pitchFamily="18" charset="0"/>
              </a:rPr>
              <a:t>).                                                                      </a:t>
            </a:r>
          </a:p>
          <a:p>
            <a:r>
              <a:rPr kumimoji="1" lang="en-US" altLang="zh-CN" sz="3600" b="1">
                <a:latin typeface="Times New Roman" panose="02020603050405020304" pitchFamily="18" charset="0"/>
              </a:rPr>
              <a:t>A. will come to take care of; am        </a:t>
            </a:r>
          </a:p>
          <a:p>
            <a:r>
              <a:rPr kumimoji="1" lang="en-US" altLang="zh-CN" sz="3600" b="1">
                <a:latin typeface="Times New Roman" panose="02020603050405020304" pitchFamily="18" charset="0"/>
              </a:rPr>
              <a:t>B. come to look after; were </a:t>
            </a:r>
          </a:p>
          <a:p>
            <a:r>
              <a:rPr kumimoji="1" lang="en-US" altLang="zh-CN" sz="3600" b="1">
                <a:latin typeface="Times New Roman" panose="02020603050405020304" pitchFamily="18" charset="0"/>
              </a:rPr>
              <a:t>C. will come to take care of; were     </a:t>
            </a:r>
          </a:p>
          <a:p>
            <a:r>
              <a:rPr kumimoji="1" lang="en-US" altLang="zh-CN" sz="3600" b="1">
                <a:latin typeface="Times New Roman" panose="02020603050405020304" pitchFamily="18" charset="0"/>
              </a:rPr>
              <a:t>D. comes to come up with; am </a:t>
            </a:r>
          </a:p>
          <a:p>
            <a:r>
              <a:rPr kumimoji="1" lang="en-US" altLang="zh-CN" sz="3600" b="1">
                <a:latin typeface="Times New Roman" panose="02020603050405020304" pitchFamily="18" charset="0"/>
              </a:rPr>
              <a:t>8. A: How clean the bedroom is!</a:t>
            </a:r>
          </a:p>
          <a:p>
            <a:r>
              <a:rPr kumimoji="1" lang="en-US" altLang="zh-CN" sz="3600" b="1">
                <a:latin typeface="Times New Roman" panose="02020603050405020304" pitchFamily="18" charset="0"/>
              </a:rPr>
              <a:t>    B: Yes, I am sure that someone </a:t>
            </a:r>
            <a:r>
              <a:rPr kumimoji="1" lang="en-US" altLang="zh-CN" sz="3600" b="1" u="sng">
                <a:latin typeface="Times New Roman" panose="02020603050405020304" pitchFamily="18" charset="0"/>
              </a:rPr>
              <a:t>      </a:t>
            </a:r>
            <a:r>
              <a:rPr kumimoji="1" lang="en-US" altLang="zh-CN" sz="3600" b="1">
                <a:latin typeface="Times New Roman" panose="02020603050405020304" pitchFamily="18" charset="0"/>
              </a:rPr>
              <a:t> it.</a:t>
            </a:r>
          </a:p>
          <a:p>
            <a:r>
              <a:rPr kumimoji="1" lang="en-US" altLang="zh-CN" sz="3600" b="1">
                <a:latin typeface="Times New Roman" panose="02020603050405020304" pitchFamily="18" charset="0"/>
              </a:rPr>
              <a:t>                                                           (11</a:t>
            </a:r>
            <a:r>
              <a:rPr kumimoji="1" lang="zh-CN" altLang="en-US" sz="3600" b="1">
                <a:latin typeface="Times New Roman" panose="02020603050405020304" pitchFamily="18" charset="0"/>
              </a:rPr>
              <a:t>重庆</a:t>
            </a:r>
            <a:r>
              <a:rPr kumimoji="1" lang="en-US" altLang="zh-CN" sz="3600" b="1">
                <a:latin typeface="Times New Roman" panose="02020603050405020304" pitchFamily="18" charset="0"/>
              </a:rPr>
              <a:t>)</a:t>
            </a:r>
          </a:p>
          <a:p>
            <a:pPr>
              <a:buFontTx/>
              <a:buAutoNum type="alphaUcPeriod"/>
            </a:pPr>
            <a:r>
              <a:rPr kumimoji="1" lang="en-US" altLang="zh-CN" sz="3600" b="1">
                <a:latin typeface="Times New Roman" panose="02020603050405020304" pitchFamily="18" charset="0"/>
              </a:rPr>
              <a:t> cleans	                        B. cleaned		</a:t>
            </a:r>
          </a:p>
          <a:p>
            <a:r>
              <a:rPr kumimoji="1" lang="en-US" altLang="zh-CN" sz="3600" b="1">
                <a:latin typeface="Times New Roman" panose="02020603050405020304" pitchFamily="18" charset="0"/>
              </a:rPr>
              <a:t>C. has cleaned		D. had cleaned</a:t>
            </a:r>
          </a:p>
        </p:txBody>
      </p:sp>
      <p:pic>
        <p:nvPicPr>
          <p:cNvPr id="95236" name="Picture 4" descr="图片1shey"/>
          <p:cNvPicPr>
            <a:picLocks noChangeAspect="1" noChangeArrowheads="1" noCrop="1"/>
          </p:cNvPicPr>
          <p:nvPr/>
        </p:nvPicPr>
        <p:blipFill>
          <a:blip r:embed="rId3" cstate="email"/>
          <a:srcRect/>
          <a:stretch>
            <a:fillRect/>
          </a:stretch>
        </p:blipFill>
        <p:spPr bwMode="auto">
          <a:xfrm>
            <a:off x="0" y="2924175"/>
            <a:ext cx="688975" cy="692150"/>
          </a:xfrm>
          <a:prstGeom prst="rect">
            <a:avLst/>
          </a:prstGeom>
          <a:noFill/>
          <a:extLst>
            <a:ext uri="{909E8E84-426E-40DD-AFC4-6F175D3DCCD1}">
              <a14:hiddenFill xmlns:a14="http://schemas.microsoft.com/office/drawing/2010/main">
                <a:solidFill>
                  <a:srgbClr val="FFFFFF"/>
                </a:solidFill>
              </a14:hiddenFill>
            </a:ext>
          </a:extLst>
        </p:spPr>
      </p:pic>
      <p:pic>
        <p:nvPicPr>
          <p:cNvPr id="95237" name="Picture 5" descr="图片1shey"/>
          <p:cNvPicPr>
            <a:picLocks noChangeAspect="1" noChangeArrowheads="1" noCrop="1"/>
          </p:cNvPicPr>
          <p:nvPr/>
        </p:nvPicPr>
        <p:blipFill>
          <a:blip r:embed="rId3" cstate="email"/>
          <a:srcRect/>
          <a:stretch>
            <a:fillRect/>
          </a:stretch>
        </p:blipFill>
        <p:spPr bwMode="auto">
          <a:xfrm>
            <a:off x="0" y="6165850"/>
            <a:ext cx="688975" cy="69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slide(fromBottom)">
                                      <p:cBhvr>
                                        <p:cTn id="7" dur="500"/>
                                        <p:tgtEl>
                                          <p:spTgt spid="952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5237"/>
                                        </p:tgtEl>
                                        <p:attrNameLst>
                                          <p:attrName>style.visibility</p:attrName>
                                        </p:attrNameLst>
                                      </p:cBhvr>
                                      <p:to>
                                        <p:strVal val="visible"/>
                                      </p:to>
                                    </p:set>
                                    <p:animEffect transition="in" filter="slide(fromBottom)">
                                      <p:cBhvr>
                                        <p:cTn id="12" dur="5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234fghgh"/>
          <p:cNvPicPr>
            <a:picLocks noChangeAspect="1" noChangeArrowheads="1"/>
          </p:cNvPicPr>
          <p:nvPr/>
        </p:nvPicPr>
        <p:blipFill>
          <a:blip r:embed="rId2"/>
          <a:srcRect/>
          <a:stretch>
            <a:fillRect/>
          </a:stretch>
        </p:blipFill>
        <p:spPr bwMode="auto">
          <a:xfrm>
            <a:off x="-4763" y="-4763"/>
            <a:ext cx="9153526" cy="6867526"/>
          </a:xfrm>
          <a:prstGeom prst="rect">
            <a:avLst/>
          </a:prstGeom>
          <a:noFill/>
          <a:extLst>
            <a:ext uri="{909E8E84-426E-40DD-AFC4-6F175D3DCCD1}">
              <a14:hiddenFill xmlns:a14="http://schemas.microsoft.com/office/drawing/2010/main">
                <a:solidFill>
                  <a:srgbClr val="FFFFFF"/>
                </a:solidFill>
              </a14:hiddenFill>
            </a:ext>
          </a:extLst>
        </p:spPr>
      </p:pic>
      <p:sp>
        <p:nvSpPr>
          <p:cNvPr id="96259" name="Text Box 3"/>
          <p:cNvSpPr txBox="1">
            <a:spLocks noChangeArrowheads="1"/>
          </p:cNvSpPr>
          <p:nvPr/>
        </p:nvSpPr>
        <p:spPr bwMode="auto">
          <a:xfrm>
            <a:off x="250825" y="319088"/>
            <a:ext cx="8713788"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pPr>
            <a:r>
              <a:rPr kumimoji="1" lang="en-US" altLang="zh-CN" sz="3600" b="1">
                <a:latin typeface="Times New Roman" panose="02020603050405020304" pitchFamily="18" charset="0"/>
              </a:rPr>
              <a:t>9. Chen Guangbiao says he _______ all his money to charities when he dies. </a:t>
            </a:r>
          </a:p>
          <a:p>
            <a:pPr>
              <a:lnSpc>
                <a:spcPct val="125000"/>
              </a:lnSpc>
            </a:pPr>
            <a:r>
              <a:rPr kumimoji="1" lang="en-US" altLang="zh-CN" sz="3600" b="1">
                <a:latin typeface="Times New Roman" panose="02020603050405020304" pitchFamily="18" charset="0"/>
              </a:rPr>
              <a:t>                                       (2011</a:t>
            </a:r>
            <a:r>
              <a:rPr kumimoji="1" lang="zh-CN" altLang="en-US" sz="3600" b="1">
                <a:latin typeface="Times New Roman" panose="02020603050405020304" pitchFamily="18" charset="0"/>
              </a:rPr>
              <a:t>山东临沂</a:t>
            </a:r>
            <a:r>
              <a:rPr kumimoji="1" lang="en-US" altLang="zh-CN" sz="3600" b="1">
                <a:latin typeface="Times New Roman" panose="02020603050405020304" pitchFamily="18" charset="0"/>
              </a:rPr>
              <a:t>)</a:t>
            </a:r>
          </a:p>
          <a:p>
            <a:pPr>
              <a:lnSpc>
                <a:spcPct val="125000"/>
              </a:lnSpc>
            </a:pPr>
            <a:r>
              <a:rPr kumimoji="1" lang="en-US" altLang="zh-CN" sz="3600" b="1">
                <a:latin typeface="Times New Roman" panose="02020603050405020304" pitchFamily="18" charset="0"/>
              </a:rPr>
              <a:t>   A. leaves                B. left   </a:t>
            </a:r>
          </a:p>
          <a:p>
            <a:pPr>
              <a:lnSpc>
                <a:spcPct val="125000"/>
              </a:lnSpc>
            </a:pPr>
            <a:r>
              <a:rPr kumimoji="1" lang="en-US" altLang="zh-CN" sz="3600" b="1">
                <a:latin typeface="Times New Roman" panose="02020603050405020304" pitchFamily="18" charset="0"/>
              </a:rPr>
              <a:t>   C. will leave          D. would leave </a:t>
            </a:r>
          </a:p>
          <a:p>
            <a:pPr>
              <a:lnSpc>
                <a:spcPct val="125000"/>
              </a:lnSpc>
            </a:pPr>
            <a:r>
              <a:rPr kumimoji="1" lang="en-US" altLang="zh-CN" sz="3600" b="1">
                <a:latin typeface="Times New Roman" panose="02020603050405020304" pitchFamily="18" charset="0"/>
              </a:rPr>
              <a:t>10. A moment ,please. I’m checking if Mr Smith____ free tomorrow. (2010</a:t>
            </a:r>
            <a:r>
              <a:rPr kumimoji="1" lang="zh-CN" altLang="en-US" sz="3600" b="1">
                <a:latin typeface="Times New Roman" panose="02020603050405020304" pitchFamily="18" charset="0"/>
              </a:rPr>
              <a:t>山东潍坊</a:t>
            </a:r>
            <a:r>
              <a:rPr kumimoji="1" lang="en-US" altLang="zh-CN" sz="3600" b="1">
                <a:latin typeface="Times New Roman" panose="02020603050405020304" pitchFamily="18" charset="0"/>
              </a:rPr>
              <a:t>)</a:t>
            </a:r>
          </a:p>
          <a:p>
            <a:pPr>
              <a:lnSpc>
                <a:spcPct val="125000"/>
              </a:lnSpc>
              <a:buFontTx/>
              <a:buAutoNum type="alphaUcPeriod"/>
            </a:pPr>
            <a:r>
              <a:rPr kumimoji="1" lang="en-US" altLang="zh-CN" sz="3600" b="1">
                <a:latin typeface="Times New Roman" panose="02020603050405020304" pitchFamily="18" charset="0"/>
              </a:rPr>
              <a:t> is				B. being			</a:t>
            </a:r>
          </a:p>
          <a:p>
            <a:pPr>
              <a:lnSpc>
                <a:spcPct val="125000"/>
              </a:lnSpc>
            </a:pPr>
            <a:r>
              <a:rPr kumimoji="1" lang="en-US" altLang="zh-CN" sz="3600" b="1">
                <a:latin typeface="Times New Roman" panose="02020603050405020304" pitchFamily="18" charset="0"/>
              </a:rPr>
              <a:t>C. to be			D. will be</a:t>
            </a:r>
          </a:p>
        </p:txBody>
      </p:sp>
      <p:pic>
        <p:nvPicPr>
          <p:cNvPr id="96260" name="Picture 4" descr="图片1shey"/>
          <p:cNvPicPr>
            <a:picLocks noChangeAspect="1" noChangeArrowheads="1" noCrop="1"/>
          </p:cNvPicPr>
          <p:nvPr/>
        </p:nvPicPr>
        <p:blipFill>
          <a:blip r:embed="rId3" cstate="email"/>
          <a:srcRect/>
          <a:stretch>
            <a:fillRect/>
          </a:stretch>
        </p:blipFill>
        <p:spPr bwMode="auto">
          <a:xfrm>
            <a:off x="323850" y="3068638"/>
            <a:ext cx="688975" cy="692150"/>
          </a:xfrm>
          <a:prstGeom prst="rect">
            <a:avLst/>
          </a:prstGeom>
          <a:noFill/>
          <a:extLst>
            <a:ext uri="{909E8E84-426E-40DD-AFC4-6F175D3DCCD1}">
              <a14:hiddenFill xmlns:a14="http://schemas.microsoft.com/office/drawing/2010/main">
                <a:solidFill>
                  <a:srgbClr val="FFFFFF"/>
                </a:solidFill>
              </a14:hiddenFill>
            </a:ext>
          </a:extLst>
        </p:spPr>
      </p:pic>
      <p:pic>
        <p:nvPicPr>
          <p:cNvPr id="96261" name="Picture 5" descr="图片1shey"/>
          <p:cNvPicPr>
            <a:picLocks noChangeAspect="1" noChangeArrowheads="1" noCrop="1"/>
          </p:cNvPicPr>
          <p:nvPr/>
        </p:nvPicPr>
        <p:blipFill>
          <a:blip r:embed="rId3" cstate="email"/>
          <a:srcRect/>
          <a:stretch>
            <a:fillRect/>
          </a:stretch>
        </p:blipFill>
        <p:spPr bwMode="auto">
          <a:xfrm>
            <a:off x="250825" y="5229225"/>
            <a:ext cx="688975" cy="69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slide(fromBottom)">
                                      <p:cBhvr>
                                        <p:cTn id="7" dur="500"/>
                                        <p:tgtEl>
                                          <p:spTgt spid="9626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6261"/>
                                        </p:tgtEl>
                                        <p:attrNameLst>
                                          <p:attrName>style.visibility</p:attrName>
                                        </p:attrNameLst>
                                      </p:cBhvr>
                                      <p:to>
                                        <p:strVal val="visible"/>
                                      </p:to>
                                    </p:set>
                                    <p:animEffect transition="in" filter="slide(fromBottom)">
                                      <p:cBhvr>
                                        <p:cTn id="12"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04800" y="304800"/>
            <a:ext cx="8534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dirty="0">
                <a:solidFill>
                  <a:srgbClr val="000066"/>
                </a:solidFill>
                <a:latin typeface="Times New Roman" panose="02020603050405020304" pitchFamily="18" charset="0"/>
              </a:rPr>
              <a:t>1. Match the two parts of the sentences.  </a:t>
            </a:r>
          </a:p>
          <a:p>
            <a:r>
              <a:rPr lang="en-US" altLang="zh-CN" sz="3600" b="1" dirty="0">
                <a:solidFill>
                  <a:srgbClr val="000066"/>
                </a:solidFill>
                <a:latin typeface="Times New Roman" panose="02020603050405020304" pitchFamily="18" charset="0"/>
              </a:rPr>
              <a:t>   There may be more than one possibility.</a:t>
            </a:r>
          </a:p>
        </p:txBody>
      </p:sp>
      <p:sp>
        <p:nvSpPr>
          <p:cNvPr id="19459" name="Rectangle 3"/>
          <p:cNvSpPr>
            <a:spLocks noChangeArrowheads="1"/>
          </p:cNvSpPr>
          <p:nvPr/>
        </p:nvSpPr>
        <p:spPr bwMode="auto">
          <a:xfrm>
            <a:off x="304800" y="1447800"/>
            <a:ext cx="5334000" cy="2557463"/>
          </a:xfrm>
          <a:prstGeom prst="rect">
            <a:avLst/>
          </a:prstGeom>
          <a:noFill/>
          <a:ln w="28575">
            <a:solidFill>
              <a:srgbClr val="FF66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dirty="0">
                <a:latin typeface="Times New Roman" panose="02020603050405020304" pitchFamily="18" charset="0"/>
              </a:rPr>
              <a:t>1. The listeners tell us...</a:t>
            </a:r>
          </a:p>
          <a:p>
            <a:r>
              <a:rPr lang="en-US" altLang="zh-CN" sz="3200" b="1" dirty="0">
                <a:latin typeface="Times New Roman" panose="02020603050405020304" pitchFamily="18" charset="0"/>
              </a:rPr>
              <a:t>2. They were happy to know</a:t>
            </a:r>
          </a:p>
          <a:p>
            <a:r>
              <a:rPr lang="en-US" altLang="zh-CN" sz="3200" b="1" dirty="0">
                <a:latin typeface="Times New Roman" panose="02020603050405020304" pitchFamily="18" charset="0"/>
              </a:rPr>
              <a:t>3. He asked...</a:t>
            </a:r>
          </a:p>
          <a:p>
            <a:r>
              <a:rPr lang="en-US" altLang="zh-CN" sz="3200" b="1" dirty="0">
                <a:latin typeface="Times New Roman" panose="02020603050405020304" pitchFamily="18" charset="0"/>
              </a:rPr>
              <a:t>4. Did they know...</a:t>
            </a:r>
          </a:p>
          <a:p>
            <a:r>
              <a:rPr lang="en-US" altLang="zh-CN" sz="3200" b="1" dirty="0">
                <a:latin typeface="Times New Roman" panose="02020603050405020304" pitchFamily="18" charset="0"/>
              </a:rPr>
              <a:t>5. Have you heard...</a:t>
            </a:r>
          </a:p>
        </p:txBody>
      </p:sp>
      <p:sp>
        <p:nvSpPr>
          <p:cNvPr id="19460" name="Rectangle 4"/>
          <p:cNvSpPr>
            <a:spLocks noChangeArrowheads="1"/>
          </p:cNvSpPr>
          <p:nvPr/>
        </p:nvSpPr>
        <p:spPr bwMode="auto">
          <a:xfrm>
            <a:off x="1371600" y="4114800"/>
            <a:ext cx="7620000" cy="2557463"/>
          </a:xfrm>
          <a:prstGeom prst="rect">
            <a:avLst/>
          </a:prstGeom>
          <a:noFill/>
          <a:ln w="28575">
            <a:solidFill>
              <a:srgbClr val="FF66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dirty="0">
                <a:latin typeface="Times New Roman" panose="02020603050405020304" pitchFamily="18" charset="0"/>
              </a:rPr>
              <a:t>a) </a:t>
            </a:r>
            <a:r>
              <a:rPr lang="en-US" altLang="zh-TW" sz="3200" b="1" dirty="0">
                <a:latin typeface="Times New Roman" panose="02020603050405020304" pitchFamily="18" charset="0"/>
              </a:rPr>
              <a:t>…when she came into this room</a:t>
            </a:r>
            <a:r>
              <a:rPr lang="en-US" altLang="zh-CN" sz="3200" b="1" dirty="0">
                <a:latin typeface="Times New Roman" panose="02020603050405020304" pitchFamily="18" charset="0"/>
              </a:rPr>
              <a:t>.</a:t>
            </a:r>
            <a:endParaRPr lang="en-US" altLang="zh-TW" sz="3200" b="1" dirty="0">
              <a:latin typeface="Times New Roman" panose="02020603050405020304" pitchFamily="18" charset="0"/>
            </a:endParaRPr>
          </a:p>
          <a:p>
            <a:r>
              <a:rPr lang="en-US" altLang="zh-CN" sz="3200" b="1" dirty="0">
                <a:latin typeface="Times New Roman" panose="02020603050405020304" pitchFamily="18" charset="0"/>
              </a:rPr>
              <a:t>b) </a:t>
            </a:r>
            <a:r>
              <a:rPr lang="en-US" altLang="zh-TW" sz="3200" b="1" dirty="0">
                <a:latin typeface="Times New Roman" panose="02020603050405020304" pitchFamily="18" charset="0"/>
              </a:rPr>
              <a:t>…what they want to hear</a:t>
            </a:r>
            <a:r>
              <a:rPr lang="en-US" altLang="zh-CN" sz="3200" b="1" dirty="0">
                <a:latin typeface="Times New Roman" panose="02020603050405020304" pitchFamily="18" charset="0"/>
              </a:rPr>
              <a:t>.</a:t>
            </a:r>
            <a:endParaRPr lang="en-US" altLang="zh-TW" sz="3200" b="1" dirty="0">
              <a:latin typeface="Times New Roman" panose="02020603050405020304" pitchFamily="18" charset="0"/>
            </a:endParaRPr>
          </a:p>
          <a:p>
            <a:r>
              <a:rPr lang="en-US" altLang="zh-CN" sz="3200" b="1" dirty="0">
                <a:latin typeface="Times New Roman" panose="02020603050405020304" pitchFamily="18" charset="0"/>
              </a:rPr>
              <a:t>c) ... that they won the first prize last </a:t>
            </a:r>
            <a:r>
              <a:rPr lang="en-US" altLang="zh-CN" sz="2800" b="1" dirty="0">
                <a:latin typeface="Times New Roman" panose="02020603050405020304" pitchFamily="18" charset="0"/>
              </a:rPr>
              <a:t>week.</a:t>
            </a:r>
          </a:p>
          <a:p>
            <a:r>
              <a:rPr lang="en-US" altLang="zh-CN" sz="3200" b="1" dirty="0">
                <a:latin typeface="Times New Roman" panose="02020603050405020304" pitchFamily="18" charset="0"/>
              </a:rPr>
              <a:t>d) …that he will come?</a:t>
            </a:r>
          </a:p>
          <a:p>
            <a:r>
              <a:rPr lang="en-US" altLang="zh-CN" sz="3200" b="1" dirty="0">
                <a:latin typeface="Times New Roman" panose="02020603050405020304" pitchFamily="18" charset="0"/>
              </a:rPr>
              <a:t>e) ... what he was doing at that time?</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a:spLocks noChangeArrowheads="1"/>
          </p:cNvSpPr>
          <p:nvPr/>
        </p:nvSpPr>
        <p:spPr bwMode="auto">
          <a:xfrm>
            <a:off x="228600" y="1905000"/>
            <a:ext cx="876300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10" tIns="59255" rIns="118510" bIns="59255">
            <a:spAutoFit/>
          </a:bodyPr>
          <a:lstStyle/>
          <a:p>
            <a:pPr marL="342900" indent="-342900">
              <a:lnSpc>
                <a:spcPct val="185000"/>
              </a:lnSpc>
              <a:buFontTx/>
              <a:buChar char="•"/>
            </a:pPr>
            <a:r>
              <a:rPr lang="en-US" altLang="zh-CN" sz="3800" b="1" dirty="0">
                <a:latin typeface="Times New Roman" panose="02020603050405020304" pitchFamily="18" charset="0"/>
                <a:cs typeface="Times New Roman" panose="02020603050405020304" pitchFamily="18" charset="0"/>
              </a:rPr>
              <a:t>To </a:t>
            </a:r>
            <a:r>
              <a:rPr lang="en-US" altLang="zh-CN" sz="3800" b="1" dirty="0" err="1">
                <a:latin typeface="Times New Roman" panose="02020603050405020304" pitchFamily="18" charset="0"/>
                <a:cs typeface="Times New Roman" panose="02020603050405020304" pitchFamily="18" charset="0"/>
              </a:rPr>
              <a:t>summarise</a:t>
            </a:r>
            <a:r>
              <a:rPr lang="en-US" altLang="zh-CN" sz="3800" b="1" dirty="0">
                <a:latin typeface="Times New Roman" panose="02020603050405020304" pitchFamily="18" charset="0"/>
                <a:cs typeface="Times New Roman" panose="02020603050405020304" pitchFamily="18" charset="0"/>
              </a:rPr>
              <a:t> and </a:t>
            </a:r>
            <a:r>
              <a:rPr lang="en-US" altLang="zh-CN" sz="3800" b="1" dirty="0" err="1">
                <a:latin typeface="Times New Roman" panose="02020603050405020304" pitchFamily="18" charset="0"/>
                <a:cs typeface="Times New Roman" panose="02020603050405020304" pitchFamily="18" charset="0"/>
              </a:rPr>
              <a:t>practise</a:t>
            </a:r>
            <a:r>
              <a:rPr lang="en-US" altLang="zh-CN" sz="3800" b="1" dirty="0">
                <a:latin typeface="Times New Roman" panose="02020603050405020304" pitchFamily="18" charset="0"/>
                <a:cs typeface="Times New Roman" panose="02020603050405020304" pitchFamily="18" charset="0"/>
              </a:rPr>
              <a:t> the use </a:t>
            </a:r>
          </a:p>
          <a:p>
            <a:pPr marL="342900" indent="-342900">
              <a:lnSpc>
                <a:spcPct val="185000"/>
              </a:lnSpc>
            </a:pPr>
            <a:r>
              <a:rPr lang="en-US" altLang="zh-CN" sz="3800" b="1" dirty="0">
                <a:latin typeface="Times New Roman" panose="02020603050405020304" pitchFamily="18" charset="0"/>
                <a:cs typeface="Times New Roman" panose="02020603050405020304" pitchFamily="18" charset="0"/>
              </a:rPr>
              <a:t>   of object clause and new vocabulary</a:t>
            </a:r>
            <a:endParaRPr lang="en-US" altLang="zh-CN" sz="3800" b="1" i="1" dirty="0">
              <a:latin typeface="Times New Roman" panose="02020603050405020304" pitchFamily="18" charset="0"/>
              <a:cs typeface="Times New Roman" panose="02020603050405020304" pitchFamily="18" charset="0"/>
            </a:endParaRPr>
          </a:p>
          <a:p>
            <a:pPr marL="342900" indent="-342900">
              <a:lnSpc>
                <a:spcPct val="185000"/>
              </a:lnSpc>
              <a:buFontTx/>
              <a:buChar char="•"/>
            </a:pPr>
            <a:r>
              <a:rPr lang="en-US" altLang="zh-CN" sz="3800" b="1" dirty="0">
                <a:latin typeface="Times New Roman" panose="02020603050405020304" pitchFamily="18" charset="0"/>
                <a:cs typeface="Times New Roman" panose="02020603050405020304" pitchFamily="18" charset="0"/>
              </a:rPr>
              <a:t>To be able to make a radio </a:t>
            </a:r>
            <a:r>
              <a:rPr lang="en-US" altLang="zh-CN" sz="3800" b="1" dirty="0" err="1">
                <a:latin typeface="Times New Roman" panose="02020603050405020304" pitchFamily="18" charset="0"/>
                <a:cs typeface="Times New Roman" panose="02020603050405020304" pitchFamily="18" charset="0"/>
              </a:rPr>
              <a:t>programme</a:t>
            </a:r>
            <a:endParaRPr lang="en-US" altLang="zh-CN" sz="3800" b="1" dirty="0">
              <a:latin typeface="Times New Roman" panose="02020603050405020304" pitchFamily="18" charset="0"/>
              <a:cs typeface="Times New Roman" panose="02020603050405020304" pitchFamily="18" charset="0"/>
            </a:endParaRPr>
          </a:p>
        </p:txBody>
      </p:sp>
      <p:sp>
        <p:nvSpPr>
          <p:cNvPr id="14339" name="TextBox 2"/>
          <p:cNvSpPr txBox="1">
            <a:spLocks noChangeArrowheads="1"/>
          </p:cNvSpPr>
          <p:nvPr/>
        </p:nvSpPr>
        <p:spPr bwMode="auto">
          <a:xfrm>
            <a:off x="2286000" y="990600"/>
            <a:ext cx="438308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8510" tIns="59255" rIns="118510" bIns="59255">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4700" b="1" dirty="0">
                <a:solidFill>
                  <a:srgbClr val="000099"/>
                </a:solidFill>
              </a:rPr>
              <a:t>Teaching aims</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381000" y="1143000"/>
            <a:ext cx="8229600" cy="515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nSpc>
                <a:spcPct val="130000"/>
              </a:lnSpc>
              <a:buFontTx/>
              <a:buAutoNum type="arabicPeriod"/>
            </a:pPr>
            <a:r>
              <a:rPr lang="en-US" altLang="zh-CN" sz="3200" b="1" dirty="0">
                <a:solidFill>
                  <a:srgbClr val="FF0000"/>
                </a:solidFill>
                <a:latin typeface="Times New Roman" panose="02020603050405020304" pitchFamily="18" charset="0"/>
              </a:rPr>
              <a:t>The listeners tell us </a:t>
            </a:r>
            <a:r>
              <a:rPr lang="en-US" altLang="zh-TW" sz="3200" b="1" dirty="0">
                <a:solidFill>
                  <a:schemeClr val="folHlink"/>
                </a:solidFill>
                <a:latin typeface="Times New Roman" panose="02020603050405020304" pitchFamily="18" charset="0"/>
              </a:rPr>
              <a:t>what they want to hear</a:t>
            </a:r>
            <a:r>
              <a:rPr lang="en-US" altLang="zh-CN" sz="3200" b="1" dirty="0">
                <a:solidFill>
                  <a:schemeClr val="folHlink"/>
                </a:solidFill>
                <a:latin typeface="Times New Roman" panose="02020603050405020304" pitchFamily="18" charset="0"/>
              </a:rPr>
              <a:t>.</a:t>
            </a:r>
          </a:p>
          <a:p>
            <a:pPr marL="342900" indent="-342900">
              <a:lnSpc>
                <a:spcPct val="130000"/>
              </a:lnSpc>
            </a:pPr>
            <a:r>
              <a:rPr lang="en-US" altLang="zh-CN" sz="3200" b="1" dirty="0">
                <a:solidFill>
                  <a:srgbClr val="FF0000"/>
                </a:solidFill>
                <a:latin typeface="Times New Roman" panose="02020603050405020304" pitchFamily="18" charset="0"/>
              </a:rPr>
              <a:t>2. They were happy to know </a:t>
            </a:r>
            <a:r>
              <a:rPr lang="en-US" altLang="zh-CN" sz="3200" b="1" dirty="0">
                <a:solidFill>
                  <a:schemeClr val="folHlink"/>
                </a:solidFill>
                <a:latin typeface="Times New Roman" panose="02020603050405020304" pitchFamily="18" charset="0"/>
              </a:rPr>
              <a:t>that they won the  </a:t>
            </a:r>
          </a:p>
          <a:p>
            <a:pPr marL="342900" indent="-342900">
              <a:lnSpc>
                <a:spcPct val="130000"/>
              </a:lnSpc>
            </a:pPr>
            <a:r>
              <a:rPr lang="en-US" altLang="zh-CN" sz="3200" b="1" dirty="0">
                <a:solidFill>
                  <a:schemeClr val="folHlink"/>
                </a:solidFill>
                <a:latin typeface="Times New Roman" panose="02020603050405020304" pitchFamily="18" charset="0"/>
              </a:rPr>
              <a:t>    first prize last </a:t>
            </a:r>
            <a:r>
              <a:rPr lang="en-US" altLang="zh-CN" sz="2800" b="1" dirty="0">
                <a:solidFill>
                  <a:schemeClr val="folHlink"/>
                </a:solidFill>
                <a:latin typeface="Times New Roman" panose="02020603050405020304" pitchFamily="18" charset="0"/>
              </a:rPr>
              <a:t>week.</a:t>
            </a:r>
            <a:endParaRPr lang="en-US" altLang="zh-CN" sz="3200" b="1" dirty="0">
              <a:solidFill>
                <a:schemeClr val="folHlink"/>
              </a:solidFill>
              <a:latin typeface="Times New Roman" panose="02020603050405020304" pitchFamily="18" charset="0"/>
            </a:endParaRPr>
          </a:p>
          <a:p>
            <a:pPr marL="342900" indent="-342900">
              <a:lnSpc>
                <a:spcPct val="130000"/>
              </a:lnSpc>
            </a:pPr>
            <a:r>
              <a:rPr lang="en-US" altLang="zh-CN" sz="3200" b="1" dirty="0">
                <a:solidFill>
                  <a:srgbClr val="FF0000"/>
                </a:solidFill>
                <a:latin typeface="Times New Roman" panose="02020603050405020304" pitchFamily="18" charset="0"/>
              </a:rPr>
              <a:t>3. He asked </a:t>
            </a:r>
            <a:r>
              <a:rPr lang="en-US" altLang="zh-TW" sz="3200" b="1" dirty="0">
                <a:solidFill>
                  <a:schemeClr val="folHlink"/>
                </a:solidFill>
                <a:latin typeface="Times New Roman" panose="02020603050405020304" pitchFamily="18" charset="0"/>
              </a:rPr>
              <a:t>when she came into this room</a:t>
            </a:r>
            <a:r>
              <a:rPr lang="en-US" altLang="zh-CN" sz="3200" b="1" dirty="0">
                <a:solidFill>
                  <a:schemeClr val="folHlink"/>
                </a:solidFill>
                <a:latin typeface="Times New Roman" panose="02020603050405020304" pitchFamily="18" charset="0"/>
              </a:rPr>
              <a:t>.</a:t>
            </a:r>
            <a:endParaRPr lang="en-US" altLang="zh-TW" sz="3200" b="1" dirty="0">
              <a:solidFill>
                <a:schemeClr val="folHlink"/>
              </a:solidFill>
              <a:latin typeface="Times New Roman" panose="02020603050405020304" pitchFamily="18" charset="0"/>
            </a:endParaRPr>
          </a:p>
          <a:p>
            <a:pPr marL="342900" indent="-342900">
              <a:lnSpc>
                <a:spcPct val="130000"/>
              </a:lnSpc>
            </a:pPr>
            <a:r>
              <a:rPr lang="en-US" altLang="zh-CN" sz="3200" b="1" dirty="0">
                <a:solidFill>
                  <a:srgbClr val="FF0000"/>
                </a:solidFill>
                <a:latin typeface="Times New Roman" panose="02020603050405020304" pitchFamily="18" charset="0"/>
              </a:rPr>
              <a:t>4. Did they know </a:t>
            </a:r>
            <a:r>
              <a:rPr lang="en-US" altLang="zh-CN" sz="3200" b="1" dirty="0">
                <a:solidFill>
                  <a:schemeClr val="folHlink"/>
                </a:solidFill>
                <a:latin typeface="Times New Roman" panose="02020603050405020304" pitchFamily="18" charset="0"/>
              </a:rPr>
              <a:t>that he will come/what he  </a:t>
            </a:r>
          </a:p>
          <a:p>
            <a:pPr marL="342900" indent="-342900">
              <a:lnSpc>
                <a:spcPct val="130000"/>
              </a:lnSpc>
            </a:pPr>
            <a:r>
              <a:rPr lang="en-US" altLang="zh-CN" sz="3200" b="1" dirty="0">
                <a:solidFill>
                  <a:schemeClr val="folHlink"/>
                </a:solidFill>
                <a:latin typeface="Times New Roman" panose="02020603050405020304" pitchFamily="18" charset="0"/>
              </a:rPr>
              <a:t>    was doing at that time?</a:t>
            </a:r>
          </a:p>
          <a:p>
            <a:pPr marL="342900" indent="-342900">
              <a:lnSpc>
                <a:spcPct val="130000"/>
              </a:lnSpc>
            </a:pPr>
            <a:r>
              <a:rPr lang="en-US" altLang="zh-CN" sz="3200" b="1" dirty="0">
                <a:solidFill>
                  <a:srgbClr val="FF0000"/>
                </a:solidFill>
                <a:latin typeface="Times New Roman" panose="02020603050405020304" pitchFamily="18" charset="0"/>
              </a:rPr>
              <a:t>5. Have you heard </a:t>
            </a:r>
            <a:r>
              <a:rPr lang="en-US" altLang="zh-CN" sz="3200" b="1" dirty="0">
                <a:solidFill>
                  <a:schemeClr val="folHlink"/>
                </a:solidFill>
                <a:latin typeface="Times New Roman" panose="02020603050405020304" pitchFamily="18" charset="0"/>
              </a:rPr>
              <a:t>that he will come/what he  </a:t>
            </a:r>
          </a:p>
          <a:p>
            <a:pPr marL="342900" indent="-342900">
              <a:lnSpc>
                <a:spcPct val="130000"/>
              </a:lnSpc>
            </a:pPr>
            <a:r>
              <a:rPr lang="en-US" altLang="zh-CN" sz="3200" b="1" dirty="0">
                <a:solidFill>
                  <a:schemeClr val="folHlink"/>
                </a:solidFill>
                <a:latin typeface="Times New Roman" panose="02020603050405020304" pitchFamily="18" charset="0"/>
              </a:rPr>
              <a:t>    was doing at that time?</a:t>
            </a:r>
          </a:p>
        </p:txBody>
      </p:sp>
      <p:sp>
        <p:nvSpPr>
          <p:cNvPr id="21511" name="Text Box 7"/>
          <p:cNvSpPr txBox="1">
            <a:spLocks noChangeArrowheads="1"/>
          </p:cNvSpPr>
          <p:nvPr/>
        </p:nvSpPr>
        <p:spPr bwMode="auto">
          <a:xfrm>
            <a:off x="304800" y="457200"/>
            <a:ext cx="3222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dirty="0">
                <a:latin typeface="Times New Roman" panose="02020603050405020304" pitchFamily="18" charset="0"/>
              </a:rPr>
              <a:t>Possible answers: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1000" fill="hold"/>
                                        <p:tgtEl>
                                          <p:spTgt spid="21509"/>
                                        </p:tgtEl>
                                        <p:attrNameLst>
                                          <p:attrName>ppt_w</p:attrName>
                                        </p:attrNameLst>
                                      </p:cBhvr>
                                      <p:tavLst>
                                        <p:tav tm="0">
                                          <p:val>
                                            <p:strVal val="#ppt_w*0.70"/>
                                          </p:val>
                                        </p:tav>
                                        <p:tav tm="100000">
                                          <p:val>
                                            <p:strVal val="#ppt_w"/>
                                          </p:val>
                                        </p:tav>
                                      </p:tavLst>
                                    </p:anim>
                                    <p:anim calcmode="lin" valueType="num">
                                      <p:cBhvr>
                                        <p:cTn id="8" dur="1000" fill="hold"/>
                                        <p:tgtEl>
                                          <p:spTgt spid="21509"/>
                                        </p:tgtEl>
                                        <p:attrNameLst>
                                          <p:attrName>ppt_h</p:attrName>
                                        </p:attrNameLst>
                                      </p:cBhvr>
                                      <p:tavLst>
                                        <p:tav tm="0">
                                          <p:val>
                                            <p:strVal val="#ppt_h"/>
                                          </p:val>
                                        </p:tav>
                                        <p:tav tm="100000">
                                          <p:val>
                                            <p:strVal val="#ppt_h"/>
                                          </p:val>
                                        </p:tav>
                                      </p:tavLst>
                                    </p:anim>
                                    <p:animEffect transition="in" filter="fade">
                                      <p:cBhvr>
                                        <p:cTn id="9"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152400" y="2590800"/>
            <a:ext cx="88392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dirty="0">
                <a:latin typeface="Times New Roman" panose="02020603050405020304" pitchFamily="18" charset="0"/>
              </a:rPr>
              <a:t>      Tony: Hello, everyone! Thanks for waiting</a:t>
            </a:r>
          </a:p>
          <a:p>
            <a:r>
              <a:rPr lang="en-US" altLang="zh-CN" sz="3200" b="1" dirty="0">
                <a:latin typeface="Times New Roman" panose="02020603050405020304" pitchFamily="18" charset="0"/>
              </a:rPr>
              <a:t>                 — now I can tell you (1) _____ has won  </a:t>
            </a:r>
          </a:p>
          <a:p>
            <a:r>
              <a:rPr lang="en-US" altLang="zh-CN" sz="3200" b="1" dirty="0">
                <a:latin typeface="Times New Roman" panose="02020603050405020304" pitchFamily="18" charset="0"/>
              </a:rPr>
              <a:t>                 the English Writing Competition. It’s  </a:t>
            </a:r>
          </a:p>
          <a:p>
            <a:r>
              <a:rPr lang="en-US" altLang="zh-CN" sz="3200" b="1" dirty="0">
                <a:latin typeface="Times New Roman" panose="02020603050405020304" pitchFamily="18" charset="0"/>
              </a:rPr>
              <a:t>                 </a:t>
            </a:r>
            <a:r>
              <a:rPr lang="en-US" altLang="zh-CN" sz="3200" b="1" dirty="0" err="1">
                <a:latin typeface="Times New Roman" panose="02020603050405020304" pitchFamily="18" charset="0"/>
              </a:rPr>
              <a:t>Lingling</a:t>
            </a:r>
            <a:r>
              <a:rPr lang="en-US" altLang="zh-CN" sz="3200" b="1" dirty="0">
                <a:latin typeface="Times New Roman" panose="02020603050405020304" pitchFamily="18" charset="0"/>
              </a:rPr>
              <a:t>! </a:t>
            </a:r>
            <a:r>
              <a:rPr lang="en-US" altLang="zh-CN" sz="3200" b="1" dirty="0" err="1">
                <a:latin typeface="Times New Roman" panose="02020603050405020304" pitchFamily="18" charset="0"/>
              </a:rPr>
              <a:t>Lingling</a:t>
            </a:r>
            <a:r>
              <a:rPr lang="en-US" altLang="zh-CN" sz="3200" b="1" dirty="0">
                <a:latin typeface="Times New Roman" panose="02020603050405020304" pitchFamily="18" charset="0"/>
              </a:rPr>
              <a:t>, tell us, (2) _____ do  </a:t>
            </a:r>
          </a:p>
          <a:p>
            <a:r>
              <a:rPr lang="en-US" altLang="zh-CN" sz="3200" b="1" dirty="0">
                <a:latin typeface="Times New Roman" panose="02020603050405020304" pitchFamily="18" charset="0"/>
              </a:rPr>
              <a:t>                 you feel?</a:t>
            </a:r>
          </a:p>
          <a:p>
            <a:r>
              <a:rPr lang="en-US" altLang="zh-CN" sz="3200" b="1" dirty="0" err="1">
                <a:latin typeface="Times New Roman" panose="02020603050405020304" pitchFamily="18" charset="0"/>
              </a:rPr>
              <a:t>Lingling</a:t>
            </a:r>
            <a:r>
              <a:rPr lang="en-US" altLang="zh-CN" sz="3200" b="1" dirty="0">
                <a:latin typeface="Times New Roman" panose="02020603050405020304" pitchFamily="18" charset="0"/>
              </a:rPr>
              <a:t>: Well, I feel great. I was quite surprised  </a:t>
            </a:r>
          </a:p>
          <a:p>
            <a:r>
              <a:rPr lang="en-US" altLang="zh-CN" sz="3200" b="1" dirty="0">
                <a:latin typeface="Times New Roman" panose="02020603050405020304" pitchFamily="18" charset="0"/>
              </a:rPr>
              <a:t>                 (3) _______ I heard (4) ______I was the  </a:t>
            </a:r>
          </a:p>
          <a:p>
            <a:r>
              <a:rPr lang="en-US" altLang="zh-CN" sz="3200" b="1" dirty="0">
                <a:latin typeface="Times New Roman" panose="02020603050405020304" pitchFamily="18" charset="0"/>
              </a:rPr>
              <a:t>                 winner.</a:t>
            </a:r>
          </a:p>
        </p:txBody>
      </p:sp>
      <p:sp>
        <p:nvSpPr>
          <p:cNvPr id="17414" name="Rectangle 6"/>
          <p:cNvSpPr>
            <a:spLocks noChangeArrowheads="1"/>
          </p:cNvSpPr>
          <p:nvPr/>
        </p:nvSpPr>
        <p:spPr bwMode="auto">
          <a:xfrm>
            <a:off x="228600" y="457200"/>
            <a:ext cx="8915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dirty="0">
                <a:solidFill>
                  <a:srgbClr val="000066"/>
                </a:solidFill>
                <a:latin typeface="Times New Roman" panose="02020603050405020304" pitchFamily="18" charset="0"/>
              </a:rPr>
              <a:t>2. Complete the conversation with the words  </a:t>
            </a:r>
          </a:p>
          <a:p>
            <a:r>
              <a:rPr lang="en-US" altLang="zh-CN" sz="3600" b="1" dirty="0">
                <a:solidFill>
                  <a:srgbClr val="000066"/>
                </a:solidFill>
                <a:latin typeface="Times New Roman" panose="02020603050405020304" pitchFamily="18" charset="0"/>
              </a:rPr>
              <a:t>    in the box</a:t>
            </a:r>
          </a:p>
        </p:txBody>
      </p:sp>
      <p:sp>
        <p:nvSpPr>
          <p:cNvPr id="17416" name="Rectangle 8"/>
          <p:cNvSpPr>
            <a:spLocks noChangeArrowheads="1"/>
          </p:cNvSpPr>
          <p:nvPr/>
        </p:nvSpPr>
        <p:spPr bwMode="auto">
          <a:xfrm>
            <a:off x="1905000" y="1752600"/>
            <a:ext cx="5746750" cy="579438"/>
          </a:xfrm>
          <a:prstGeom prst="rect">
            <a:avLst/>
          </a:prstGeom>
          <a:solidFill>
            <a:srgbClr val="C2EF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dirty="0">
                <a:latin typeface="Times New Roman" panose="02020603050405020304" pitchFamily="18" charset="0"/>
              </a:rPr>
              <a:t>how   if   that   when   who   why</a:t>
            </a:r>
          </a:p>
        </p:txBody>
      </p:sp>
      <p:sp>
        <p:nvSpPr>
          <p:cNvPr id="17417" name="Rectangle 9"/>
          <p:cNvSpPr>
            <a:spLocks noChangeArrowheads="1"/>
          </p:cNvSpPr>
          <p:nvPr/>
        </p:nvSpPr>
        <p:spPr bwMode="auto">
          <a:xfrm>
            <a:off x="6248400" y="3124200"/>
            <a:ext cx="9064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who</a:t>
            </a:r>
          </a:p>
        </p:txBody>
      </p:sp>
      <p:sp>
        <p:nvSpPr>
          <p:cNvPr id="17418" name="Rectangle 10"/>
          <p:cNvSpPr>
            <a:spLocks noChangeArrowheads="1"/>
          </p:cNvSpPr>
          <p:nvPr/>
        </p:nvSpPr>
        <p:spPr bwMode="auto">
          <a:xfrm>
            <a:off x="7086600" y="4038600"/>
            <a:ext cx="9064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how</a:t>
            </a:r>
          </a:p>
        </p:txBody>
      </p:sp>
      <p:sp>
        <p:nvSpPr>
          <p:cNvPr id="17419" name="Rectangle 11"/>
          <p:cNvSpPr>
            <a:spLocks noChangeArrowheads="1"/>
          </p:cNvSpPr>
          <p:nvPr/>
        </p:nvSpPr>
        <p:spPr bwMode="auto">
          <a:xfrm>
            <a:off x="2667000" y="5486400"/>
            <a:ext cx="1109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when</a:t>
            </a:r>
          </a:p>
        </p:txBody>
      </p:sp>
      <p:sp>
        <p:nvSpPr>
          <p:cNvPr id="17420" name="Rectangle 12"/>
          <p:cNvSpPr>
            <a:spLocks noChangeArrowheads="1"/>
          </p:cNvSpPr>
          <p:nvPr/>
        </p:nvSpPr>
        <p:spPr bwMode="auto">
          <a:xfrm>
            <a:off x="6096000" y="5562600"/>
            <a:ext cx="882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that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417">
                                            <p:txEl>
                                              <p:pRg st="0" end="0"/>
                                            </p:txEl>
                                          </p:spTgt>
                                        </p:tgtEl>
                                        <p:attrNameLst>
                                          <p:attrName>style.visibility</p:attrName>
                                        </p:attrNameLst>
                                      </p:cBhvr>
                                      <p:to>
                                        <p:strVal val="visible"/>
                                      </p:to>
                                    </p:set>
                                    <p:anim calcmode="lin" valueType="num">
                                      <p:cBhvr>
                                        <p:cTn id="7" dur="1000" fill="hold"/>
                                        <p:tgtEl>
                                          <p:spTgt spid="1741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741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41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7418">
                                            <p:txEl>
                                              <p:pRg st="0" end="0"/>
                                            </p:txEl>
                                          </p:spTgt>
                                        </p:tgtEl>
                                        <p:attrNameLst>
                                          <p:attrName>style.visibility</p:attrName>
                                        </p:attrNameLst>
                                      </p:cBhvr>
                                      <p:to>
                                        <p:strVal val="visible"/>
                                      </p:to>
                                    </p:set>
                                    <p:anim calcmode="lin" valueType="num">
                                      <p:cBhvr>
                                        <p:cTn id="14" dur="1000" fill="hold"/>
                                        <p:tgtEl>
                                          <p:spTgt spid="1741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741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74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7419">
                                            <p:txEl>
                                              <p:pRg st="0" end="0"/>
                                            </p:txEl>
                                          </p:spTgt>
                                        </p:tgtEl>
                                        <p:attrNameLst>
                                          <p:attrName>style.visibility</p:attrName>
                                        </p:attrNameLst>
                                      </p:cBhvr>
                                      <p:to>
                                        <p:strVal val="visible"/>
                                      </p:to>
                                    </p:set>
                                    <p:anim calcmode="lin" valueType="num">
                                      <p:cBhvr>
                                        <p:cTn id="21" dur="1000" fill="hold"/>
                                        <p:tgtEl>
                                          <p:spTgt spid="17419">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17419">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741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7420">
                                            <p:txEl>
                                              <p:pRg st="0" end="0"/>
                                            </p:txEl>
                                          </p:spTgt>
                                        </p:tgtEl>
                                        <p:attrNameLst>
                                          <p:attrName>style.visibility</p:attrName>
                                        </p:attrNameLst>
                                      </p:cBhvr>
                                      <p:to>
                                        <p:strVal val="visible"/>
                                      </p:to>
                                    </p:set>
                                    <p:anim calcmode="lin" valueType="num">
                                      <p:cBhvr>
                                        <p:cTn id="28" dur="1000" fill="hold"/>
                                        <p:tgtEl>
                                          <p:spTgt spid="17420">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17420">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174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381000" y="430213"/>
            <a:ext cx="8382000"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dirty="0">
                <a:latin typeface="Times New Roman" panose="02020603050405020304" pitchFamily="18" charset="0"/>
              </a:rPr>
              <a:t>     Tony: I don’t know (5) _______ you were  </a:t>
            </a:r>
          </a:p>
          <a:p>
            <a:r>
              <a:rPr lang="en-US" altLang="zh-CN" sz="3200" b="1" dirty="0">
                <a:latin typeface="Times New Roman" panose="02020603050405020304" pitchFamily="18" charset="0"/>
              </a:rPr>
              <a:t>                surprised. You’ve always been the</a:t>
            </a:r>
          </a:p>
          <a:p>
            <a:r>
              <a:rPr lang="en-US" altLang="zh-CN" sz="3200" b="1" dirty="0">
                <a:latin typeface="Times New Roman" panose="02020603050405020304" pitchFamily="18" charset="0"/>
              </a:rPr>
              <a:t>                 best at writing in the school.</a:t>
            </a:r>
          </a:p>
          <a:p>
            <a:r>
              <a:rPr lang="en-US" altLang="zh-CN" sz="3200" b="1" dirty="0" err="1">
                <a:latin typeface="Times New Roman" panose="02020603050405020304" pitchFamily="18" charset="0"/>
              </a:rPr>
              <a:t>Lingling</a:t>
            </a:r>
            <a:r>
              <a:rPr lang="en-US" altLang="zh-CN" sz="3200" b="1" dirty="0">
                <a:latin typeface="Times New Roman" panose="02020603050405020304" pitchFamily="18" charset="0"/>
              </a:rPr>
              <a:t>: I don’t know about that! A lot of  </a:t>
            </a:r>
          </a:p>
          <a:p>
            <a:r>
              <a:rPr lang="en-US" altLang="zh-CN" sz="3200" b="1" dirty="0">
                <a:latin typeface="Times New Roman" panose="02020603050405020304" pitchFamily="18" charset="0"/>
              </a:rPr>
              <a:t>                other students are good at writing as   </a:t>
            </a:r>
          </a:p>
          <a:p>
            <a:r>
              <a:rPr lang="en-US" altLang="zh-CN" sz="3200" b="1" dirty="0">
                <a:latin typeface="Times New Roman" panose="02020603050405020304" pitchFamily="18" charset="0"/>
              </a:rPr>
              <a:t>                well.</a:t>
            </a:r>
          </a:p>
          <a:p>
            <a:r>
              <a:rPr lang="en-US" altLang="zh-CN" sz="3200" b="1" dirty="0">
                <a:latin typeface="Times New Roman" panose="02020603050405020304" pitchFamily="18" charset="0"/>
              </a:rPr>
              <a:t>     Tony: But there’s only one winner. Well  </a:t>
            </a:r>
          </a:p>
          <a:p>
            <a:r>
              <a:rPr lang="en-US" altLang="zh-CN" sz="3200" b="1" dirty="0">
                <a:latin typeface="Times New Roman" panose="02020603050405020304" pitchFamily="18" charset="0"/>
              </a:rPr>
              <a:t>                done, </a:t>
            </a:r>
            <a:r>
              <a:rPr lang="en-US" altLang="zh-CN" sz="3200" b="1" dirty="0" err="1">
                <a:latin typeface="Times New Roman" panose="02020603050405020304" pitchFamily="18" charset="0"/>
              </a:rPr>
              <a:t>Lingling</a:t>
            </a:r>
            <a:r>
              <a:rPr lang="en-US" altLang="zh-CN" sz="3200" b="1" dirty="0">
                <a:latin typeface="Times New Roman" panose="02020603050405020304" pitchFamily="18" charset="0"/>
              </a:rPr>
              <a:t>! What’s the prize?</a:t>
            </a:r>
          </a:p>
          <a:p>
            <a:r>
              <a:rPr lang="en-US" altLang="zh-CN" sz="3200" b="1" dirty="0" err="1">
                <a:latin typeface="Times New Roman" panose="02020603050405020304" pitchFamily="18" charset="0"/>
              </a:rPr>
              <a:t>Lingling</a:t>
            </a:r>
            <a:r>
              <a:rPr lang="en-US" altLang="zh-CN" sz="3200" b="1" dirty="0">
                <a:latin typeface="Times New Roman" panose="02020603050405020304" pitchFamily="18" charset="0"/>
              </a:rPr>
              <a:t>: It’s an electronic dictionary.</a:t>
            </a:r>
          </a:p>
          <a:p>
            <a:r>
              <a:rPr lang="en-US" altLang="zh-CN" sz="3200" b="1" dirty="0">
                <a:latin typeface="Times New Roman" panose="02020603050405020304" pitchFamily="18" charset="0"/>
              </a:rPr>
              <a:t>      Tony: Fantastic! And (6) _____ you want  </a:t>
            </a:r>
          </a:p>
          <a:p>
            <a:r>
              <a:rPr lang="en-US" altLang="zh-CN" sz="3200" b="1" dirty="0">
                <a:latin typeface="Times New Roman" panose="02020603050405020304" pitchFamily="18" charset="0"/>
              </a:rPr>
              <a:t>                 to read </a:t>
            </a:r>
            <a:r>
              <a:rPr lang="en-US" altLang="zh-CN" sz="3200" b="1" dirty="0" err="1">
                <a:latin typeface="Times New Roman" panose="02020603050405020304" pitchFamily="18" charset="0"/>
              </a:rPr>
              <a:t>Lingling’s</a:t>
            </a:r>
            <a:r>
              <a:rPr lang="en-US" altLang="zh-CN" sz="3200" b="1" dirty="0">
                <a:latin typeface="Times New Roman" panose="02020603050405020304" pitchFamily="18" charset="0"/>
              </a:rPr>
              <a:t> article, you can</a:t>
            </a:r>
          </a:p>
          <a:p>
            <a:r>
              <a:rPr lang="en-US" altLang="zh-CN" sz="3200" b="1" dirty="0">
                <a:latin typeface="Times New Roman" panose="02020603050405020304" pitchFamily="18" charset="0"/>
              </a:rPr>
              <a:t>                 find it in the school magazine.</a:t>
            </a:r>
          </a:p>
        </p:txBody>
      </p:sp>
      <p:sp>
        <p:nvSpPr>
          <p:cNvPr id="20486" name="Rectangle 6"/>
          <p:cNvSpPr>
            <a:spLocks noChangeArrowheads="1"/>
          </p:cNvSpPr>
          <p:nvPr/>
        </p:nvSpPr>
        <p:spPr bwMode="auto">
          <a:xfrm>
            <a:off x="5257800" y="381000"/>
            <a:ext cx="9064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why</a:t>
            </a:r>
          </a:p>
        </p:txBody>
      </p:sp>
      <p:sp>
        <p:nvSpPr>
          <p:cNvPr id="20487" name="Rectangle 7"/>
          <p:cNvSpPr>
            <a:spLocks noChangeArrowheads="1"/>
          </p:cNvSpPr>
          <p:nvPr/>
        </p:nvSpPr>
        <p:spPr bwMode="auto">
          <a:xfrm>
            <a:off x="5715000" y="4800600"/>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if</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 calcmode="lin" valueType="num">
                                      <p:cBhvr>
                                        <p:cTn id="7" dur="1000" fill="hold"/>
                                        <p:tgtEl>
                                          <p:spTgt spid="2048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7">
                                            <p:txEl>
                                              <p:pRg st="0" end="0"/>
                                            </p:txEl>
                                          </p:spTgt>
                                        </p:tgtEl>
                                        <p:attrNameLst>
                                          <p:attrName>style.visibility</p:attrName>
                                        </p:attrNameLst>
                                      </p:cBhvr>
                                      <p:to>
                                        <p:strVal val="visible"/>
                                      </p:to>
                                    </p:set>
                                    <p:anim calcmode="lin" valueType="num">
                                      <p:cBhvr>
                                        <p:cTn id="14" dur="1000" fill="hold"/>
                                        <p:tgtEl>
                                          <p:spTgt spid="2048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048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04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457200" y="2057400"/>
            <a:ext cx="8382000" cy="3879850"/>
          </a:xfrm>
          <a:prstGeom prst="rect">
            <a:avLst/>
          </a:prstGeom>
          <a:solidFill>
            <a:srgbClr val="FCFDE9"/>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5000"/>
              </a:lnSpc>
            </a:pPr>
            <a:r>
              <a:rPr lang="en-US" altLang="zh-CN" sz="3200" b="1">
                <a:latin typeface="Times New Roman" panose="02020603050405020304" pitchFamily="18" charset="0"/>
              </a:rPr>
              <a:t>18th May                                       Saturday</a:t>
            </a:r>
          </a:p>
          <a:p>
            <a:pPr>
              <a:lnSpc>
                <a:spcPct val="155000"/>
              </a:lnSpc>
            </a:pPr>
            <a:r>
              <a:rPr lang="en-US" altLang="zh-CN" sz="3200" b="1">
                <a:latin typeface="Times New Roman" panose="02020603050405020304" pitchFamily="18" charset="0"/>
              </a:rPr>
              <a:t>     I have heard that Lingling (1)___________</a:t>
            </a:r>
          </a:p>
          <a:p>
            <a:pPr>
              <a:lnSpc>
                <a:spcPct val="155000"/>
              </a:lnSpc>
            </a:pPr>
            <a:r>
              <a:rPr lang="en-US" altLang="zh-CN" sz="3200" b="1">
                <a:latin typeface="Times New Roman" panose="02020603050405020304" pitchFamily="18" charset="0"/>
              </a:rPr>
              <a:t>__________________________. Tony said (2) __________________________ at the news in the beginning. I know (3) __________________</a:t>
            </a:r>
          </a:p>
        </p:txBody>
      </p:sp>
      <p:sp>
        <p:nvSpPr>
          <p:cNvPr id="22534" name="Rectangle 6"/>
          <p:cNvSpPr>
            <a:spLocks noChangeArrowheads="1"/>
          </p:cNvSpPr>
          <p:nvPr/>
        </p:nvSpPr>
        <p:spPr bwMode="auto">
          <a:xfrm>
            <a:off x="457200" y="5334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a:solidFill>
                  <a:srgbClr val="000066"/>
                </a:solidFill>
                <a:latin typeface="Times New Roman" panose="02020603050405020304" pitchFamily="18" charset="0"/>
              </a:rPr>
              <a:t>3. Read the conversation in Activity 2 again and complete Daming’s diary.</a:t>
            </a:r>
          </a:p>
        </p:txBody>
      </p:sp>
      <p:sp>
        <p:nvSpPr>
          <p:cNvPr id="22535" name="Rectangle 7"/>
          <p:cNvSpPr>
            <a:spLocks noChangeArrowheads="1"/>
          </p:cNvSpPr>
          <p:nvPr/>
        </p:nvSpPr>
        <p:spPr bwMode="auto">
          <a:xfrm>
            <a:off x="6172200" y="30480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solidFill>
                  <a:srgbClr val="FF0000"/>
                </a:solidFill>
                <a:latin typeface="Times New Roman" panose="02020603050405020304" pitchFamily="18" charset="0"/>
              </a:rPr>
              <a:t>has won the</a:t>
            </a:r>
          </a:p>
        </p:txBody>
      </p:sp>
      <p:sp>
        <p:nvSpPr>
          <p:cNvPr id="22537" name="Rectangle 9"/>
          <p:cNvSpPr>
            <a:spLocks noChangeArrowheads="1"/>
          </p:cNvSpPr>
          <p:nvPr/>
        </p:nvSpPr>
        <p:spPr bwMode="auto">
          <a:xfrm>
            <a:off x="609600" y="3810000"/>
            <a:ext cx="5238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English Writing Competition</a:t>
            </a:r>
          </a:p>
        </p:txBody>
      </p:sp>
      <p:sp>
        <p:nvSpPr>
          <p:cNvPr id="22538" name="Rectangle 10"/>
          <p:cNvSpPr>
            <a:spLocks noChangeArrowheads="1"/>
          </p:cNvSpPr>
          <p:nvPr/>
        </p:nvSpPr>
        <p:spPr bwMode="auto">
          <a:xfrm>
            <a:off x="533400" y="4572000"/>
            <a:ext cx="530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(that) she was quite surprised</a:t>
            </a:r>
          </a:p>
        </p:txBody>
      </p:sp>
      <p:sp>
        <p:nvSpPr>
          <p:cNvPr id="22539" name="Rectangle 11"/>
          <p:cNvSpPr>
            <a:spLocks noChangeArrowheads="1"/>
          </p:cNvSpPr>
          <p:nvPr/>
        </p:nvSpPr>
        <p:spPr bwMode="auto">
          <a:xfrm>
            <a:off x="4876800" y="5334000"/>
            <a:ext cx="39195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(that) the prize is/was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p:cTn id="7" dur="1000" fill="hold"/>
                                        <p:tgtEl>
                                          <p:spTgt spid="22535"/>
                                        </p:tgtEl>
                                        <p:attrNameLst>
                                          <p:attrName>ppt_w</p:attrName>
                                        </p:attrNameLst>
                                      </p:cBhvr>
                                      <p:tavLst>
                                        <p:tav tm="0">
                                          <p:val>
                                            <p:strVal val="#ppt_w*0.70"/>
                                          </p:val>
                                        </p:tav>
                                        <p:tav tm="100000">
                                          <p:val>
                                            <p:strVal val="#ppt_w"/>
                                          </p:val>
                                        </p:tav>
                                      </p:tavLst>
                                    </p:anim>
                                    <p:anim calcmode="lin" valueType="num">
                                      <p:cBhvr>
                                        <p:cTn id="8" dur="1000" fill="hold"/>
                                        <p:tgtEl>
                                          <p:spTgt spid="22535"/>
                                        </p:tgtEl>
                                        <p:attrNameLst>
                                          <p:attrName>ppt_h</p:attrName>
                                        </p:attrNameLst>
                                      </p:cBhvr>
                                      <p:tavLst>
                                        <p:tav tm="0">
                                          <p:val>
                                            <p:strVal val="#ppt_h"/>
                                          </p:val>
                                        </p:tav>
                                        <p:tav tm="100000">
                                          <p:val>
                                            <p:strVal val="#ppt_h"/>
                                          </p:val>
                                        </p:tav>
                                      </p:tavLst>
                                    </p:anim>
                                    <p:animEffect transition="in" filter="fade">
                                      <p:cBhvr>
                                        <p:cTn id="9" dur="1000"/>
                                        <p:tgtEl>
                                          <p:spTgt spid="2253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2537"/>
                                        </p:tgtEl>
                                        <p:attrNameLst>
                                          <p:attrName>style.visibility</p:attrName>
                                        </p:attrNameLst>
                                      </p:cBhvr>
                                      <p:to>
                                        <p:strVal val="visible"/>
                                      </p:to>
                                    </p:set>
                                    <p:anim calcmode="lin" valueType="num">
                                      <p:cBhvr>
                                        <p:cTn id="12" dur="1000" fill="hold"/>
                                        <p:tgtEl>
                                          <p:spTgt spid="22537"/>
                                        </p:tgtEl>
                                        <p:attrNameLst>
                                          <p:attrName>ppt_w</p:attrName>
                                        </p:attrNameLst>
                                      </p:cBhvr>
                                      <p:tavLst>
                                        <p:tav tm="0">
                                          <p:val>
                                            <p:strVal val="#ppt_w*0.70"/>
                                          </p:val>
                                        </p:tav>
                                        <p:tav tm="100000">
                                          <p:val>
                                            <p:strVal val="#ppt_w"/>
                                          </p:val>
                                        </p:tav>
                                      </p:tavLst>
                                    </p:anim>
                                    <p:anim calcmode="lin" valueType="num">
                                      <p:cBhvr>
                                        <p:cTn id="13" dur="1000" fill="hold"/>
                                        <p:tgtEl>
                                          <p:spTgt spid="22537"/>
                                        </p:tgtEl>
                                        <p:attrNameLst>
                                          <p:attrName>ppt_h</p:attrName>
                                        </p:attrNameLst>
                                      </p:cBhvr>
                                      <p:tavLst>
                                        <p:tav tm="0">
                                          <p:val>
                                            <p:strVal val="#ppt_h"/>
                                          </p:val>
                                        </p:tav>
                                        <p:tav tm="100000">
                                          <p:val>
                                            <p:strVal val="#ppt_h"/>
                                          </p:val>
                                        </p:tav>
                                      </p:tavLst>
                                    </p:anim>
                                    <p:animEffect transition="in" filter="fade">
                                      <p:cBhvr>
                                        <p:cTn id="14" dur="1000"/>
                                        <p:tgtEl>
                                          <p:spTgt spid="2253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2538"/>
                                        </p:tgtEl>
                                        <p:attrNameLst>
                                          <p:attrName>style.visibility</p:attrName>
                                        </p:attrNameLst>
                                      </p:cBhvr>
                                      <p:to>
                                        <p:strVal val="visible"/>
                                      </p:to>
                                    </p:set>
                                    <p:anim calcmode="lin" valueType="num">
                                      <p:cBhvr>
                                        <p:cTn id="19" dur="1000" fill="hold"/>
                                        <p:tgtEl>
                                          <p:spTgt spid="22538"/>
                                        </p:tgtEl>
                                        <p:attrNameLst>
                                          <p:attrName>ppt_w</p:attrName>
                                        </p:attrNameLst>
                                      </p:cBhvr>
                                      <p:tavLst>
                                        <p:tav tm="0">
                                          <p:val>
                                            <p:strVal val="#ppt_w*0.70"/>
                                          </p:val>
                                        </p:tav>
                                        <p:tav tm="100000">
                                          <p:val>
                                            <p:strVal val="#ppt_w"/>
                                          </p:val>
                                        </p:tav>
                                      </p:tavLst>
                                    </p:anim>
                                    <p:anim calcmode="lin" valueType="num">
                                      <p:cBhvr>
                                        <p:cTn id="20" dur="1000" fill="hold"/>
                                        <p:tgtEl>
                                          <p:spTgt spid="22538"/>
                                        </p:tgtEl>
                                        <p:attrNameLst>
                                          <p:attrName>ppt_h</p:attrName>
                                        </p:attrNameLst>
                                      </p:cBhvr>
                                      <p:tavLst>
                                        <p:tav tm="0">
                                          <p:val>
                                            <p:strVal val="#ppt_h"/>
                                          </p:val>
                                        </p:tav>
                                        <p:tav tm="100000">
                                          <p:val>
                                            <p:strVal val="#ppt_h"/>
                                          </p:val>
                                        </p:tav>
                                      </p:tavLst>
                                    </p:anim>
                                    <p:animEffect transition="in" filter="fade">
                                      <p:cBhvr>
                                        <p:cTn id="21" dur="1000"/>
                                        <p:tgtEl>
                                          <p:spTgt spid="22538"/>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2539"/>
                                        </p:tgtEl>
                                        <p:attrNameLst>
                                          <p:attrName>style.visibility</p:attrName>
                                        </p:attrNameLst>
                                      </p:cBhvr>
                                      <p:to>
                                        <p:strVal val="visible"/>
                                      </p:to>
                                    </p:set>
                                    <p:anim calcmode="lin" valueType="num">
                                      <p:cBhvr>
                                        <p:cTn id="26" dur="1000" fill="hold"/>
                                        <p:tgtEl>
                                          <p:spTgt spid="22539"/>
                                        </p:tgtEl>
                                        <p:attrNameLst>
                                          <p:attrName>ppt_w</p:attrName>
                                        </p:attrNameLst>
                                      </p:cBhvr>
                                      <p:tavLst>
                                        <p:tav tm="0">
                                          <p:val>
                                            <p:strVal val="#ppt_w*0.70"/>
                                          </p:val>
                                        </p:tav>
                                        <p:tav tm="100000">
                                          <p:val>
                                            <p:strVal val="#ppt_w"/>
                                          </p:val>
                                        </p:tav>
                                      </p:tavLst>
                                    </p:anim>
                                    <p:anim calcmode="lin" valueType="num">
                                      <p:cBhvr>
                                        <p:cTn id="27" dur="1000" fill="hold"/>
                                        <p:tgtEl>
                                          <p:spTgt spid="22539"/>
                                        </p:tgtEl>
                                        <p:attrNameLst>
                                          <p:attrName>ppt_h</p:attrName>
                                        </p:attrNameLst>
                                      </p:cBhvr>
                                      <p:tavLst>
                                        <p:tav tm="0">
                                          <p:val>
                                            <p:strVal val="#ppt_h"/>
                                          </p:val>
                                        </p:tav>
                                        <p:tav tm="100000">
                                          <p:val>
                                            <p:strVal val="#ppt_h"/>
                                          </p:val>
                                        </p:tav>
                                      </p:tavLst>
                                    </p:anim>
                                    <p:animEffect transition="in" filter="fade">
                                      <p:cBhvr>
                                        <p:cTn id="28" dur="10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7" grpId="0"/>
      <p:bldP spid="22538" grpId="0"/>
      <p:bldP spid="225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2000" y="1524000"/>
            <a:ext cx="7848600" cy="4125913"/>
          </a:xfrm>
          <a:prstGeom prst="rect">
            <a:avLst/>
          </a:prstGeom>
          <a:solidFill>
            <a:srgbClr val="FCFDE9"/>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65000"/>
              </a:lnSpc>
            </a:pPr>
            <a:r>
              <a:rPr lang="en-US" altLang="zh-CN" sz="3200" b="1">
                <a:latin typeface="Times New Roman" panose="02020603050405020304" pitchFamily="18" charset="0"/>
              </a:rPr>
              <a:t>an electronic dictionary, and I think (4) ________________ fantastic. I have decided (5) _________________________________ . Then maybe next time I will write an article for the competition.</a:t>
            </a:r>
          </a:p>
        </p:txBody>
      </p:sp>
      <p:sp>
        <p:nvSpPr>
          <p:cNvPr id="23559" name="Rectangle 7"/>
          <p:cNvSpPr>
            <a:spLocks noChangeArrowheads="1"/>
          </p:cNvSpPr>
          <p:nvPr/>
        </p:nvSpPr>
        <p:spPr bwMode="auto">
          <a:xfrm>
            <a:off x="990600" y="2590800"/>
            <a:ext cx="3001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that’s/ (that) it’s</a:t>
            </a:r>
          </a:p>
        </p:txBody>
      </p:sp>
      <p:sp>
        <p:nvSpPr>
          <p:cNvPr id="23560" name="Rectangle 8"/>
          <p:cNvSpPr>
            <a:spLocks noChangeArrowheads="1"/>
          </p:cNvSpPr>
          <p:nvPr/>
        </p:nvSpPr>
        <p:spPr bwMode="auto">
          <a:xfrm>
            <a:off x="1447800" y="3429000"/>
            <a:ext cx="6775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that I will practise my English writing</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457200" y="5334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a:solidFill>
                  <a:srgbClr val="000066"/>
                </a:solidFill>
                <a:latin typeface="Times New Roman" panose="02020603050405020304" pitchFamily="18" charset="0"/>
              </a:rPr>
              <a:t>4. Complete the passage with the correct  </a:t>
            </a:r>
          </a:p>
          <a:p>
            <a:r>
              <a:rPr lang="en-US" altLang="zh-CN" sz="3600" b="1">
                <a:solidFill>
                  <a:srgbClr val="000066"/>
                </a:solidFill>
                <a:latin typeface="Times New Roman" panose="02020603050405020304" pitchFamily="18" charset="0"/>
              </a:rPr>
              <a:t>    form of the expressions in the box.</a:t>
            </a:r>
          </a:p>
        </p:txBody>
      </p:sp>
      <p:sp>
        <p:nvSpPr>
          <p:cNvPr id="24581" name="Rectangle 5"/>
          <p:cNvSpPr>
            <a:spLocks noChangeArrowheads="1"/>
          </p:cNvSpPr>
          <p:nvPr/>
        </p:nvSpPr>
        <p:spPr bwMode="auto">
          <a:xfrm>
            <a:off x="457200" y="3200400"/>
            <a:ext cx="8077200"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pPr>
            <a:r>
              <a:rPr lang="en-US" altLang="zh-CN" sz="3200" b="1">
                <a:latin typeface="Times New Roman" panose="02020603050405020304" pitchFamily="18" charset="0"/>
              </a:rPr>
              <a:t>      I am going to (1) ________________the radio station. When the red light is on, it means we (2) __________. You have to avoid (3)_____________. I know some of you would</a:t>
            </a:r>
          </a:p>
        </p:txBody>
      </p:sp>
      <p:sp>
        <p:nvSpPr>
          <p:cNvPr id="24582" name="Rectangle 6"/>
          <p:cNvSpPr>
            <a:spLocks noChangeArrowheads="1"/>
          </p:cNvSpPr>
          <p:nvPr/>
        </p:nvSpPr>
        <p:spPr bwMode="auto">
          <a:xfrm>
            <a:off x="914400" y="1905000"/>
            <a:ext cx="7162800" cy="1066800"/>
          </a:xfrm>
          <a:prstGeom prst="rect">
            <a:avLst/>
          </a:prstGeom>
          <a:solidFill>
            <a:srgbClr val="C2EF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latin typeface="Times New Roman" panose="02020603050405020304" pitchFamily="18" charset="0"/>
              </a:rPr>
              <a:t>be on air         in person         make noise </a:t>
            </a:r>
          </a:p>
          <a:p>
            <a:r>
              <a:rPr lang="en-US" altLang="zh-CN" sz="3200" b="1">
                <a:latin typeface="Times New Roman" panose="02020603050405020304" pitchFamily="18" charset="0"/>
              </a:rPr>
              <a:t>show you around                    the end of</a:t>
            </a:r>
          </a:p>
        </p:txBody>
      </p:sp>
      <p:sp>
        <p:nvSpPr>
          <p:cNvPr id="24583" name="Rectangle 7"/>
          <p:cNvSpPr>
            <a:spLocks noChangeArrowheads="1"/>
          </p:cNvSpPr>
          <p:nvPr/>
        </p:nvSpPr>
        <p:spPr bwMode="auto">
          <a:xfrm>
            <a:off x="4038600" y="3352800"/>
            <a:ext cx="32654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solidFill>
                  <a:srgbClr val="FF0000"/>
                </a:solidFill>
                <a:latin typeface="Times New Roman" panose="02020603050405020304" pitchFamily="18" charset="0"/>
              </a:rPr>
              <a:t>show you around </a:t>
            </a:r>
            <a:endParaRPr lang="en-US" altLang="zh-CN" sz="3200" b="1">
              <a:solidFill>
                <a:srgbClr val="FF0000"/>
              </a:solidFill>
              <a:latin typeface="Times New Roman" panose="02020603050405020304" pitchFamily="18" charset="0"/>
            </a:endParaRPr>
          </a:p>
        </p:txBody>
      </p:sp>
      <p:sp>
        <p:nvSpPr>
          <p:cNvPr id="24584" name="Rectangle 8"/>
          <p:cNvSpPr>
            <a:spLocks noChangeArrowheads="1"/>
          </p:cNvSpPr>
          <p:nvPr/>
        </p:nvSpPr>
        <p:spPr bwMode="auto">
          <a:xfrm>
            <a:off x="2971800" y="4724400"/>
            <a:ext cx="1979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are on air</a:t>
            </a:r>
            <a:r>
              <a:rPr lang="en-US" altLang="en-US" sz="3200" b="1">
                <a:solidFill>
                  <a:srgbClr val="FF0000"/>
                </a:solidFill>
                <a:latin typeface="Times New Roman" panose="02020603050405020304" pitchFamily="18" charset="0"/>
              </a:rPr>
              <a:t> </a:t>
            </a:r>
            <a:endParaRPr lang="en-US" altLang="zh-CN" sz="3200" b="1">
              <a:solidFill>
                <a:srgbClr val="FF0000"/>
              </a:solidFill>
              <a:latin typeface="Times New Roman" panose="02020603050405020304" pitchFamily="18" charset="0"/>
            </a:endParaRPr>
          </a:p>
        </p:txBody>
      </p:sp>
      <p:sp>
        <p:nvSpPr>
          <p:cNvPr id="24585" name="Rectangle 9"/>
          <p:cNvSpPr>
            <a:spLocks noChangeArrowheads="1"/>
          </p:cNvSpPr>
          <p:nvPr/>
        </p:nvSpPr>
        <p:spPr bwMode="auto">
          <a:xfrm>
            <a:off x="990600" y="5410200"/>
            <a:ext cx="2576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making noise</a:t>
            </a:r>
            <a:r>
              <a:rPr lang="en-US" altLang="en-US" sz="3200" b="1">
                <a:solidFill>
                  <a:srgbClr val="FF0000"/>
                </a:solidFill>
                <a:latin typeface="Times New Roman" panose="02020603050405020304" pitchFamily="18" charset="0"/>
              </a:rPr>
              <a:t> </a:t>
            </a:r>
            <a:endParaRPr lang="en-US" altLang="zh-CN" sz="3200" b="1">
              <a:solidFill>
                <a:srgbClr val="FF0000"/>
              </a:solidFill>
              <a:latin typeface="Times New Roman" panose="02020603050405020304" pitchFamily="18" charset="0"/>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609600" y="609600"/>
            <a:ext cx="80772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pPr>
            <a:r>
              <a:rPr lang="en-US" altLang="zh-CN" sz="3200" b="1">
                <a:latin typeface="Times New Roman" panose="02020603050405020304" pitchFamily="18" charset="0"/>
              </a:rPr>
              <a:t>like to work in radio. I will introduce you </a:t>
            </a:r>
          </a:p>
          <a:p>
            <a:pPr>
              <a:lnSpc>
                <a:spcPct val="140000"/>
              </a:lnSpc>
            </a:pPr>
            <a:r>
              <a:rPr lang="en-US" altLang="zh-CN" sz="3200" b="1">
                <a:latin typeface="Times New Roman" panose="02020603050405020304" pitchFamily="18" charset="0"/>
              </a:rPr>
              <a:t>to the presenters. They will talk to you (4) _________. This screen shows us what is happening in the world. The first programme of the day starts at 5 am, and the station closes down at 12 pm. OK, that is (5)	</a:t>
            </a:r>
          </a:p>
          <a:p>
            <a:pPr>
              <a:lnSpc>
                <a:spcPct val="140000"/>
              </a:lnSpc>
            </a:pPr>
            <a:r>
              <a:rPr lang="en-US" altLang="zh-CN" sz="3200" b="1">
                <a:latin typeface="Times New Roman" panose="02020603050405020304" pitchFamily="18" charset="0"/>
              </a:rPr>
              <a:t>___________ the tour. Has anyone got any questions?</a:t>
            </a:r>
          </a:p>
        </p:txBody>
      </p:sp>
      <p:sp>
        <p:nvSpPr>
          <p:cNvPr id="25607" name="Rectangle 7"/>
          <p:cNvSpPr>
            <a:spLocks noChangeArrowheads="1"/>
          </p:cNvSpPr>
          <p:nvPr/>
        </p:nvSpPr>
        <p:spPr bwMode="auto">
          <a:xfrm>
            <a:off x="685800" y="2133600"/>
            <a:ext cx="1798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in person</a:t>
            </a:r>
          </a:p>
        </p:txBody>
      </p:sp>
      <p:sp>
        <p:nvSpPr>
          <p:cNvPr id="25608" name="Rectangle 8"/>
          <p:cNvSpPr>
            <a:spLocks noChangeArrowheads="1"/>
          </p:cNvSpPr>
          <p:nvPr/>
        </p:nvSpPr>
        <p:spPr bwMode="auto">
          <a:xfrm>
            <a:off x="838200" y="4876800"/>
            <a:ext cx="2000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Times New Roman" panose="02020603050405020304" pitchFamily="18" charset="0"/>
              </a:rPr>
              <a:t>the end of</a:t>
            </a:r>
            <a:r>
              <a:rPr lang="en-US" altLang="en-US" sz="3200" b="1">
                <a:solidFill>
                  <a:srgbClr val="FF0000"/>
                </a:solidFill>
                <a:latin typeface="Times New Roman" panose="02020603050405020304" pitchFamily="18" charset="0"/>
              </a:rPr>
              <a:t> </a:t>
            </a:r>
            <a:endParaRPr lang="en-US" altLang="zh-CN" sz="3200" b="1">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304800" y="9906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a:solidFill>
                  <a:srgbClr val="000066"/>
                </a:solidFill>
                <a:latin typeface="Times New Roman" panose="02020603050405020304" pitchFamily="18" charset="0"/>
              </a:rPr>
              <a:t>5. Listen and say what Kate’s job is.</a:t>
            </a:r>
          </a:p>
        </p:txBody>
      </p:sp>
      <p:pic>
        <p:nvPicPr>
          <p:cNvPr id="26629" name="Picture 1" descr="00132">
            <a:hlinkClick r:id="rId2" action="ppaction://hlinkfile"/>
          </p:cNvPr>
          <p:cNvPicPr>
            <a:picLocks noChangeAspect="1" noChangeArrowheads="1"/>
          </p:cNvPicPr>
          <p:nvPr/>
        </p:nvPicPr>
        <p:blipFill>
          <a:blip r:embed="rId3"/>
          <a:srcRect/>
          <a:stretch>
            <a:fillRect/>
          </a:stretch>
        </p:blipFill>
        <p:spPr bwMode="auto">
          <a:xfrm>
            <a:off x="7772400" y="9144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6"/>
          <p:cNvSpPr>
            <a:spLocks noChangeArrowheads="1"/>
          </p:cNvSpPr>
          <p:nvPr/>
        </p:nvSpPr>
        <p:spPr bwMode="auto">
          <a:xfrm>
            <a:off x="1905000" y="2438400"/>
            <a:ext cx="4876800" cy="272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nSpc>
                <a:spcPct val="180000"/>
              </a:lnSpc>
              <a:buFontTx/>
              <a:buAutoNum type="alphaLcParenR"/>
            </a:pPr>
            <a:r>
              <a:rPr lang="en-US" altLang="zh-CN" sz="3200" b="1">
                <a:latin typeface="Times New Roman" panose="02020603050405020304" pitchFamily="18" charset="0"/>
              </a:rPr>
              <a:t> A newspaper reporter.</a:t>
            </a:r>
          </a:p>
          <a:p>
            <a:pPr marL="342900" indent="-342900">
              <a:lnSpc>
                <a:spcPct val="180000"/>
              </a:lnSpc>
              <a:buFontTx/>
              <a:buAutoNum type="alphaLcParenR"/>
            </a:pPr>
            <a:r>
              <a:rPr lang="en-US" altLang="zh-CN" sz="3200" b="1">
                <a:latin typeface="Times New Roman" panose="02020603050405020304" pitchFamily="18" charset="0"/>
              </a:rPr>
              <a:t> A radio presenter.</a:t>
            </a:r>
            <a:endParaRPr lang="en-US" altLang="zh-CN" sz="3200" b="1">
              <a:latin typeface="Times New Roman" panose="02020603050405020304" pitchFamily="18" charset="0"/>
              <a:cs typeface="Times New Roman" panose="02020603050405020304" pitchFamily="18" charset="0"/>
            </a:endParaRPr>
          </a:p>
          <a:p>
            <a:pPr marL="342900" indent="-342900">
              <a:lnSpc>
                <a:spcPct val="180000"/>
              </a:lnSpc>
              <a:buFontTx/>
              <a:buAutoNum type="alphaLcParenR"/>
            </a:pPr>
            <a:r>
              <a:rPr lang="en-US" altLang="zh-CN" sz="3200" b="1">
                <a:latin typeface="Times New Roman" panose="02020603050405020304" pitchFamily="18" charset="0"/>
              </a:rPr>
              <a:t> A newsreader</a:t>
            </a:r>
          </a:p>
        </p:txBody>
      </p:sp>
      <p:sp>
        <p:nvSpPr>
          <p:cNvPr id="26635" name="Rectangle 11"/>
          <p:cNvSpPr>
            <a:spLocks noChangeArrowheads="1"/>
          </p:cNvSpPr>
          <p:nvPr/>
        </p:nvSpPr>
        <p:spPr bwMode="auto">
          <a:xfrm>
            <a:off x="1676400" y="3505200"/>
            <a:ext cx="7969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800" b="1">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6635">
                                            <p:txEl>
                                              <p:pRg st="0" end="0"/>
                                            </p:txEl>
                                          </p:spTgt>
                                        </p:tgtEl>
                                        <p:attrNameLst>
                                          <p:attrName>style.visibility</p:attrName>
                                        </p:attrNameLst>
                                      </p:cBhvr>
                                      <p:to>
                                        <p:strVal val="visible"/>
                                      </p:to>
                                    </p:set>
                                    <p:anim calcmode="lin" valueType="num">
                                      <p:cBhvr>
                                        <p:cTn id="7" dur="1000" fill="hold"/>
                                        <p:tgtEl>
                                          <p:spTgt spid="2663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663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228600" y="304800"/>
            <a:ext cx="731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a:solidFill>
                  <a:srgbClr val="000066"/>
                </a:solidFill>
                <a:latin typeface="Times New Roman" panose="02020603050405020304" pitchFamily="18" charset="0"/>
              </a:rPr>
              <a:t>6. Listen again and complete Kate's  </a:t>
            </a:r>
          </a:p>
          <a:p>
            <a:r>
              <a:rPr lang="en-US" altLang="zh-CN" sz="3600" b="1">
                <a:solidFill>
                  <a:srgbClr val="000066"/>
                </a:solidFill>
                <a:latin typeface="Times New Roman" panose="02020603050405020304" pitchFamily="18" charset="0"/>
              </a:rPr>
              <a:t>    timetable.</a:t>
            </a:r>
          </a:p>
        </p:txBody>
      </p:sp>
      <p:pic>
        <p:nvPicPr>
          <p:cNvPr id="27653" name="Picture 1" descr="00132">
            <a:hlinkClick r:id="rId2" action="ppaction://hlinkfile"/>
          </p:cNvPr>
          <p:cNvPicPr>
            <a:picLocks noChangeAspect="1" noChangeArrowheads="1"/>
          </p:cNvPicPr>
          <p:nvPr/>
        </p:nvPicPr>
        <p:blipFill>
          <a:blip r:embed="rId3"/>
          <a:srcRect/>
          <a:stretch>
            <a:fillRect/>
          </a:stretch>
        </p:blipFill>
        <p:spPr bwMode="auto">
          <a:xfrm>
            <a:off x="7848600" y="3810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95" name="Group 47"/>
          <p:cNvGraphicFramePr>
            <a:graphicFrameLocks noGrp="1"/>
          </p:cNvGraphicFramePr>
          <p:nvPr/>
        </p:nvGraphicFramePr>
        <p:xfrm>
          <a:off x="152400" y="1676400"/>
          <a:ext cx="8839200" cy="4937760"/>
        </p:xfrm>
        <a:graphic>
          <a:graphicData uri="http://schemas.openxmlformats.org/drawingml/2006/table">
            <a:tbl>
              <a:tblPr/>
              <a:tblGrid>
                <a:gridCol w="1076325">
                  <a:extLst>
                    <a:ext uri="{9D8B030D-6E8A-4147-A177-3AD203B41FA5}">
                      <a16:colId xmlns:a16="http://schemas.microsoft.com/office/drawing/2014/main" val="20000"/>
                    </a:ext>
                  </a:extLst>
                </a:gridCol>
                <a:gridCol w="7762875">
                  <a:extLst>
                    <a:ext uri="{9D8B030D-6E8A-4147-A177-3AD203B41FA5}">
                      <a16:colId xmlns:a16="http://schemas.microsoft.com/office/drawing/2014/main" val="20001"/>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rPr>
                        <a:t>10 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rPr>
                        <a:t>Kate ______ in a park.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rPr>
                        <a:t>11 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956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en-US"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en-US"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rPr>
                        <a:t>4 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rPr>
                        <a:t>The programme ________.</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pPr>
                      <a:r>
                        <a:rPr kumimoji="0" lang="en-US"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rPr>
                        <a:t> In the first part of the show, Kate __________ her guests.</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pPr>
                      <a:r>
                        <a:rPr kumimoji="0" lang="en-US"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rPr>
                        <a:t> Then the ____________ comes in. This takes about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rPr>
                        <a:t>   _______ minutes.</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pPr>
                      <a:r>
                        <a:rPr kumimoji="0" lang="en-US"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rPr>
                        <a:t> After that is the ________________.</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pPr>
                      <a:r>
                        <a:rPr kumimoji="0" lang="en-US"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rPr>
                        <a:t> Finally listeners ________ the station and ________ Kate.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rPr>
                        <a:t>7:30 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Franklin Gothic Medium" panose="020B0603020102020204" pitchFamily="34" charset="0"/>
                          <a:ea typeface="宋体" panose="02010600030101010101" pitchFamily="2" charset="-122"/>
                        </a:rPr>
                        <a:t>The programme _________.</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696" name="Rectangle 48"/>
          <p:cNvSpPr>
            <a:spLocks noChangeArrowheads="1"/>
          </p:cNvSpPr>
          <p:nvPr/>
        </p:nvSpPr>
        <p:spPr bwMode="auto">
          <a:xfrm>
            <a:off x="1981200" y="1600200"/>
            <a:ext cx="96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latin typeface="Times New Roman" panose="02020603050405020304" pitchFamily="18" charset="0"/>
              </a:rPr>
              <a:t>runs</a:t>
            </a:r>
            <a:r>
              <a:rPr lang="en-US" altLang="en-US" sz="2800" b="1">
                <a:solidFill>
                  <a:srgbClr val="FF0000"/>
                </a:solidFill>
                <a:latin typeface="Times New Roman" panose="02020603050405020304" pitchFamily="18" charset="0"/>
              </a:rPr>
              <a:t> </a:t>
            </a:r>
            <a:endParaRPr lang="en-US" altLang="zh-CN" sz="2800" b="1">
              <a:solidFill>
                <a:srgbClr val="FF0000"/>
              </a:solidFill>
              <a:latin typeface="Times New Roman" panose="02020603050405020304" pitchFamily="18" charset="0"/>
            </a:endParaRPr>
          </a:p>
        </p:txBody>
      </p:sp>
      <p:sp>
        <p:nvSpPr>
          <p:cNvPr id="27697" name="Rectangle 49"/>
          <p:cNvSpPr>
            <a:spLocks noChangeArrowheads="1"/>
          </p:cNvSpPr>
          <p:nvPr/>
        </p:nvSpPr>
        <p:spPr bwMode="auto">
          <a:xfrm>
            <a:off x="1295400" y="2286000"/>
            <a:ext cx="6743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FF0000"/>
                </a:solidFill>
                <a:latin typeface="Times New Roman" panose="02020603050405020304" pitchFamily="18" charset="0"/>
              </a:rPr>
              <a:t>Kate listens to the latest news on the radio. </a:t>
            </a:r>
            <a:endParaRPr lang="en-US" altLang="zh-CN" sz="2800" b="1">
              <a:solidFill>
                <a:srgbClr val="FF0000"/>
              </a:solidFill>
              <a:latin typeface="Times New Roman" panose="02020603050405020304" pitchFamily="18" charset="0"/>
            </a:endParaRPr>
          </a:p>
        </p:txBody>
      </p:sp>
      <p:sp>
        <p:nvSpPr>
          <p:cNvPr id="27698" name="Rectangle 50"/>
          <p:cNvSpPr>
            <a:spLocks noChangeArrowheads="1"/>
          </p:cNvSpPr>
          <p:nvPr/>
        </p:nvSpPr>
        <p:spPr bwMode="auto">
          <a:xfrm>
            <a:off x="3581400" y="2819400"/>
            <a:ext cx="1122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latin typeface="Times New Roman" panose="02020603050405020304" pitchFamily="18" charset="0"/>
              </a:rPr>
              <a:t>starts</a:t>
            </a:r>
            <a:r>
              <a:rPr lang="en-US" altLang="en-US" sz="2800" b="1">
                <a:solidFill>
                  <a:srgbClr val="FF0000"/>
                </a:solidFill>
                <a:latin typeface="Times New Roman" panose="02020603050405020304" pitchFamily="18" charset="0"/>
              </a:rPr>
              <a:t> </a:t>
            </a:r>
            <a:endParaRPr lang="en-US" altLang="zh-CN" sz="2800" b="1">
              <a:solidFill>
                <a:srgbClr val="FF0000"/>
              </a:solidFill>
              <a:latin typeface="Times New Roman" panose="02020603050405020304" pitchFamily="18" charset="0"/>
            </a:endParaRPr>
          </a:p>
        </p:txBody>
      </p:sp>
      <p:sp>
        <p:nvSpPr>
          <p:cNvPr id="27699" name="Rectangle 51"/>
          <p:cNvSpPr>
            <a:spLocks noChangeArrowheads="1"/>
          </p:cNvSpPr>
          <p:nvPr/>
        </p:nvSpPr>
        <p:spPr bwMode="auto">
          <a:xfrm>
            <a:off x="5791200" y="3276600"/>
            <a:ext cx="1831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latin typeface="Times New Roman" panose="02020603050405020304" pitchFamily="18" charset="0"/>
              </a:rPr>
              <a:t>interviews</a:t>
            </a:r>
            <a:r>
              <a:rPr lang="en-US" altLang="en-US" sz="2800" b="1">
                <a:solidFill>
                  <a:srgbClr val="FF0000"/>
                </a:solidFill>
                <a:latin typeface="Times New Roman" panose="02020603050405020304" pitchFamily="18" charset="0"/>
              </a:rPr>
              <a:t> </a:t>
            </a:r>
            <a:endParaRPr lang="en-US" altLang="zh-CN" sz="2800" b="1">
              <a:solidFill>
                <a:srgbClr val="FF0000"/>
              </a:solidFill>
              <a:latin typeface="Times New Roman" panose="02020603050405020304" pitchFamily="18" charset="0"/>
            </a:endParaRPr>
          </a:p>
        </p:txBody>
      </p:sp>
      <p:sp>
        <p:nvSpPr>
          <p:cNvPr id="27700" name="Rectangle 52"/>
          <p:cNvSpPr>
            <a:spLocks noChangeArrowheads="1"/>
          </p:cNvSpPr>
          <p:nvPr/>
        </p:nvSpPr>
        <p:spPr bwMode="auto">
          <a:xfrm>
            <a:off x="2667000" y="3733800"/>
            <a:ext cx="1939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latin typeface="Times New Roman" panose="02020603050405020304" pitchFamily="18" charset="0"/>
              </a:rPr>
              <a:t>newsreader</a:t>
            </a:r>
          </a:p>
        </p:txBody>
      </p:sp>
      <p:sp>
        <p:nvSpPr>
          <p:cNvPr id="27701" name="Rectangle 53"/>
          <p:cNvSpPr>
            <a:spLocks noChangeArrowheads="1"/>
          </p:cNvSpPr>
          <p:nvPr/>
        </p:nvSpPr>
        <p:spPr bwMode="auto">
          <a:xfrm>
            <a:off x="1752600" y="4191000"/>
            <a:ext cx="73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latin typeface="Times New Roman" panose="02020603050405020304" pitchFamily="18" charset="0"/>
              </a:rPr>
              <a:t>five</a:t>
            </a:r>
          </a:p>
        </p:txBody>
      </p:sp>
      <p:sp>
        <p:nvSpPr>
          <p:cNvPr id="27702" name="Rectangle 54"/>
          <p:cNvSpPr>
            <a:spLocks noChangeArrowheads="1"/>
          </p:cNvSpPr>
          <p:nvPr/>
        </p:nvSpPr>
        <p:spPr bwMode="auto">
          <a:xfrm>
            <a:off x="3581400" y="4572000"/>
            <a:ext cx="2552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latin typeface="Times New Roman" panose="02020603050405020304" pitchFamily="18" charset="0"/>
              </a:rPr>
              <a:t>weather report</a:t>
            </a:r>
            <a:r>
              <a:rPr lang="en-US" altLang="en-US" sz="2800" b="1">
                <a:solidFill>
                  <a:srgbClr val="FF0000"/>
                </a:solidFill>
                <a:latin typeface="Times New Roman" panose="02020603050405020304" pitchFamily="18" charset="0"/>
              </a:rPr>
              <a:t> </a:t>
            </a:r>
            <a:endParaRPr lang="en-US" altLang="zh-CN" sz="2800" b="1">
              <a:solidFill>
                <a:srgbClr val="FF0000"/>
              </a:solidFill>
              <a:latin typeface="Times New Roman" panose="02020603050405020304" pitchFamily="18" charset="0"/>
            </a:endParaRPr>
          </a:p>
        </p:txBody>
      </p:sp>
      <p:sp>
        <p:nvSpPr>
          <p:cNvPr id="27703" name="Rectangle 55"/>
          <p:cNvSpPr>
            <a:spLocks noChangeArrowheads="1"/>
          </p:cNvSpPr>
          <p:nvPr/>
        </p:nvSpPr>
        <p:spPr bwMode="auto">
          <a:xfrm>
            <a:off x="3657600" y="5029200"/>
            <a:ext cx="1114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latin typeface="Times New Roman" panose="02020603050405020304" pitchFamily="18" charset="0"/>
              </a:rPr>
              <a:t>phone</a:t>
            </a:r>
          </a:p>
        </p:txBody>
      </p:sp>
      <p:sp>
        <p:nvSpPr>
          <p:cNvPr id="27704" name="Rectangle 56"/>
          <p:cNvSpPr>
            <a:spLocks noChangeArrowheads="1"/>
          </p:cNvSpPr>
          <p:nvPr/>
        </p:nvSpPr>
        <p:spPr bwMode="auto">
          <a:xfrm>
            <a:off x="6934200" y="5029200"/>
            <a:ext cx="1163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latin typeface="Times New Roman" panose="02020603050405020304" pitchFamily="18" charset="0"/>
              </a:rPr>
              <a:t>talk to</a:t>
            </a:r>
          </a:p>
        </p:txBody>
      </p:sp>
      <p:sp>
        <p:nvSpPr>
          <p:cNvPr id="27705" name="Rectangle 57"/>
          <p:cNvSpPr>
            <a:spLocks noChangeArrowheads="1"/>
          </p:cNvSpPr>
          <p:nvPr/>
        </p:nvSpPr>
        <p:spPr bwMode="auto">
          <a:xfrm>
            <a:off x="3505200" y="5715000"/>
            <a:ext cx="1330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FF0000"/>
                </a:solidFill>
                <a:latin typeface="Times New Roman" panose="02020603050405020304" pitchFamily="18" charset="0"/>
              </a:rPr>
              <a:t>finishes</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04800" y="1371600"/>
            <a:ext cx="84582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sz="3200" b="1">
                <a:latin typeface="Times New Roman" panose="02020603050405020304" pitchFamily="18" charset="0"/>
              </a:rPr>
              <a:t>     Hello, everyone. I'm Kate. My day starts at about 10 am with a run in the park. I run for about an hour. At 11 am, I listen to the latest news on the radio. Then I meet my team and we prepare the programme.</a:t>
            </a:r>
          </a:p>
          <a:p>
            <a:pPr>
              <a:lnSpc>
                <a:spcPct val="120000"/>
              </a:lnSpc>
            </a:pPr>
            <a:r>
              <a:rPr lang="en-US" altLang="zh-CN" sz="3200" b="1">
                <a:latin typeface="Times New Roman" panose="02020603050405020304" pitchFamily="18" charset="0"/>
              </a:rPr>
              <a:t>     My programme starts at 4 pm and finishes at 7:30 pm. Before I begin, I think about my listeners. I imagine that I am talking to them</a:t>
            </a:r>
          </a:p>
        </p:txBody>
      </p:sp>
      <p:sp>
        <p:nvSpPr>
          <p:cNvPr id="29699" name="Rectangle 3"/>
          <p:cNvSpPr>
            <a:spLocks noChangeArrowheads="1"/>
          </p:cNvSpPr>
          <p:nvPr/>
        </p:nvSpPr>
        <p:spPr bwMode="auto">
          <a:xfrm>
            <a:off x="228600" y="381000"/>
            <a:ext cx="229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b="1">
                <a:solidFill>
                  <a:srgbClr val="000066"/>
                </a:solidFill>
                <a:latin typeface="Times New Roman" panose="02020603050405020304" pitchFamily="18" charset="0"/>
              </a:rPr>
              <a:t>Tapescript</a:t>
            </a:r>
          </a:p>
        </p:txBody>
      </p:sp>
      <p:pic>
        <p:nvPicPr>
          <p:cNvPr id="29700" name="Picture 1" descr="00132">
            <a:hlinkClick r:id="rId2" action="ppaction://hlinkfile"/>
          </p:cNvPr>
          <p:cNvPicPr>
            <a:picLocks noChangeAspect="1" noChangeArrowheads="1"/>
          </p:cNvPicPr>
          <p:nvPr/>
        </p:nvPicPr>
        <p:blipFill>
          <a:blip r:embed="rId3"/>
          <a:srcRect/>
          <a:stretch>
            <a:fillRect/>
          </a:stretch>
        </p:blipFill>
        <p:spPr bwMode="auto">
          <a:xfrm>
            <a:off x="7086600" y="3048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33400" y="1905000"/>
            <a:ext cx="7924800"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FontTx/>
              <a:buChar char="•"/>
            </a:pPr>
            <a:r>
              <a:rPr lang="en-US" altLang="zh-CN" sz="3200" b="1" dirty="0">
                <a:latin typeface="Times New Roman" panose="02020603050405020304" pitchFamily="18" charset="0"/>
              </a:rPr>
              <a:t> I hope </a:t>
            </a:r>
            <a:r>
              <a:rPr lang="en-US" altLang="zh-CN" sz="3200" b="1" dirty="0">
                <a:solidFill>
                  <a:srgbClr val="006666"/>
                </a:solidFill>
                <a:latin typeface="Times New Roman" panose="02020603050405020304" pitchFamily="18" charset="0"/>
              </a:rPr>
              <a:t>that you can join us one day</a:t>
            </a:r>
            <a:r>
              <a:rPr lang="en-US" altLang="zh-CN" sz="3200" b="1" dirty="0">
                <a:latin typeface="Times New Roman" panose="02020603050405020304" pitchFamily="18" charset="0"/>
              </a:rPr>
              <a:t>.</a:t>
            </a:r>
          </a:p>
          <a:p>
            <a:pPr>
              <a:lnSpc>
                <a:spcPct val="150000"/>
              </a:lnSpc>
              <a:buFontTx/>
              <a:buChar char="•"/>
            </a:pPr>
            <a:r>
              <a:rPr lang="en-US" altLang="zh-CN" sz="3200" b="1" dirty="0">
                <a:latin typeface="Times New Roman" panose="02020603050405020304" pitchFamily="18" charset="0"/>
              </a:rPr>
              <a:t> When it’s on, it means </a:t>
            </a:r>
            <a:r>
              <a:rPr lang="en-US" altLang="zh-CN" sz="3200" b="1" dirty="0">
                <a:solidFill>
                  <a:srgbClr val="006666"/>
                </a:solidFill>
                <a:latin typeface="Times New Roman" panose="02020603050405020304" pitchFamily="18" charset="0"/>
              </a:rPr>
              <a:t>we’re on air</a:t>
            </a:r>
            <a:r>
              <a:rPr lang="en-US" altLang="zh-CN" sz="3200" b="1" dirty="0">
                <a:latin typeface="Times New Roman" panose="02020603050405020304" pitchFamily="18" charset="0"/>
              </a:rPr>
              <a:t>.</a:t>
            </a:r>
          </a:p>
          <a:p>
            <a:pPr>
              <a:lnSpc>
                <a:spcPct val="150000"/>
              </a:lnSpc>
              <a:buFontTx/>
              <a:buChar char="•"/>
            </a:pPr>
            <a:r>
              <a:rPr lang="en-US" altLang="zh-CN" sz="3200" b="1" dirty="0">
                <a:latin typeface="Times New Roman" panose="02020603050405020304" pitchFamily="18" charset="0"/>
              </a:rPr>
              <a:t> It seemed </a:t>
            </a:r>
            <a:r>
              <a:rPr lang="en-US" altLang="zh-CN" sz="3200" b="1" dirty="0">
                <a:solidFill>
                  <a:srgbClr val="006666"/>
                </a:solidFill>
                <a:latin typeface="Times New Roman" panose="02020603050405020304" pitchFamily="18" charset="0"/>
              </a:rPr>
              <a:t>that they were speaking to me in  </a:t>
            </a:r>
          </a:p>
          <a:p>
            <a:pPr>
              <a:lnSpc>
                <a:spcPct val="150000"/>
              </a:lnSpc>
            </a:pPr>
            <a:r>
              <a:rPr lang="en-US" altLang="zh-CN" sz="3200" b="1" dirty="0">
                <a:solidFill>
                  <a:srgbClr val="006666"/>
                </a:solidFill>
                <a:latin typeface="Times New Roman" panose="02020603050405020304" pitchFamily="18" charset="0"/>
              </a:rPr>
              <a:t>  person. </a:t>
            </a:r>
          </a:p>
          <a:p>
            <a:pPr>
              <a:lnSpc>
                <a:spcPct val="150000"/>
              </a:lnSpc>
              <a:buFontTx/>
              <a:buChar char="•"/>
            </a:pPr>
            <a:r>
              <a:rPr lang="en-US" altLang="zh-CN" sz="3200" b="1" dirty="0">
                <a:latin typeface="Times New Roman" panose="02020603050405020304" pitchFamily="18" charset="0"/>
              </a:rPr>
              <a:t> Just tell me </a:t>
            </a:r>
            <a:r>
              <a:rPr lang="en-US" altLang="zh-CN" sz="3200" b="1" dirty="0">
                <a:solidFill>
                  <a:srgbClr val="006666"/>
                </a:solidFill>
                <a:latin typeface="Times New Roman" panose="02020603050405020304" pitchFamily="18" charset="0"/>
              </a:rPr>
              <a:t>what you had for breakfast</a:t>
            </a:r>
            <a:r>
              <a:rPr lang="en-US" altLang="zh-CN" sz="3200" b="1" dirty="0">
                <a:latin typeface="Times New Roman" panose="02020603050405020304" pitchFamily="18" charset="0"/>
              </a:rPr>
              <a:t>.</a:t>
            </a:r>
          </a:p>
        </p:txBody>
      </p:sp>
      <p:sp>
        <p:nvSpPr>
          <p:cNvPr id="16387" name="WordArt 11"/>
          <p:cNvSpPr>
            <a:spLocks noChangeArrowheads="1" noChangeShapeType="1" noTextEdit="1"/>
          </p:cNvSpPr>
          <p:nvPr/>
        </p:nvSpPr>
        <p:spPr bwMode="auto">
          <a:xfrm>
            <a:off x="304800" y="533400"/>
            <a:ext cx="4191000" cy="1143000"/>
          </a:xfrm>
          <a:prstGeom prst="rect">
            <a:avLst/>
          </a:prstGeom>
        </p:spPr>
        <p:txBody>
          <a:bodyPr wrap="none" fromWordArt="1">
            <a:prstTxWarp prst="textDoubleWave1">
              <a:avLst>
                <a:gd name="adj1" fmla="val 6500"/>
                <a:gd name="adj2" fmla="val 0"/>
              </a:avLst>
            </a:prstTxWarp>
          </a:bodyPr>
          <a:lstStyle/>
          <a:p>
            <a:pPr algn="ctr"/>
            <a:r>
              <a:rPr lang="en-US" altLang="zh-CN" sz="3200" b="1" kern="10" spc="-320" dirty="0">
                <a:ln w="12700">
                  <a:solidFill>
                    <a:srgbClr val="000099"/>
                  </a:solidFill>
                  <a:round/>
                </a:ln>
                <a:solidFill>
                  <a:srgbClr val="33CCFF"/>
                </a:solidFill>
                <a:latin typeface="Arial" panose="020B0604020202020204"/>
                <a:cs typeface="Arial" panose="020B0604020202020204"/>
              </a:rPr>
              <a:t>Language practice</a:t>
            </a:r>
            <a:endParaRPr lang="zh-CN" altLang="en-US" sz="3200" b="1" kern="10" spc="-320" dirty="0">
              <a:ln w="12700">
                <a:solidFill>
                  <a:srgbClr val="000099"/>
                </a:solidFill>
                <a:round/>
              </a:ln>
              <a:solidFill>
                <a:srgbClr val="33CCFF"/>
              </a:solidFill>
              <a:latin typeface="Arial" panose="020B0604020202020204"/>
              <a:cs typeface="Arial" panose="020B0604020202020204"/>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ChangeArrowheads="1"/>
          </p:cNvSpPr>
          <p:nvPr/>
        </p:nvSpPr>
        <p:spPr bwMode="auto">
          <a:xfrm>
            <a:off x="381000" y="762000"/>
            <a:ext cx="8382000"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5000"/>
              </a:lnSpc>
            </a:pPr>
            <a:r>
              <a:rPr lang="en-US" altLang="zh-CN" sz="3200" b="1">
                <a:latin typeface="Times New Roman" panose="02020603050405020304" pitchFamily="18" charset="0"/>
              </a:rPr>
              <a:t>In person. That makes my radio show feel personal. People seem to like that. In the first part of the show, I interview my guests. Then the newsreader comes in. The news takes about five minutes. After the news is the weather report, and then the phone-in.  That's when listeners phone the station and talk to me. It's my favourite part of the programme.</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228600" y="304800"/>
            <a:ext cx="731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a:solidFill>
                  <a:srgbClr val="000066"/>
                </a:solidFill>
                <a:latin typeface="Times New Roman" panose="02020603050405020304" pitchFamily="18" charset="0"/>
              </a:rPr>
              <a:t>7. Read the interview and complete  </a:t>
            </a:r>
          </a:p>
          <a:p>
            <a:r>
              <a:rPr lang="en-US" altLang="zh-CN" sz="3600" b="1">
                <a:solidFill>
                  <a:srgbClr val="000066"/>
                </a:solidFill>
                <a:latin typeface="Times New Roman" panose="02020603050405020304" pitchFamily="18" charset="0"/>
              </a:rPr>
              <a:t>    the notes.</a:t>
            </a:r>
          </a:p>
        </p:txBody>
      </p:sp>
      <p:pic>
        <p:nvPicPr>
          <p:cNvPr id="28677" name="Picture 1" descr="00132">
            <a:hlinkClick r:id="rId2" action="ppaction://hlinkfile"/>
          </p:cNvPr>
          <p:cNvPicPr>
            <a:picLocks noChangeAspect="1" noChangeArrowheads="1"/>
          </p:cNvPicPr>
          <p:nvPr/>
        </p:nvPicPr>
        <p:blipFill>
          <a:blip r:embed="rId3"/>
          <a:srcRect/>
          <a:stretch>
            <a:fillRect/>
          </a:stretch>
        </p:blipFill>
        <p:spPr bwMode="auto">
          <a:xfrm>
            <a:off x="7772400" y="3810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6"/>
          <p:cNvSpPr>
            <a:spLocks noChangeArrowheads="1"/>
          </p:cNvSpPr>
          <p:nvPr/>
        </p:nvSpPr>
        <p:spPr bwMode="auto">
          <a:xfrm>
            <a:off x="381000" y="1600200"/>
            <a:ext cx="8458200"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en-US" altLang="zh-CN" sz="3200" b="1">
                <a:latin typeface="Times New Roman" panose="02020603050405020304" pitchFamily="18" charset="0"/>
              </a:rPr>
              <a:t>       John: </a:t>
            </a:r>
            <a:r>
              <a:rPr lang="en-US" altLang="zh-CN" sz="3200" b="1">
                <a:solidFill>
                  <a:srgbClr val="FF0000"/>
                </a:solidFill>
                <a:latin typeface="Times New Roman" panose="02020603050405020304" pitchFamily="18" charset="0"/>
              </a:rPr>
              <a:t>It’s really nice of you to</a:t>
            </a:r>
            <a:r>
              <a:rPr lang="en-US" altLang="zh-CN" sz="3200" b="1">
                <a:latin typeface="Times New Roman" panose="02020603050405020304" pitchFamily="18" charset="0"/>
              </a:rPr>
              <a:t> agree to talk  </a:t>
            </a:r>
          </a:p>
          <a:p>
            <a:pPr>
              <a:lnSpc>
                <a:spcPct val="110000"/>
              </a:lnSpc>
            </a:pPr>
            <a:r>
              <a:rPr lang="en-US" altLang="zh-CN" sz="3200" b="1">
                <a:latin typeface="Times New Roman" panose="02020603050405020304" pitchFamily="18" charset="0"/>
              </a:rPr>
              <a:t>                 to us, Bernard. I know you’re very    </a:t>
            </a:r>
          </a:p>
          <a:p>
            <a:pPr>
              <a:lnSpc>
                <a:spcPct val="110000"/>
              </a:lnSpc>
            </a:pPr>
            <a:r>
              <a:rPr lang="en-US" altLang="zh-CN" sz="3200" b="1">
                <a:latin typeface="Times New Roman" panose="02020603050405020304" pitchFamily="18" charset="0"/>
              </a:rPr>
              <a:t>                 busy.</a:t>
            </a:r>
          </a:p>
          <a:p>
            <a:pPr>
              <a:lnSpc>
                <a:spcPct val="110000"/>
              </a:lnSpc>
            </a:pPr>
            <a:r>
              <a:rPr lang="en-US" altLang="zh-CN" sz="3200" b="1">
                <a:latin typeface="Times New Roman" panose="02020603050405020304" pitchFamily="18" charset="0"/>
              </a:rPr>
              <a:t>Bernard: I’m very happy to talk to you. I  </a:t>
            </a:r>
          </a:p>
          <a:p>
            <a:pPr>
              <a:lnSpc>
                <a:spcPct val="110000"/>
              </a:lnSpc>
            </a:pPr>
            <a:r>
              <a:rPr lang="en-US" altLang="zh-CN" sz="3200" b="1">
                <a:latin typeface="Times New Roman" panose="02020603050405020304" pitchFamily="18" charset="0"/>
              </a:rPr>
              <a:t>                 enjoyed my time at school — it was a  </a:t>
            </a:r>
          </a:p>
          <a:p>
            <a:pPr>
              <a:lnSpc>
                <a:spcPct val="110000"/>
              </a:lnSpc>
            </a:pPr>
            <a:r>
              <a:rPr lang="en-US" altLang="zh-CN" sz="3200" b="1">
                <a:latin typeface="Times New Roman" panose="02020603050405020304" pitchFamily="18" charset="0"/>
              </a:rPr>
              <a:t>                 good school.</a:t>
            </a:r>
          </a:p>
          <a:p>
            <a:pPr>
              <a:lnSpc>
                <a:spcPct val="110000"/>
              </a:lnSpc>
            </a:pPr>
            <a:r>
              <a:rPr lang="en-US" altLang="zh-CN" sz="3200" b="1">
                <a:latin typeface="Times New Roman" panose="02020603050405020304" pitchFamily="18" charset="0"/>
              </a:rPr>
              <a:t>      John: It still is. I’m very happy there.</a:t>
            </a:r>
          </a:p>
          <a:p>
            <a:pPr>
              <a:lnSpc>
                <a:spcPct val="110000"/>
              </a:lnSpc>
            </a:pPr>
            <a:r>
              <a:rPr lang="en-US" altLang="zh-CN" sz="3200" b="1">
                <a:latin typeface="Times New Roman" panose="02020603050405020304" pitchFamily="18" charset="0"/>
              </a:rPr>
              <a:t>Bernard: So you present programmes for the  </a:t>
            </a:r>
          </a:p>
          <a:p>
            <a:pPr>
              <a:lnSpc>
                <a:spcPct val="110000"/>
              </a:lnSpc>
            </a:pPr>
            <a:r>
              <a:rPr lang="en-US" altLang="zh-CN" sz="3200" b="1">
                <a:latin typeface="Times New Roman" panose="02020603050405020304" pitchFamily="18" charset="0"/>
              </a:rPr>
              <a:t>                 school radio station?</a:t>
            </a: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381000" y="533400"/>
            <a:ext cx="83820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sz="3200" b="1">
                <a:latin typeface="Times New Roman" panose="02020603050405020304" pitchFamily="18" charset="0"/>
              </a:rPr>
              <a:t>      John: Yes, and we want you to tell us about  </a:t>
            </a:r>
          </a:p>
          <a:p>
            <a:pPr>
              <a:lnSpc>
                <a:spcPct val="120000"/>
              </a:lnSpc>
            </a:pPr>
            <a:r>
              <a:rPr lang="en-US" altLang="zh-CN" sz="3200" b="1">
                <a:latin typeface="Times New Roman" panose="02020603050405020304" pitchFamily="18" charset="0"/>
              </a:rPr>
              <a:t>                 your work as a presenter for a   </a:t>
            </a:r>
          </a:p>
          <a:p>
            <a:pPr>
              <a:lnSpc>
                <a:spcPct val="120000"/>
              </a:lnSpc>
            </a:pPr>
            <a:r>
              <a:rPr lang="en-US" altLang="zh-CN" sz="3200" b="1">
                <a:latin typeface="Times New Roman" panose="02020603050405020304" pitchFamily="18" charset="0"/>
              </a:rPr>
              <a:t>                 popular radio programme. We </a:t>
            </a:r>
            <a:r>
              <a:rPr lang="en-US" altLang="zh-CN" sz="3200" b="1">
                <a:solidFill>
                  <a:srgbClr val="FF0000"/>
                </a:solidFill>
                <a:latin typeface="Times New Roman" panose="02020603050405020304" pitchFamily="18" charset="0"/>
              </a:rPr>
              <a:t>want</a:t>
            </a:r>
            <a:r>
              <a:rPr lang="en-US" altLang="zh-CN" sz="3200" b="1">
                <a:latin typeface="Times New Roman" panose="02020603050405020304" pitchFamily="18" charset="0"/>
              </a:rPr>
              <a:t>  </a:t>
            </a:r>
          </a:p>
          <a:p>
            <a:pPr>
              <a:lnSpc>
                <a:spcPct val="120000"/>
              </a:lnSpc>
            </a:pPr>
            <a:r>
              <a:rPr lang="en-US" altLang="zh-CN" sz="3200" b="1">
                <a:latin typeface="Times New Roman" panose="02020603050405020304" pitchFamily="18" charset="0"/>
              </a:rPr>
              <a:t>                 to know how </a:t>
            </a:r>
            <a:r>
              <a:rPr lang="en-US" altLang="zh-CN" sz="3200" b="1">
                <a:solidFill>
                  <a:srgbClr val="FF0000"/>
                </a:solidFill>
                <a:latin typeface="Times New Roman" panose="02020603050405020304" pitchFamily="18" charset="0"/>
              </a:rPr>
              <a:t>you’ve become</a:t>
            </a:r>
            <a:r>
              <a:rPr lang="en-US" altLang="zh-CN" sz="3200" b="1">
                <a:latin typeface="Times New Roman" panose="02020603050405020304" pitchFamily="18" charset="0"/>
              </a:rPr>
              <a:t> so  </a:t>
            </a:r>
          </a:p>
          <a:p>
            <a:pPr>
              <a:lnSpc>
                <a:spcPct val="120000"/>
              </a:lnSpc>
            </a:pPr>
            <a:r>
              <a:rPr lang="en-US" altLang="zh-CN" sz="3200" b="1">
                <a:latin typeface="Times New Roman" panose="02020603050405020304" pitchFamily="18" charset="0"/>
              </a:rPr>
              <a:t>                 successful.</a:t>
            </a:r>
          </a:p>
          <a:p>
            <a:pPr>
              <a:lnSpc>
                <a:spcPct val="120000"/>
              </a:lnSpc>
            </a:pPr>
            <a:r>
              <a:rPr lang="en-US" altLang="zh-CN" sz="3200" b="1">
                <a:latin typeface="Times New Roman" panose="02020603050405020304" pitchFamily="18" charset="0"/>
              </a:rPr>
              <a:t>Bernard: Well, to become successful, you need  </a:t>
            </a:r>
          </a:p>
          <a:p>
            <a:pPr>
              <a:lnSpc>
                <a:spcPct val="120000"/>
              </a:lnSpc>
            </a:pPr>
            <a:r>
              <a:rPr lang="en-US" altLang="zh-CN" sz="3200" b="1">
                <a:latin typeface="Times New Roman" panose="02020603050405020304" pitchFamily="18" charset="0"/>
              </a:rPr>
              <a:t>                 to work hard, you know. And I’ve  </a:t>
            </a:r>
          </a:p>
          <a:p>
            <a:pPr>
              <a:lnSpc>
                <a:spcPct val="120000"/>
              </a:lnSpc>
            </a:pPr>
            <a:r>
              <a:rPr lang="en-US" altLang="zh-CN" sz="3200" b="1">
                <a:latin typeface="Times New Roman" panose="02020603050405020304" pitchFamily="18" charset="0"/>
              </a:rPr>
              <a:t>                 always worked very hard. It's also  </a:t>
            </a:r>
          </a:p>
          <a:p>
            <a:pPr>
              <a:lnSpc>
                <a:spcPct val="120000"/>
              </a:lnSpc>
            </a:pPr>
            <a:r>
              <a:rPr lang="en-US" altLang="zh-CN" sz="3200" b="1">
                <a:latin typeface="Times New Roman" panose="02020603050405020304" pitchFamily="18" charset="0"/>
              </a:rPr>
              <a:t>                 important to love your job, and I’ve  </a:t>
            </a:r>
          </a:p>
          <a:p>
            <a:pPr>
              <a:lnSpc>
                <a:spcPct val="120000"/>
              </a:lnSpc>
            </a:pPr>
            <a:r>
              <a:rPr lang="en-US" altLang="zh-CN" sz="3200" b="1">
                <a:latin typeface="Times New Roman" panose="02020603050405020304" pitchFamily="18" charset="0"/>
              </a:rPr>
              <a:t>                 loved radio since I was quite young.</a:t>
            </a: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ChangeArrowheads="1"/>
          </p:cNvSpPr>
          <p:nvPr/>
        </p:nvSpPr>
        <p:spPr bwMode="auto">
          <a:xfrm>
            <a:off x="304800" y="609600"/>
            <a:ext cx="8382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pPr>
            <a:r>
              <a:rPr lang="en-US" altLang="zh-CN" sz="3200" b="1">
                <a:latin typeface="Times New Roman" panose="02020603050405020304" pitchFamily="18" charset="0"/>
              </a:rPr>
              <a:t>     John: How old were you when you decided  </a:t>
            </a:r>
          </a:p>
          <a:p>
            <a:pPr>
              <a:lnSpc>
                <a:spcPct val="105000"/>
              </a:lnSpc>
            </a:pPr>
            <a:r>
              <a:rPr lang="en-US" altLang="zh-CN" sz="3200" b="1">
                <a:latin typeface="Times New Roman" panose="02020603050405020304" pitchFamily="18" charset="0"/>
              </a:rPr>
              <a:t>                you wanted to work in radio?</a:t>
            </a:r>
          </a:p>
          <a:p>
            <a:pPr>
              <a:lnSpc>
                <a:spcPct val="105000"/>
              </a:lnSpc>
            </a:pPr>
            <a:r>
              <a:rPr lang="en-US" altLang="zh-CN" sz="3200" b="1">
                <a:latin typeface="Times New Roman" panose="02020603050405020304" pitchFamily="18" charset="0"/>
              </a:rPr>
              <a:t>Bernard: I </a:t>
            </a:r>
            <a:r>
              <a:rPr lang="en-US" altLang="zh-CN" sz="3200" b="1">
                <a:solidFill>
                  <a:srgbClr val="FF0000"/>
                </a:solidFill>
                <a:latin typeface="Times New Roman" panose="02020603050405020304" pitchFamily="18" charset="0"/>
              </a:rPr>
              <a:t>started</a:t>
            </a:r>
            <a:r>
              <a:rPr lang="en-US" altLang="zh-CN" sz="3200" b="1">
                <a:latin typeface="Times New Roman" panose="02020603050405020304" pitchFamily="18" charset="0"/>
              </a:rPr>
              <a:t> presen</a:t>
            </a:r>
            <a:r>
              <a:rPr lang="en-US" altLang="zh-CN" sz="3200" b="1">
                <a:solidFill>
                  <a:srgbClr val="FF0000"/>
                </a:solidFill>
                <a:latin typeface="Times New Roman" panose="02020603050405020304" pitchFamily="18" charset="0"/>
              </a:rPr>
              <a:t>ting</a:t>
            </a:r>
            <a:r>
              <a:rPr lang="en-US" altLang="zh-CN" sz="3200" b="1">
                <a:latin typeface="Times New Roman" panose="02020603050405020304" pitchFamily="18" charset="0"/>
              </a:rPr>
              <a:t> music shows for  </a:t>
            </a:r>
          </a:p>
          <a:p>
            <a:pPr>
              <a:lnSpc>
                <a:spcPct val="105000"/>
              </a:lnSpc>
            </a:pPr>
            <a:r>
              <a:rPr lang="en-US" altLang="zh-CN" sz="3200" b="1">
                <a:latin typeface="Times New Roman" panose="02020603050405020304" pitchFamily="18" charset="0"/>
              </a:rPr>
              <a:t>                 the school radio when I was fifteen. I   </a:t>
            </a:r>
          </a:p>
          <a:p>
            <a:pPr>
              <a:lnSpc>
                <a:spcPct val="105000"/>
              </a:lnSpc>
            </a:pPr>
            <a:r>
              <a:rPr lang="en-US" altLang="zh-CN" sz="3200" b="1">
                <a:latin typeface="Times New Roman" panose="02020603050405020304" pitchFamily="18" charset="0"/>
              </a:rPr>
              <a:t>                 became the youngest presenter of a  </a:t>
            </a:r>
          </a:p>
          <a:p>
            <a:pPr>
              <a:lnSpc>
                <a:spcPct val="105000"/>
              </a:lnSpc>
            </a:pPr>
            <a:r>
              <a:rPr lang="en-US" altLang="zh-CN" sz="3200" b="1">
                <a:latin typeface="Times New Roman" panose="02020603050405020304" pitchFamily="18" charset="0"/>
              </a:rPr>
              <a:t>                 popular national teenage radio show  </a:t>
            </a:r>
          </a:p>
          <a:p>
            <a:pPr>
              <a:lnSpc>
                <a:spcPct val="105000"/>
              </a:lnSpc>
            </a:pPr>
            <a:r>
              <a:rPr lang="en-US" altLang="zh-CN" sz="3200" b="1">
                <a:latin typeface="Times New Roman" panose="02020603050405020304" pitchFamily="18" charset="0"/>
              </a:rPr>
              <a:t>                 when I was seventeen. And then,   </a:t>
            </a:r>
          </a:p>
          <a:p>
            <a:pPr>
              <a:lnSpc>
                <a:spcPct val="105000"/>
              </a:lnSpc>
            </a:pPr>
            <a:r>
              <a:rPr lang="en-US" altLang="zh-CN" sz="3200" b="1">
                <a:latin typeface="Times New Roman" panose="02020603050405020304" pitchFamily="18" charset="0"/>
              </a:rPr>
              <a:t>                 when I went to university, I worked  </a:t>
            </a:r>
          </a:p>
          <a:p>
            <a:pPr>
              <a:lnSpc>
                <a:spcPct val="105000"/>
              </a:lnSpc>
            </a:pPr>
            <a:r>
              <a:rPr lang="en-US" altLang="zh-CN" sz="3200" b="1">
                <a:latin typeface="Times New Roman" panose="02020603050405020304" pitchFamily="18" charset="0"/>
              </a:rPr>
              <a:t>                on the university radio station in my  </a:t>
            </a:r>
          </a:p>
          <a:p>
            <a:pPr>
              <a:lnSpc>
                <a:spcPct val="105000"/>
              </a:lnSpc>
            </a:pPr>
            <a:r>
              <a:rPr lang="en-US" altLang="zh-CN" sz="3200" b="1">
                <a:latin typeface="Times New Roman" panose="02020603050405020304" pitchFamily="18" charset="0"/>
              </a:rPr>
              <a:t>                free time. Alter that, it was easy to get  </a:t>
            </a:r>
          </a:p>
          <a:p>
            <a:pPr>
              <a:lnSpc>
                <a:spcPct val="105000"/>
              </a:lnSpc>
            </a:pPr>
            <a:r>
              <a:rPr lang="en-US" altLang="zh-CN" sz="3200" b="1">
                <a:latin typeface="Times New Roman" panose="02020603050405020304" pitchFamily="18" charset="0"/>
              </a:rPr>
              <a:t>                a job with a local radio station in a</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ChangeArrowheads="1"/>
          </p:cNvSpPr>
          <p:nvPr/>
        </p:nvSpPr>
        <p:spPr bwMode="auto">
          <a:xfrm>
            <a:off x="228600" y="457200"/>
            <a:ext cx="8686800"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en-US" altLang="zh-CN" sz="3200" b="1">
                <a:latin typeface="Times New Roman" panose="02020603050405020304" pitchFamily="18" charset="0"/>
              </a:rPr>
              <a:t>               small town. And after about two years,  </a:t>
            </a:r>
          </a:p>
          <a:p>
            <a:pPr>
              <a:lnSpc>
                <a:spcPct val="110000"/>
              </a:lnSpc>
            </a:pPr>
            <a:r>
              <a:rPr lang="en-US" altLang="zh-CN" sz="3200" b="1">
                <a:latin typeface="Times New Roman" panose="02020603050405020304" pitchFamily="18" charset="0"/>
              </a:rPr>
              <a:t>               a national radio station asked me to  </a:t>
            </a:r>
          </a:p>
          <a:p>
            <a:pPr>
              <a:lnSpc>
                <a:spcPct val="110000"/>
              </a:lnSpc>
            </a:pPr>
            <a:r>
              <a:rPr lang="en-US" altLang="zh-CN" sz="3200" b="1">
                <a:latin typeface="Times New Roman" panose="02020603050405020304" pitchFamily="18" charset="0"/>
              </a:rPr>
              <a:t>               work for them. I’ve worked for them  </a:t>
            </a:r>
          </a:p>
          <a:p>
            <a:pPr>
              <a:lnSpc>
                <a:spcPct val="110000"/>
              </a:lnSpc>
            </a:pPr>
            <a:r>
              <a:rPr lang="en-US" altLang="zh-CN" sz="3200" b="1">
                <a:latin typeface="Times New Roman" panose="02020603050405020304" pitchFamily="18" charset="0"/>
              </a:rPr>
              <a:t>                for four years now.</a:t>
            </a:r>
          </a:p>
          <a:p>
            <a:pPr>
              <a:lnSpc>
                <a:spcPct val="110000"/>
              </a:lnSpc>
            </a:pPr>
            <a:r>
              <a:rPr lang="en-US" altLang="zh-CN" sz="3200" b="1">
                <a:latin typeface="Times New Roman" panose="02020603050405020304" pitchFamily="18" charset="0"/>
              </a:rPr>
              <a:t>     John: It sounds very easy when you talk  </a:t>
            </a:r>
          </a:p>
          <a:p>
            <a:pPr>
              <a:lnSpc>
                <a:spcPct val="110000"/>
              </a:lnSpc>
            </a:pPr>
            <a:r>
              <a:rPr lang="en-US" altLang="zh-CN" sz="3200" b="1">
                <a:latin typeface="Times New Roman" panose="02020603050405020304" pitchFamily="18" charset="0"/>
              </a:rPr>
              <a:t>                about it.</a:t>
            </a:r>
          </a:p>
          <a:p>
            <a:pPr>
              <a:lnSpc>
                <a:spcPct val="110000"/>
              </a:lnSpc>
            </a:pPr>
            <a:r>
              <a:rPr lang="en-US" altLang="zh-CN" sz="3200" b="1">
                <a:latin typeface="Times New Roman" panose="02020603050405020304" pitchFamily="18" charset="0"/>
              </a:rPr>
              <a:t>Bernard: It was quite easy, really. If you’re very  </a:t>
            </a:r>
          </a:p>
          <a:p>
            <a:pPr>
              <a:lnSpc>
                <a:spcPct val="110000"/>
              </a:lnSpc>
            </a:pPr>
            <a:r>
              <a:rPr lang="en-US" altLang="zh-CN" sz="3200" b="1">
                <a:latin typeface="Times New Roman" panose="02020603050405020304" pitchFamily="18" charset="0"/>
              </a:rPr>
              <a:t>                 interested in something, you usually  </a:t>
            </a:r>
          </a:p>
          <a:p>
            <a:pPr>
              <a:lnSpc>
                <a:spcPct val="110000"/>
              </a:lnSpc>
            </a:pPr>
            <a:r>
              <a:rPr lang="en-US" altLang="zh-CN" sz="3200" b="1">
                <a:latin typeface="Times New Roman" panose="02020603050405020304" pitchFamily="18" charset="0"/>
              </a:rPr>
              <a:t>                 want to be good at it. You’ll </a:t>
            </a:r>
            <a:r>
              <a:rPr lang="en-US" altLang="zh-CN" sz="3200" b="1">
                <a:solidFill>
                  <a:srgbClr val="FF0000"/>
                </a:solidFill>
                <a:latin typeface="Times New Roman" panose="02020603050405020304" pitchFamily="18" charset="0"/>
              </a:rPr>
              <a:t>keep on</a:t>
            </a:r>
            <a:r>
              <a:rPr lang="en-US" altLang="zh-CN" sz="3200" b="1">
                <a:latin typeface="Times New Roman" panose="02020603050405020304" pitchFamily="18" charset="0"/>
              </a:rPr>
              <a:t>  </a:t>
            </a:r>
          </a:p>
          <a:p>
            <a:pPr>
              <a:lnSpc>
                <a:spcPct val="110000"/>
              </a:lnSpc>
            </a:pPr>
            <a:r>
              <a:rPr lang="en-US" altLang="zh-CN" sz="3200" b="1">
                <a:latin typeface="Times New Roman" panose="02020603050405020304" pitchFamily="18" charset="0"/>
              </a:rPr>
              <a:t>                 practis</a:t>
            </a:r>
            <a:r>
              <a:rPr lang="en-US" altLang="zh-CN" sz="3200" b="1">
                <a:solidFill>
                  <a:srgbClr val="FF0000"/>
                </a:solidFill>
                <a:latin typeface="Times New Roman" panose="02020603050405020304" pitchFamily="18" charset="0"/>
              </a:rPr>
              <a:t>ing</a:t>
            </a:r>
            <a:r>
              <a:rPr lang="en-US" altLang="zh-CN" sz="3200" b="1">
                <a:latin typeface="Times New Roman" panose="02020603050405020304" pitchFamily="18" charset="0"/>
              </a:rPr>
              <a:t> and you’ll be successful.</a:t>
            </a:r>
          </a:p>
          <a:p>
            <a:pPr>
              <a:lnSpc>
                <a:spcPct val="110000"/>
              </a:lnSpc>
            </a:pPr>
            <a:r>
              <a:rPr lang="en-US" altLang="zh-CN" sz="3200" b="1">
                <a:latin typeface="Times New Roman" panose="02020603050405020304" pitchFamily="18" charset="0"/>
              </a:rPr>
              <a:t>      John: Thanks. I’ll remember that.</a:t>
            </a: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1"/>
          <p:cNvPicPr>
            <a:picLocks noChangeAspect="1" noChangeArrowheads="1"/>
          </p:cNvPicPr>
          <p:nvPr/>
        </p:nvPicPr>
        <p:blipFill>
          <a:blip r:embed="rId2"/>
          <a:srcRect/>
          <a:stretch>
            <a:fillRect/>
          </a:stretch>
        </p:blipFill>
        <p:spPr bwMode="auto">
          <a:xfrm>
            <a:off x="152400" y="457200"/>
            <a:ext cx="8839200"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64" name="Text Box 4"/>
          <p:cNvSpPr txBox="1">
            <a:spLocks noChangeArrowheads="1"/>
          </p:cNvSpPr>
          <p:nvPr/>
        </p:nvSpPr>
        <p:spPr bwMode="auto">
          <a:xfrm>
            <a:off x="1066800" y="685800"/>
            <a:ext cx="7848600" cy="56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pPr>
            <a:r>
              <a:rPr lang="en-US" altLang="zh-CN" sz="3200" b="1">
                <a:solidFill>
                  <a:schemeClr val="folHlink"/>
                </a:solidFill>
                <a:latin typeface="Times New Roman" panose="02020603050405020304" pitchFamily="18" charset="0"/>
              </a:rPr>
              <a:t>Experiences</a:t>
            </a:r>
          </a:p>
          <a:p>
            <a:pPr>
              <a:lnSpc>
                <a:spcPct val="95000"/>
              </a:lnSpc>
              <a:buFontTx/>
              <a:buChar char="•"/>
            </a:pPr>
            <a:r>
              <a:rPr lang="en-US" altLang="zh-CN" sz="3200" b="1">
                <a:latin typeface="Times New Roman" panose="02020603050405020304" pitchFamily="18" charset="0"/>
              </a:rPr>
              <a:t> At fifteen years old, Bernard started to   </a:t>
            </a:r>
          </a:p>
          <a:p>
            <a:pPr>
              <a:lnSpc>
                <a:spcPct val="95000"/>
              </a:lnSpc>
            </a:pPr>
            <a:r>
              <a:rPr lang="en-US" altLang="zh-CN" sz="3200" b="1">
                <a:latin typeface="Times New Roman" panose="02020603050405020304" pitchFamily="18" charset="0"/>
              </a:rPr>
              <a:t>  __________________.</a:t>
            </a:r>
          </a:p>
          <a:p>
            <a:pPr>
              <a:lnSpc>
                <a:spcPct val="95000"/>
              </a:lnSpc>
            </a:pPr>
            <a:r>
              <a:rPr lang="en-US" altLang="zh-CN" sz="3200" b="1">
                <a:latin typeface="Times New Roman" panose="02020603050405020304" pitchFamily="18" charset="0"/>
              </a:rPr>
              <a:t>• At seventeen years old, Bernard became  </a:t>
            </a:r>
          </a:p>
          <a:p>
            <a:pPr>
              <a:lnSpc>
                <a:spcPct val="95000"/>
              </a:lnSpc>
            </a:pPr>
            <a:r>
              <a:rPr lang="en-US" altLang="zh-CN" sz="3200" b="1">
                <a:latin typeface="Times New Roman" panose="02020603050405020304" pitchFamily="18" charset="0"/>
              </a:rPr>
              <a:t>  the (2)_________ presenter of a teenage  </a:t>
            </a:r>
          </a:p>
          <a:p>
            <a:pPr>
              <a:lnSpc>
                <a:spcPct val="95000"/>
              </a:lnSpc>
            </a:pPr>
            <a:r>
              <a:rPr lang="en-US" altLang="zh-CN" sz="3200" b="1">
                <a:latin typeface="Times New Roman" panose="02020603050405020304" pitchFamily="18" charset="0"/>
              </a:rPr>
              <a:t>  radio show.</a:t>
            </a:r>
          </a:p>
          <a:p>
            <a:pPr>
              <a:lnSpc>
                <a:spcPct val="95000"/>
              </a:lnSpc>
            </a:pPr>
            <a:r>
              <a:rPr lang="en-US" altLang="zh-CN" sz="3200" b="1">
                <a:latin typeface="Times New Roman" panose="02020603050405020304" pitchFamily="18" charset="0"/>
              </a:rPr>
              <a:t>• He has worked for a national radio station   </a:t>
            </a:r>
          </a:p>
          <a:p>
            <a:pPr>
              <a:lnSpc>
                <a:spcPct val="95000"/>
              </a:lnSpc>
            </a:pPr>
            <a:r>
              <a:rPr lang="en-US" altLang="zh-CN" sz="3200" b="1">
                <a:latin typeface="Times New Roman" panose="02020603050405020304" pitchFamily="18" charset="0"/>
              </a:rPr>
              <a:t>  for (3)_____ years now.</a:t>
            </a:r>
          </a:p>
          <a:p>
            <a:pPr>
              <a:lnSpc>
                <a:spcPct val="95000"/>
              </a:lnSpc>
            </a:pPr>
            <a:r>
              <a:rPr lang="en-US" altLang="zh-CN" sz="3200" b="1">
                <a:solidFill>
                  <a:schemeClr val="folHlink"/>
                </a:solidFill>
                <a:latin typeface="Times New Roman" panose="02020603050405020304" pitchFamily="18" charset="0"/>
              </a:rPr>
              <a:t>Opinions</a:t>
            </a:r>
          </a:p>
          <a:p>
            <a:pPr>
              <a:lnSpc>
                <a:spcPct val="95000"/>
              </a:lnSpc>
            </a:pPr>
            <a:r>
              <a:rPr lang="en-US" altLang="zh-CN" sz="3200" b="1">
                <a:latin typeface="Times New Roman" panose="02020603050405020304" pitchFamily="18" charset="0"/>
              </a:rPr>
              <a:t>• To become successful, you need to (4)  </a:t>
            </a:r>
          </a:p>
          <a:p>
            <a:pPr>
              <a:lnSpc>
                <a:spcPct val="95000"/>
              </a:lnSpc>
            </a:pPr>
            <a:r>
              <a:rPr lang="en-US" altLang="zh-CN" sz="3200" b="1">
                <a:latin typeface="Times New Roman" panose="02020603050405020304" pitchFamily="18" charset="0"/>
              </a:rPr>
              <a:t>   __________.</a:t>
            </a:r>
          </a:p>
          <a:p>
            <a:pPr>
              <a:lnSpc>
                <a:spcPct val="95000"/>
              </a:lnSpc>
            </a:pPr>
            <a:r>
              <a:rPr lang="en-US" altLang="zh-CN" sz="3200" b="1">
                <a:latin typeface="Times New Roman" panose="02020603050405020304" pitchFamily="18" charset="0"/>
              </a:rPr>
              <a:t>• It is also important to (5)____________.</a:t>
            </a:r>
          </a:p>
        </p:txBody>
      </p:sp>
      <p:sp>
        <p:nvSpPr>
          <p:cNvPr id="40965" name="Rectangle 5"/>
          <p:cNvSpPr>
            <a:spLocks noChangeArrowheads="1"/>
          </p:cNvSpPr>
          <p:nvPr/>
        </p:nvSpPr>
        <p:spPr bwMode="auto">
          <a:xfrm>
            <a:off x="1371600" y="1600200"/>
            <a:ext cx="3571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dirty="0">
                <a:solidFill>
                  <a:srgbClr val="FF0000"/>
                </a:solidFill>
                <a:latin typeface="Times New Roman" panose="02020603050405020304" pitchFamily="18" charset="0"/>
              </a:rPr>
              <a:t>present music show</a:t>
            </a:r>
          </a:p>
        </p:txBody>
      </p:sp>
      <p:sp>
        <p:nvSpPr>
          <p:cNvPr id="40970" name="Rectangle 10"/>
          <p:cNvSpPr>
            <a:spLocks noChangeArrowheads="1"/>
          </p:cNvSpPr>
          <p:nvPr/>
        </p:nvSpPr>
        <p:spPr bwMode="auto">
          <a:xfrm>
            <a:off x="2438400" y="2514600"/>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solidFill>
                  <a:srgbClr val="FF0000"/>
                </a:solidFill>
                <a:latin typeface="Times New Roman" panose="02020603050405020304" pitchFamily="18" charset="0"/>
              </a:rPr>
              <a:t>youngest</a:t>
            </a:r>
          </a:p>
        </p:txBody>
      </p:sp>
      <p:sp>
        <p:nvSpPr>
          <p:cNvPr id="40971" name="Rectangle 11"/>
          <p:cNvSpPr>
            <a:spLocks noChangeArrowheads="1"/>
          </p:cNvSpPr>
          <p:nvPr/>
        </p:nvSpPr>
        <p:spPr bwMode="auto">
          <a:xfrm>
            <a:off x="2438400" y="38862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solidFill>
                  <a:srgbClr val="FF0000"/>
                </a:solidFill>
                <a:latin typeface="Times New Roman" panose="02020603050405020304" pitchFamily="18" charset="0"/>
              </a:rPr>
              <a:t>four</a:t>
            </a:r>
          </a:p>
        </p:txBody>
      </p:sp>
      <p:sp>
        <p:nvSpPr>
          <p:cNvPr id="40972" name="Rectangle 12"/>
          <p:cNvSpPr>
            <a:spLocks noChangeArrowheads="1"/>
          </p:cNvSpPr>
          <p:nvPr/>
        </p:nvSpPr>
        <p:spPr bwMode="auto">
          <a:xfrm>
            <a:off x="1447800" y="53340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solidFill>
                  <a:srgbClr val="FF0000"/>
                </a:solidFill>
                <a:latin typeface="Times New Roman" panose="02020603050405020304" pitchFamily="18" charset="0"/>
              </a:rPr>
              <a:t>work hard</a:t>
            </a:r>
          </a:p>
        </p:txBody>
      </p:sp>
      <p:sp>
        <p:nvSpPr>
          <p:cNvPr id="40973" name="Rectangle 13"/>
          <p:cNvSpPr>
            <a:spLocks noChangeArrowheads="1"/>
          </p:cNvSpPr>
          <p:nvPr/>
        </p:nvSpPr>
        <p:spPr bwMode="auto">
          <a:xfrm>
            <a:off x="5715000" y="5791200"/>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solidFill>
                  <a:srgbClr val="FF0000"/>
                </a:solidFill>
                <a:latin typeface="Times New Roman" panose="02020603050405020304" pitchFamily="18" charset="0"/>
              </a:rPr>
              <a:t>love your job</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 calcmode="lin" valueType="num">
                                      <p:cBhvr>
                                        <p:cTn id="7" dur="1000" fill="hold"/>
                                        <p:tgtEl>
                                          <p:spTgt spid="4096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096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96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0970">
                                            <p:txEl>
                                              <p:pRg st="0" end="0"/>
                                            </p:txEl>
                                          </p:spTgt>
                                        </p:tgtEl>
                                        <p:attrNameLst>
                                          <p:attrName>style.visibility</p:attrName>
                                        </p:attrNameLst>
                                      </p:cBhvr>
                                      <p:to>
                                        <p:strVal val="visible"/>
                                      </p:to>
                                    </p:set>
                                    <p:anim calcmode="lin" valueType="num">
                                      <p:cBhvr>
                                        <p:cTn id="14" dur="1000" fill="hold"/>
                                        <p:tgtEl>
                                          <p:spTgt spid="40970">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097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097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0971">
                                            <p:txEl>
                                              <p:pRg st="0" end="0"/>
                                            </p:txEl>
                                          </p:spTgt>
                                        </p:tgtEl>
                                        <p:attrNameLst>
                                          <p:attrName>style.visibility</p:attrName>
                                        </p:attrNameLst>
                                      </p:cBhvr>
                                      <p:to>
                                        <p:strVal val="visible"/>
                                      </p:to>
                                    </p:set>
                                    <p:anim calcmode="lin" valueType="num">
                                      <p:cBhvr>
                                        <p:cTn id="21" dur="1000" fill="hold"/>
                                        <p:tgtEl>
                                          <p:spTgt spid="40971">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0971">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097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0972">
                                            <p:txEl>
                                              <p:pRg st="0" end="0"/>
                                            </p:txEl>
                                          </p:spTgt>
                                        </p:tgtEl>
                                        <p:attrNameLst>
                                          <p:attrName>style.visibility</p:attrName>
                                        </p:attrNameLst>
                                      </p:cBhvr>
                                      <p:to>
                                        <p:strVal val="visible"/>
                                      </p:to>
                                    </p:set>
                                    <p:anim calcmode="lin" valueType="num">
                                      <p:cBhvr>
                                        <p:cTn id="28" dur="1000" fill="hold"/>
                                        <p:tgtEl>
                                          <p:spTgt spid="40972">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40972">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4097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0973">
                                            <p:txEl>
                                              <p:pRg st="0" end="0"/>
                                            </p:txEl>
                                          </p:spTgt>
                                        </p:tgtEl>
                                        <p:attrNameLst>
                                          <p:attrName>style.visibility</p:attrName>
                                        </p:attrNameLst>
                                      </p:cBhvr>
                                      <p:to>
                                        <p:strVal val="visible"/>
                                      </p:to>
                                    </p:set>
                                    <p:anim calcmode="lin" valueType="num">
                                      <p:cBhvr>
                                        <p:cTn id="35" dur="1000" fill="hold"/>
                                        <p:tgtEl>
                                          <p:spTgt spid="40973">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40973">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409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
          <p:cNvPicPr>
            <a:picLocks noChangeAspect="1" noChangeArrowheads="1"/>
          </p:cNvPicPr>
          <p:nvPr/>
        </p:nvPicPr>
        <p:blipFill>
          <a:blip r:embed="rId2"/>
          <a:srcRect/>
          <a:stretch>
            <a:fillRect/>
          </a:stretch>
        </p:blipFill>
        <p:spPr bwMode="auto">
          <a:xfrm>
            <a:off x="0" y="381000"/>
            <a:ext cx="9144000" cy="1371600"/>
          </a:xfrm>
          <a:prstGeom prst="rect">
            <a:avLst/>
          </a:prstGeom>
          <a:noFill/>
          <a:extLst>
            <a:ext uri="{909E8E84-426E-40DD-AFC4-6F175D3DCCD1}">
              <a14:hiddenFill xmlns:a14="http://schemas.microsoft.com/office/drawing/2010/main">
                <a:solidFill>
                  <a:srgbClr val="FFFFFF"/>
                </a:solidFill>
              </a14:hiddenFill>
            </a:ext>
          </a:extLst>
        </p:spPr>
      </p:pic>
      <p:sp>
        <p:nvSpPr>
          <p:cNvPr id="35843" name="Rectangle 3"/>
          <p:cNvSpPr>
            <a:spLocks noChangeArrowheads="1"/>
          </p:cNvSpPr>
          <p:nvPr/>
        </p:nvSpPr>
        <p:spPr bwMode="auto">
          <a:xfrm>
            <a:off x="381000" y="4495800"/>
            <a:ext cx="8382000"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50000"/>
              </a:spcBef>
            </a:pPr>
            <a:r>
              <a:rPr lang="en-US" altLang="zh-CN" sz="3200" b="1">
                <a:latin typeface="Times New Roman" panose="02020603050405020304" pitchFamily="18" charset="0"/>
              </a:rPr>
              <a:t>about health problems in Africa one day. He then realised how much a radio could help African people learn about health and health</a:t>
            </a:r>
          </a:p>
        </p:txBody>
      </p:sp>
      <p:sp>
        <p:nvSpPr>
          <p:cNvPr id="35844" name="Rectangle 4"/>
          <p:cNvSpPr>
            <a:spLocks noChangeArrowheads="1"/>
          </p:cNvSpPr>
          <p:nvPr/>
        </p:nvSpPr>
        <p:spPr bwMode="auto">
          <a:xfrm>
            <a:off x="1828800" y="2133600"/>
            <a:ext cx="460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b="1">
                <a:solidFill>
                  <a:srgbClr val="975E5D"/>
                </a:solidFill>
              </a:rPr>
              <a:t>The clockwork radio</a:t>
            </a:r>
            <a:endParaRPr lang="en-US" altLang="zh-CN" sz="3600" b="1" i="1">
              <a:solidFill>
                <a:srgbClr val="975E5D"/>
              </a:solidFill>
            </a:endParaRPr>
          </a:p>
        </p:txBody>
      </p:sp>
      <p:pic>
        <p:nvPicPr>
          <p:cNvPr id="35845" name="Picture 5" descr="U3-7"/>
          <p:cNvPicPr>
            <a:picLocks noChangeAspect="1" noChangeArrowheads="1"/>
          </p:cNvPicPr>
          <p:nvPr/>
        </p:nvPicPr>
        <p:blipFill>
          <a:blip r:embed="rId3" cstate="email"/>
          <a:srcRect/>
          <a:stretch>
            <a:fillRect/>
          </a:stretch>
        </p:blipFill>
        <p:spPr bwMode="auto">
          <a:xfrm>
            <a:off x="6629400" y="2667000"/>
            <a:ext cx="2514600" cy="1981200"/>
          </a:xfrm>
          <a:prstGeom prst="rect">
            <a:avLst/>
          </a:prstGeom>
          <a:noFill/>
          <a:extLst>
            <a:ext uri="{909E8E84-426E-40DD-AFC4-6F175D3DCCD1}">
              <a14:hiddenFill xmlns:a14="http://schemas.microsoft.com/office/drawing/2010/main">
                <a:solidFill>
                  <a:srgbClr val="FFFFFF"/>
                </a:solidFill>
              </a14:hiddenFill>
            </a:ext>
          </a:extLst>
        </p:spPr>
      </p:pic>
      <p:sp>
        <p:nvSpPr>
          <p:cNvPr id="35847" name="Rectangle 7"/>
          <p:cNvSpPr>
            <a:spLocks noChangeArrowheads="1"/>
          </p:cNvSpPr>
          <p:nvPr/>
        </p:nvSpPr>
        <p:spPr bwMode="auto">
          <a:xfrm>
            <a:off x="381000" y="3200400"/>
            <a:ext cx="65532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50000"/>
              </a:spcBef>
            </a:pPr>
            <a:r>
              <a:rPr lang="en-US" altLang="zh-CN" sz="3200" b="1">
                <a:latin typeface="Times New Roman" panose="02020603050405020304" pitchFamily="18" charset="0"/>
              </a:rPr>
              <a:t>    Trevor Baylis, a British inventor, was listening to a radio programme</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04800" y="533400"/>
            <a:ext cx="86106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en-US" altLang="zh-CN" sz="3200" b="1">
                <a:latin typeface="Times New Roman" panose="02020603050405020304" pitchFamily="18" charset="0"/>
              </a:rPr>
              <a:t>care. Electricity and batteries are expensive and hard to get in some parts of Africa, so he developed a clever radio that works without batteries or electricity. The clockwork or wind-up radio, first made in South Africa in the 1990s, changed the lives of many African people. Even in tiny villages which had no electricity or other forms of communication, people began to listen to the radio, not only for entertainment, but to educate themselves too.</a:t>
            </a: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68313" y="1412875"/>
            <a:ext cx="791368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1" rIns="91422" bIns="45711"/>
          <a:lstStyle/>
          <a:p>
            <a:endParaRPr lang="zh-CN" altLang="zh-CN" sz="3600" b="1">
              <a:solidFill>
                <a:srgbClr val="000099"/>
              </a:solidFill>
              <a:latin typeface="Times New Roman" panose="02020603050405020304" pitchFamily="18" charset="0"/>
            </a:endParaRPr>
          </a:p>
        </p:txBody>
      </p:sp>
      <p:sp>
        <p:nvSpPr>
          <p:cNvPr id="39939" name="Text Box 3"/>
          <p:cNvSpPr txBox="1">
            <a:spLocks noChangeArrowheads="1"/>
          </p:cNvSpPr>
          <p:nvPr/>
        </p:nvSpPr>
        <p:spPr bwMode="auto">
          <a:xfrm>
            <a:off x="2514600" y="3429000"/>
            <a:ext cx="34290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spAutoFit/>
          </a:bodyPr>
          <a:lstStyle/>
          <a:p>
            <a:pPr>
              <a:buFontTx/>
              <a:buChar char="•"/>
            </a:pPr>
            <a:r>
              <a:rPr lang="en-US" altLang="zh-CN" sz="3200" b="1">
                <a:solidFill>
                  <a:srgbClr val="FF0066"/>
                </a:solidFill>
                <a:latin typeface="Times New Roman" panose="02020603050405020304" pitchFamily="18" charset="0"/>
              </a:rPr>
              <a:t> News</a:t>
            </a:r>
          </a:p>
          <a:p>
            <a:pPr>
              <a:buFontTx/>
              <a:buChar char="•"/>
            </a:pPr>
            <a:r>
              <a:rPr lang="en-US" altLang="zh-CN" sz="3200" b="1">
                <a:solidFill>
                  <a:srgbClr val="FF0066"/>
                </a:solidFill>
                <a:latin typeface="Times New Roman" panose="02020603050405020304" pitchFamily="18" charset="0"/>
              </a:rPr>
              <a:t> Music</a:t>
            </a:r>
          </a:p>
          <a:p>
            <a:pPr>
              <a:buFontTx/>
              <a:buChar char="•"/>
            </a:pPr>
            <a:r>
              <a:rPr lang="en-US" altLang="zh-CN" sz="3200" b="1">
                <a:solidFill>
                  <a:srgbClr val="FF0066"/>
                </a:solidFill>
                <a:latin typeface="Times New Roman" panose="02020603050405020304" pitchFamily="18" charset="0"/>
              </a:rPr>
              <a:t> Stories</a:t>
            </a:r>
          </a:p>
          <a:p>
            <a:pPr>
              <a:buFontTx/>
              <a:buChar char="•"/>
            </a:pPr>
            <a:r>
              <a:rPr lang="en-US" altLang="zh-CN" sz="3200" b="1">
                <a:solidFill>
                  <a:srgbClr val="FF0066"/>
                </a:solidFill>
                <a:latin typeface="Times New Roman" panose="02020603050405020304" pitchFamily="18" charset="0"/>
              </a:rPr>
              <a:t> Interviews</a:t>
            </a:r>
          </a:p>
          <a:p>
            <a:pPr>
              <a:buFontTx/>
              <a:buChar char="•"/>
            </a:pPr>
            <a:r>
              <a:rPr lang="en-US" altLang="zh-CN" sz="3200" b="1">
                <a:solidFill>
                  <a:srgbClr val="FF0066"/>
                </a:solidFill>
                <a:latin typeface="Times New Roman" panose="02020603050405020304" pitchFamily="18" charset="0"/>
              </a:rPr>
              <a:t> Phone-ins</a:t>
            </a:r>
          </a:p>
          <a:p>
            <a:pPr>
              <a:buFontTx/>
              <a:buChar char="•"/>
            </a:pPr>
            <a:r>
              <a:rPr lang="en-US" altLang="zh-CN" sz="3200" b="1">
                <a:solidFill>
                  <a:srgbClr val="FF0066"/>
                </a:solidFill>
                <a:latin typeface="Times New Roman" panose="02020603050405020304" pitchFamily="18" charset="0"/>
              </a:rPr>
              <a:t> Weather reports</a:t>
            </a:r>
          </a:p>
        </p:txBody>
      </p:sp>
      <p:sp>
        <p:nvSpPr>
          <p:cNvPr id="39940" name="WordArt 11"/>
          <p:cNvSpPr>
            <a:spLocks noChangeArrowheads="1" noChangeShapeType="1" noTextEdit="1"/>
          </p:cNvSpPr>
          <p:nvPr/>
        </p:nvSpPr>
        <p:spPr bwMode="auto">
          <a:xfrm>
            <a:off x="304800" y="533400"/>
            <a:ext cx="3657600" cy="609600"/>
          </a:xfrm>
          <a:prstGeom prst="rect">
            <a:avLst/>
          </a:prstGeom>
        </p:spPr>
        <p:txBody>
          <a:bodyPr wrap="none" fromWordArt="1">
            <a:prstTxWarp prst="textDoubleWave1">
              <a:avLst>
                <a:gd name="adj1" fmla="val 6500"/>
                <a:gd name="adj2" fmla="val 0"/>
              </a:avLst>
            </a:prstTxWarp>
          </a:bodyPr>
          <a:lstStyle/>
          <a:p>
            <a:pPr algn="ctr"/>
            <a:r>
              <a:rPr lang="en-US" altLang="zh-CN" sz="3200" b="1" kern="10" spc="-320">
                <a:ln w="12700">
                  <a:solidFill>
                    <a:srgbClr val="000099"/>
                  </a:solidFill>
                  <a:round/>
                </a:ln>
                <a:solidFill>
                  <a:srgbClr val="33CCFF"/>
                </a:solidFill>
                <a:latin typeface="Arial" panose="020B0604020202020204"/>
                <a:cs typeface="Arial" panose="020B0604020202020204"/>
              </a:rPr>
              <a:t>Module task :</a:t>
            </a:r>
            <a:endParaRPr lang="zh-CN" altLang="en-US" sz="3200" b="1" kern="10" spc="-320">
              <a:ln w="12700">
                <a:solidFill>
                  <a:srgbClr val="000099"/>
                </a:solidFill>
                <a:round/>
              </a:ln>
              <a:solidFill>
                <a:srgbClr val="33CCFF"/>
              </a:solidFill>
              <a:latin typeface="Arial" panose="020B0604020202020204"/>
              <a:cs typeface="Arial" panose="020B0604020202020204"/>
            </a:endParaRPr>
          </a:p>
        </p:txBody>
      </p:sp>
      <p:sp>
        <p:nvSpPr>
          <p:cNvPr id="39941" name="Rectangle 5"/>
          <p:cNvSpPr>
            <a:spLocks noChangeArrowheads="1"/>
          </p:cNvSpPr>
          <p:nvPr/>
        </p:nvSpPr>
        <p:spPr bwMode="auto">
          <a:xfrm>
            <a:off x="304800" y="1981200"/>
            <a:ext cx="8534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a:solidFill>
                  <a:srgbClr val="000066"/>
                </a:solidFill>
                <a:latin typeface="Times New Roman" panose="02020603050405020304" pitchFamily="18" charset="0"/>
              </a:rPr>
              <a:t>8. Work in pairs. Decide what to include in your school radio programme.</a:t>
            </a:r>
          </a:p>
        </p:txBody>
      </p:sp>
      <p:sp>
        <p:nvSpPr>
          <p:cNvPr id="39942" name="Rectangle 6"/>
          <p:cNvSpPr>
            <a:spLocks noChangeArrowheads="1"/>
          </p:cNvSpPr>
          <p:nvPr/>
        </p:nvSpPr>
        <p:spPr bwMode="auto">
          <a:xfrm>
            <a:off x="1981200" y="1295400"/>
            <a:ext cx="6791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975E5D"/>
                </a:solidFill>
              </a:rPr>
              <a:t>Making a school radio programme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left)">
                                      <p:cBhvr>
                                        <p:cTn id="7"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533400" y="685800"/>
            <a:ext cx="8153400" cy="260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pPr>
            <a:r>
              <a:rPr lang="en-US" altLang="zh-CN" sz="3600" b="1" dirty="0">
                <a:solidFill>
                  <a:srgbClr val="000066"/>
                </a:solidFill>
                <a:latin typeface="Times New Roman" panose="02020603050405020304" pitchFamily="18" charset="0"/>
              </a:rPr>
              <a:t>9. Write each section of the </a:t>
            </a:r>
            <a:r>
              <a:rPr lang="en-US" altLang="zh-CN" sz="3600" b="1" dirty="0" err="1">
                <a:solidFill>
                  <a:srgbClr val="000066"/>
                </a:solidFill>
                <a:latin typeface="Times New Roman" panose="02020603050405020304" pitchFamily="18" charset="0"/>
              </a:rPr>
              <a:t>programme</a:t>
            </a:r>
            <a:r>
              <a:rPr lang="en-US" altLang="zh-CN" sz="3600" b="1" dirty="0">
                <a:solidFill>
                  <a:srgbClr val="000066"/>
                </a:solidFill>
                <a:latin typeface="Times New Roman" panose="02020603050405020304" pitchFamily="18" charset="0"/>
              </a:rPr>
              <a:t>.</a:t>
            </a:r>
          </a:p>
          <a:p>
            <a:pPr lvl="1">
              <a:lnSpc>
                <a:spcPct val="125000"/>
              </a:lnSpc>
              <a:buFontTx/>
              <a:buChar char="•"/>
            </a:pPr>
            <a:r>
              <a:rPr lang="en-US" altLang="zh-CN" sz="3200" b="1" dirty="0">
                <a:latin typeface="Times New Roman" panose="02020603050405020304" pitchFamily="18" charset="0"/>
              </a:rPr>
              <a:t> Decide who will write each section.</a:t>
            </a:r>
          </a:p>
          <a:p>
            <a:pPr lvl="1">
              <a:lnSpc>
                <a:spcPct val="125000"/>
              </a:lnSpc>
              <a:buFontTx/>
              <a:buChar char="•"/>
            </a:pPr>
            <a:r>
              <a:rPr lang="en-US" altLang="zh-CN" sz="3200" b="1" dirty="0">
                <a:latin typeface="Times New Roman" panose="02020603050405020304" pitchFamily="18" charset="0"/>
              </a:rPr>
              <a:t> Write the reports and show them in </a:t>
            </a:r>
          </a:p>
          <a:p>
            <a:pPr lvl="1">
              <a:lnSpc>
                <a:spcPct val="125000"/>
              </a:lnSpc>
            </a:pPr>
            <a:r>
              <a:rPr lang="en-US" altLang="zh-CN" sz="3200" b="1" dirty="0">
                <a:latin typeface="Times New Roman" panose="02020603050405020304" pitchFamily="18" charset="0"/>
              </a:rPr>
              <a:t>  your group.</a:t>
            </a:r>
          </a:p>
        </p:txBody>
      </p:sp>
      <p:sp>
        <p:nvSpPr>
          <p:cNvPr id="38918" name="Rectangle 6"/>
          <p:cNvSpPr>
            <a:spLocks noChangeArrowheads="1"/>
          </p:cNvSpPr>
          <p:nvPr/>
        </p:nvSpPr>
        <p:spPr bwMode="auto">
          <a:xfrm>
            <a:off x="685800" y="3352800"/>
            <a:ext cx="8001000"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en-US" altLang="zh-CN" sz="3600" b="1">
                <a:solidFill>
                  <a:srgbClr val="000066"/>
                </a:solidFill>
                <a:latin typeface="Times New Roman" panose="02020603050405020304" pitchFamily="18" charset="0"/>
              </a:rPr>
              <a:t>10. Do your school radio programme.  </a:t>
            </a:r>
          </a:p>
          <a:p>
            <a:pPr>
              <a:lnSpc>
                <a:spcPct val="130000"/>
              </a:lnSpc>
            </a:pPr>
            <a:r>
              <a:rPr lang="en-US" altLang="zh-CN" sz="3600" b="1">
                <a:solidFill>
                  <a:srgbClr val="000066"/>
                </a:solidFill>
                <a:latin typeface="Times New Roman" panose="02020603050405020304" pitchFamily="18" charset="0"/>
              </a:rPr>
              <a:t>      Try to record it if possible</a:t>
            </a:r>
          </a:p>
          <a:p>
            <a:pPr>
              <a:lnSpc>
                <a:spcPct val="130000"/>
              </a:lnSpc>
            </a:pPr>
            <a:r>
              <a:rPr lang="en-US" altLang="zh-CN" sz="3600" b="1">
                <a:solidFill>
                  <a:srgbClr val="000066"/>
                </a:solidFill>
                <a:latin typeface="Times New Roman" panose="02020603050405020304" pitchFamily="18" charset="0"/>
              </a:rPr>
              <a:t>11. Present your radio programme to  </a:t>
            </a:r>
          </a:p>
          <a:p>
            <a:pPr>
              <a:lnSpc>
                <a:spcPct val="130000"/>
              </a:lnSpc>
            </a:pPr>
            <a:r>
              <a:rPr lang="en-US" altLang="zh-CN" sz="3600" b="1">
                <a:solidFill>
                  <a:srgbClr val="000066"/>
                </a:solidFill>
                <a:latin typeface="Times New Roman" panose="02020603050405020304" pitchFamily="18" charset="0"/>
              </a:rPr>
              <a:t>      the rest of the class.</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09600" y="2133600"/>
            <a:ext cx="5257800" cy="990600"/>
          </a:xfrm>
          <a:prstGeom prst="rect">
            <a:avLst/>
          </a:prstGeom>
          <a:solidFill>
            <a:srgbClr val="FFFF99"/>
          </a:solidFill>
          <a:ln w="9525">
            <a:solidFill>
              <a:schemeClr val="bg1"/>
            </a:solidFill>
            <a:miter lim="800000"/>
          </a:ln>
          <a:effectLst>
            <a:outerShdw sy="50000" rotWithShape="0">
              <a:schemeClr val="bg2"/>
            </a:outerShdw>
          </a:effectLst>
        </p:spPr>
        <p:txBody>
          <a:bodyPr wrap="none" lIns="91435" tIns="45717" rIns="91435" bIns="45717" anchor="ctr"/>
          <a:lstStyle/>
          <a:p>
            <a:pPr algn="ctr" defTabSz="913130"/>
            <a:r>
              <a:rPr kumimoji="1" lang="en-US" altLang="zh-CN" sz="3600" b="1">
                <a:solidFill>
                  <a:srgbClr val="FF0000"/>
                </a:solidFill>
                <a:latin typeface="Tahoma" panose="020B0604030504040204" pitchFamily="34" charset="0"/>
                <a:ea typeface="黑体" panose="02010609060101010101" pitchFamily="49" charset="-122"/>
              </a:rPr>
              <a:t> </a:t>
            </a:r>
            <a:r>
              <a:rPr kumimoji="1" lang="zh-CN" altLang="en-US" sz="3600" b="1">
                <a:solidFill>
                  <a:srgbClr val="FF0000"/>
                </a:solidFill>
                <a:latin typeface="Tahoma" panose="020B0604030504040204" pitchFamily="34" charset="0"/>
                <a:ea typeface="黑体" panose="02010609060101010101" pitchFamily="49" charset="-122"/>
              </a:rPr>
              <a:t>宾语从句的时态</a:t>
            </a:r>
          </a:p>
        </p:txBody>
      </p:sp>
      <p:sp>
        <p:nvSpPr>
          <p:cNvPr id="18435" name="Text Box 3"/>
          <p:cNvSpPr txBox="1">
            <a:spLocks noChangeArrowheads="1"/>
          </p:cNvSpPr>
          <p:nvPr/>
        </p:nvSpPr>
        <p:spPr bwMode="auto">
          <a:xfrm>
            <a:off x="304800" y="609600"/>
            <a:ext cx="3360738"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15" tIns="59258" rIns="118515" bIns="59258">
            <a:spAutoFit/>
          </a:bodyPr>
          <a:lstStyle>
            <a:lvl1pPr defTabSz="913130">
              <a:defRPr>
                <a:solidFill>
                  <a:schemeClr val="tx1"/>
                </a:solidFill>
                <a:latin typeface="Arial" panose="020B0604020202020204" pitchFamily="34" charset="0"/>
                <a:ea typeface="宋体" panose="02010600030101010101" pitchFamily="2" charset="-122"/>
              </a:defRPr>
            </a:lvl1pPr>
            <a:lvl2pPr marL="592455" defTabSz="913130">
              <a:defRPr>
                <a:solidFill>
                  <a:schemeClr val="tx1"/>
                </a:solidFill>
                <a:latin typeface="Arial" panose="020B0604020202020204" pitchFamily="34" charset="0"/>
                <a:ea typeface="宋体" panose="02010600030101010101" pitchFamily="2" charset="-122"/>
              </a:defRPr>
            </a:lvl2pPr>
            <a:lvl3pPr marL="1186180" defTabSz="913130">
              <a:defRPr>
                <a:solidFill>
                  <a:schemeClr val="tx1"/>
                </a:solidFill>
                <a:latin typeface="Arial" panose="020B0604020202020204" pitchFamily="34" charset="0"/>
                <a:ea typeface="宋体" panose="02010600030101010101" pitchFamily="2" charset="-122"/>
              </a:defRPr>
            </a:lvl3pPr>
            <a:lvl4pPr marL="1778000" defTabSz="913130">
              <a:defRPr>
                <a:solidFill>
                  <a:schemeClr val="tx1"/>
                </a:solidFill>
                <a:latin typeface="Arial" panose="020B0604020202020204" pitchFamily="34" charset="0"/>
                <a:ea typeface="宋体" panose="02010600030101010101" pitchFamily="2" charset="-122"/>
              </a:defRPr>
            </a:lvl4pPr>
            <a:lvl5pPr marL="2370455" defTabSz="913130">
              <a:defRPr>
                <a:solidFill>
                  <a:schemeClr val="tx1"/>
                </a:solidFill>
                <a:latin typeface="Arial" panose="020B0604020202020204" pitchFamily="34" charset="0"/>
                <a:ea typeface="宋体" panose="02010600030101010101" pitchFamily="2" charset="-122"/>
              </a:defRPr>
            </a:lvl5pPr>
            <a:lvl6pPr marL="28276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848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420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992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4700" b="1">
                <a:solidFill>
                  <a:srgbClr val="003399"/>
                </a:solidFill>
              </a:rPr>
              <a:t>Grammar</a:t>
            </a:r>
          </a:p>
        </p:txBody>
      </p:sp>
      <p:pic>
        <p:nvPicPr>
          <p:cNvPr id="18437" name="Picture 482" descr="C:\Documents and Settings\ssr\Local Settings\Temporary Internet Files\Content.IE5\GG62C3HW\MC900445096[1].wmf"/>
          <p:cNvPicPr>
            <a:picLocks noChangeAspect="1" noChangeArrowheads="1"/>
          </p:cNvPicPr>
          <p:nvPr/>
        </p:nvPicPr>
        <p:blipFill>
          <a:blip r:embed="rId2" cstate="email"/>
          <a:srcRect/>
          <a:stretch>
            <a:fillRect/>
          </a:stretch>
        </p:blipFill>
        <p:spPr bwMode="auto">
          <a:xfrm>
            <a:off x="7696200" y="5791200"/>
            <a:ext cx="8731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女英语教师"/>
          <p:cNvPicPr>
            <a:picLocks noChangeAspect="1" noChangeArrowheads="1"/>
          </p:cNvPicPr>
          <p:nvPr/>
        </p:nvPicPr>
        <p:blipFill>
          <a:blip r:embed="rId3" cstate="email"/>
          <a:srcRect/>
          <a:stretch>
            <a:fillRect/>
          </a:stretch>
        </p:blipFill>
        <p:spPr bwMode="auto">
          <a:xfrm>
            <a:off x="5257800" y="1524000"/>
            <a:ext cx="22860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words"/>
          <p:cNvPicPr>
            <a:picLocks noChangeAspect="1" noChangeArrowheads="1"/>
          </p:cNvPicPr>
          <p:nvPr/>
        </p:nvPicPr>
        <p:blipFill>
          <a:blip r:embed="rId4" cstate="email"/>
          <a:srcRect/>
          <a:stretch>
            <a:fillRect/>
          </a:stretch>
        </p:blipFill>
        <p:spPr bwMode="auto">
          <a:xfrm>
            <a:off x="0" y="5562600"/>
            <a:ext cx="1619250" cy="1047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457200" y="2286000"/>
            <a:ext cx="8280400" cy="36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n-US" altLang="zh-CN" sz="3200" b="1" dirty="0">
                <a:latin typeface="Times New Roman" panose="02020603050405020304" pitchFamily="18" charset="0"/>
                <a:ea typeface="Arial Unicode MS" pitchFamily="34" charset="-122"/>
              </a:rPr>
              <a:t>1. Could you tell me where do they live?</a:t>
            </a:r>
          </a:p>
          <a:p>
            <a:pPr>
              <a:lnSpc>
                <a:spcPct val="80000"/>
              </a:lnSpc>
            </a:pPr>
            <a:r>
              <a:rPr lang="en-US" altLang="zh-CN" sz="3200" b="1" dirty="0">
                <a:latin typeface="Times New Roman" panose="02020603050405020304" pitchFamily="18" charset="0"/>
                <a:ea typeface="Arial Unicode MS" pitchFamily="34" charset="-122"/>
              </a:rPr>
              <a:t>   </a:t>
            </a:r>
          </a:p>
          <a:p>
            <a:pPr>
              <a:lnSpc>
                <a:spcPct val="80000"/>
              </a:lnSpc>
            </a:pPr>
            <a:r>
              <a:rPr lang="en-US" altLang="zh-CN" sz="3200" b="1" dirty="0">
                <a:latin typeface="Times New Roman" panose="02020603050405020304" pitchFamily="18" charset="0"/>
                <a:ea typeface="Arial Unicode MS" pitchFamily="34" charset="-122"/>
              </a:rPr>
              <a:t>2. She knew that Danny is a student.</a:t>
            </a:r>
          </a:p>
          <a:p>
            <a:pPr>
              <a:lnSpc>
                <a:spcPct val="80000"/>
              </a:lnSpc>
            </a:pPr>
            <a:endParaRPr lang="en-US" altLang="zh-CN" sz="3200" b="1" dirty="0">
              <a:latin typeface="Times New Roman" panose="02020603050405020304" pitchFamily="18" charset="0"/>
              <a:ea typeface="Arial Unicode MS" pitchFamily="34" charset="-122"/>
            </a:endParaRPr>
          </a:p>
          <a:p>
            <a:pPr>
              <a:lnSpc>
                <a:spcPct val="80000"/>
              </a:lnSpc>
            </a:pPr>
            <a:r>
              <a:rPr lang="en-US" altLang="zh-CN" sz="3200" b="1" dirty="0">
                <a:latin typeface="Times New Roman" panose="02020603050405020304" pitchFamily="18" charset="0"/>
                <a:ea typeface="Arial Unicode MS" pitchFamily="34" charset="-122"/>
              </a:rPr>
              <a:t>3. He told me that winter was colder than   </a:t>
            </a:r>
          </a:p>
          <a:p>
            <a:pPr>
              <a:lnSpc>
                <a:spcPct val="80000"/>
              </a:lnSpc>
            </a:pPr>
            <a:r>
              <a:rPr lang="en-US" altLang="zh-CN" sz="3200" b="1" dirty="0">
                <a:latin typeface="Times New Roman" panose="02020603050405020304" pitchFamily="18" charset="0"/>
                <a:ea typeface="Arial Unicode MS" pitchFamily="34" charset="-122"/>
              </a:rPr>
              <a:t>    autumn.</a:t>
            </a:r>
          </a:p>
          <a:p>
            <a:pPr>
              <a:lnSpc>
                <a:spcPct val="80000"/>
              </a:lnSpc>
            </a:pPr>
            <a:r>
              <a:rPr lang="en-US" altLang="zh-CN" sz="3200" b="1" dirty="0">
                <a:latin typeface="Times New Roman" panose="02020603050405020304" pitchFamily="18" charset="0"/>
                <a:ea typeface="Arial Unicode MS" pitchFamily="34" charset="-122"/>
              </a:rPr>
              <a:t>   </a:t>
            </a:r>
          </a:p>
          <a:p>
            <a:pPr>
              <a:lnSpc>
                <a:spcPct val="80000"/>
              </a:lnSpc>
            </a:pPr>
            <a:r>
              <a:rPr lang="en-US" altLang="zh-CN" sz="3200" b="1" dirty="0">
                <a:latin typeface="Times New Roman" panose="02020603050405020304" pitchFamily="18" charset="0"/>
                <a:ea typeface="Arial Unicode MS" pitchFamily="34" charset="-122"/>
              </a:rPr>
              <a:t>4. Do you know who car it is?</a:t>
            </a:r>
          </a:p>
          <a:p>
            <a:pPr>
              <a:lnSpc>
                <a:spcPct val="80000"/>
              </a:lnSpc>
            </a:pPr>
            <a:r>
              <a:rPr lang="en-US" altLang="zh-CN" sz="3200" b="1" dirty="0">
                <a:latin typeface="Times New Roman" panose="02020603050405020304" pitchFamily="18" charset="0"/>
                <a:ea typeface="Arial Unicode MS" pitchFamily="34" charset="-122"/>
              </a:rPr>
              <a:t>   </a:t>
            </a:r>
          </a:p>
        </p:txBody>
      </p:sp>
      <p:sp>
        <p:nvSpPr>
          <p:cNvPr id="71683" name="Line 3"/>
          <p:cNvSpPr>
            <a:spLocks noChangeShapeType="1"/>
          </p:cNvSpPr>
          <p:nvPr/>
        </p:nvSpPr>
        <p:spPr bwMode="auto">
          <a:xfrm>
            <a:off x="4724400" y="3581400"/>
            <a:ext cx="360363"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684" name="Line 4"/>
          <p:cNvSpPr>
            <a:spLocks noChangeShapeType="1"/>
          </p:cNvSpPr>
          <p:nvPr/>
        </p:nvSpPr>
        <p:spPr bwMode="auto">
          <a:xfrm>
            <a:off x="5105400" y="4267200"/>
            <a:ext cx="503238"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685" name="Line 5"/>
          <p:cNvSpPr>
            <a:spLocks noChangeShapeType="1"/>
          </p:cNvSpPr>
          <p:nvPr/>
        </p:nvSpPr>
        <p:spPr bwMode="auto">
          <a:xfrm>
            <a:off x="3429000" y="5486400"/>
            <a:ext cx="647700"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686" name="Text Box 6"/>
          <p:cNvSpPr txBox="1">
            <a:spLocks noChangeArrowheads="1"/>
          </p:cNvSpPr>
          <p:nvPr/>
        </p:nvSpPr>
        <p:spPr bwMode="auto">
          <a:xfrm>
            <a:off x="6858000" y="3048000"/>
            <a:ext cx="1152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3300"/>
                </a:solidFill>
                <a:ea typeface="Arial Unicode MS" pitchFamily="34" charset="-122"/>
              </a:rPr>
              <a:t>was</a:t>
            </a:r>
          </a:p>
        </p:txBody>
      </p:sp>
      <p:sp>
        <p:nvSpPr>
          <p:cNvPr id="71687" name="Text Box 7"/>
          <p:cNvSpPr txBox="1">
            <a:spLocks noChangeArrowheads="1"/>
          </p:cNvSpPr>
          <p:nvPr/>
        </p:nvSpPr>
        <p:spPr bwMode="auto">
          <a:xfrm>
            <a:off x="4572000" y="4191000"/>
            <a:ext cx="576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3300"/>
                </a:solidFill>
                <a:ea typeface="Arial Unicode MS" pitchFamily="34" charset="-122"/>
              </a:rPr>
              <a:t>is</a:t>
            </a:r>
          </a:p>
        </p:txBody>
      </p:sp>
      <p:sp>
        <p:nvSpPr>
          <p:cNvPr id="71688" name="Text Box 8"/>
          <p:cNvSpPr txBox="1">
            <a:spLocks noChangeArrowheads="1"/>
          </p:cNvSpPr>
          <p:nvPr/>
        </p:nvSpPr>
        <p:spPr bwMode="auto">
          <a:xfrm>
            <a:off x="3429000" y="5638800"/>
            <a:ext cx="1301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3300"/>
                </a:solidFill>
                <a:ea typeface="Arial Unicode MS" pitchFamily="34" charset="-122"/>
              </a:rPr>
              <a:t>whose</a:t>
            </a:r>
          </a:p>
        </p:txBody>
      </p:sp>
      <p:sp>
        <p:nvSpPr>
          <p:cNvPr id="71689" name="Line 9"/>
          <p:cNvSpPr>
            <a:spLocks noChangeShapeType="1"/>
          </p:cNvSpPr>
          <p:nvPr/>
        </p:nvSpPr>
        <p:spPr bwMode="auto">
          <a:xfrm flipH="1">
            <a:off x="5334000" y="2286000"/>
            <a:ext cx="431800" cy="503238"/>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690" name="Line 10"/>
          <p:cNvSpPr>
            <a:spLocks noChangeShapeType="1"/>
          </p:cNvSpPr>
          <p:nvPr/>
        </p:nvSpPr>
        <p:spPr bwMode="auto">
          <a:xfrm>
            <a:off x="5334000" y="2286000"/>
            <a:ext cx="504825" cy="503238"/>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691" name="Line 11"/>
          <p:cNvSpPr>
            <a:spLocks noChangeShapeType="1"/>
          </p:cNvSpPr>
          <p:nvPr/>
        </p:nvSpPr>
        <p:spPr bwMode="auto">
          <a:xfrm>
            <a:off x="5257800" y="2743200"/>
            <a:ext cx="647700" cy="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692" name="Rectangle 12"/>
          <p:cNvSpPr>
            <a:spLocks noChangeArrowheads="1"/>
          </p:cNvSpPr>
          <p:nvPr/>
        </p:nvSpPr>
        <p:spPr bwMode="auto">
          <a:xfrm>
            <a:off x="2971800" y="533400"/>
            <a:ext cx="32004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4400" b="1" dirty="0">
                <a:solidFill>
                  <a:srgbClr val="003399"/>
                </a:solidFill>
              </a:rPr>
              <a:t>Exercise</a:t>
            </a:r>
          </a:p>
        </p:txBody>
      </p:sp>
      <p:sp>
        <p:nvSpPr>
          <p:cNvPr id="71694" name="Rectangle 14"/>
          <p:cNvSpPr>
            <a:spLocks noChangeArrowheads="1"/>
          </p:cNvSpPr>
          <p:nvPr/>
        </p:nvSpPr>
        <p:spPr bwMode="auto">
          <a:xfrm>
            <a:off x="609600" y="13716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dirty="0">
                <a:solidFill>
                  <a:srgbClr val="FF3300"/>
                </a:solidFill>
                <a:latin typeface="Times New Roman" panose="02020603050405020304" pitchFamily="18" charset="0"/>
                <a:ea typeface="Arial Unicode MS" pitchFamily="34" charset="-122"/>
              </a:rPr>
              <a:t>Ⅰ. Find out the mistakes and correct.</a:t>
            </a:r>
            <a:endParaRPr lang="en-US" altLang="zh-CN" sz="2800" b="1" dirty="0">
              <a:latin typeface="Times New Roman" panose="02020603050405020304" pitchFamily="18" charset="0"/>
              <a:ea typeface="Arial Unicode MS"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91"/>
                                        </p:tgtEl>
                                        <p:attrNameLst>
                                          <p:attrName>style.visibility</p:attrName>
                                        </p:attrNameLst>
                                      </p:cBhvr>
                                      <p:to>
                                        <p:strVal val="visible"/>
                                      </p:to>
                                    </p:set>
                                    <p:animEffect transition="in" filter="wipe(left)">
                                      <p:cBhvr>
                                        <p:cTn id="7" dur="500"/>
                                        <p:tgtEl>
                                          <p:spTgt spid="716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1689"/>
                                        </p:tgtEl>
                                        <p:attrNameLst>
                                          <p:attrName>style.visibility</p:attrName>
                                        </p:attrNameLst>
                                      </p:cBhvr>
                                      <p:to>
                                        <p:strVal val="visible"/>
                                      </p:to>
                                    </p:set>
                                    <p:animEffect transition="in" filter="wipe(up)">
                                      <p:cBhvr>
                                        <p:cTn id="12" dur="500"/>
                                        <p:tgtEl>
                                          <p:spTgt spid="71689"/>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1690"/>
                                        </p:tgtEl>
                                        <p:attrNameLst>
                                          <p:attrName>style.visibility</p:attrName>
                                        </p:attrNameLst>
                                      </p:cBhvr>
                                      <p:to>
                                        <p:strVal val="visible"/>
                                      </p:to>
                                    </p:set>
                                    <p:animEffect transition="in" filter="wipe(up)">
                                      <p:cBhvr>
                                        <p:cTn id="16" dur="500"/>
                                        <p:tgtEl>
                                          <p:spTgt spid="7169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1683"/>
                                        </p:tgtEl>
                                        <p:attrNameLst>
                                          <p:attrName>style.visibility</p:attrName>
                                        </p:attrNameLst>
                                      </p:cBhvr>
                                      <p:to>
                                        <p:strVal val="visible"/>
                                      </p:to>
                                    </p:set>
                                    <p:animEffect transition="in" filter="wipe(left)">
                                      <p:cBhvr>
                                        <p:cTn id="21" dur="500"/>
                                        <p:tgtEl>
                                          <p:spTgt spid="7168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168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1684"/>
                                        </p:tgtEl>
                                        <p:attrNameLst>
                                          <p:attrName>style.visibility</p:attrName>
                                        </p:attrNameLst>
                                      </p:cBhvr>
                                      <p:to>
                                        <p:strVal val="visible"/>
                                      </p:to>
                                    </p:set>
                                    <p:animEffect transition="in" filter="wipe(left)">
                                      <p:cBhvr>
                                        <p:cTn id="30" dur="500"/>
                                        <p:tgtEl>
                                          <p:spTgt spid="7168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6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1685"/>
                                        </p:tgtEl>
                                        <p:attrNameLst>
                                          <p:attrName>style.visibility</p:attrName>
                                        </p:attrNameLst>
                                      </p:cBhvr>
                                      <p:to>
                                        <p:strVal val="visible"/>
                                      </p:to>
                                    </p:set>
                                    <p:animEffect transition="in" filter="wipe(left)">
                                      <p:cBhvr>
                                        <p:cTn id="39" dur="500"/>
                                        <p:tgtEl>
                                          <p:spTgt spid="7168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5" grpId="0" animBg="1"/>
      <p:bldP spid="71686" grpId="0" autoUpdateAnimBg="0"/>
      <p:bldP spid="71687" grpId="0" autoUpdateAnimBg="0"/>
      <p:bldP spid="71688" grpId="0" autoUpdateAnimBg="0"/>
      <p:bldP spid="71689" grpId="0" animBg="1"/>
      <p:bldP spid="71690" grpId="0" animBg="1"/>
      <p:bldP spid="7169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914400" y="4191000"/>
            <a:ext cx="6724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latin typeface="宋体" panose="02010600030101010101" pitchFamily="2" charset="-122"/>
              </a:rPr>
              <a:t>3.</a:t>
            </a:r>
            <a:r>
              <a:rPr lang="zh-CN" altLang="en-US" sz="3200" b="1" dirty="0">
                <a:latin typeface="宋体" panose="02010600030101010101" pitchFamily="2" charset="-122"/>
              </a:rPr>
              <a:t>玛丽想知道你能否帮她？</a:t>
            </a:r>
            <a:r>
              <a:rPr lang="zh-CN" altLang="en-US" sz="3200" dirty="0">
                <a:latin typeface="宋体" panose="02010600030101010101" pitchFamily="2" charset="-122"/>
              </a:rPr>
              <a:t> </a:t>
            </a:r>
          </a:p>
        </p:txBody>
      </p:sp>
      <p:sp>
        <p:nvSpPr>
          <p:cNvPr id="72707" name="Text Box 3"/>
          <p:cNvSpPr txBox="1">
            <a:spLocks noChangeArrowheads="1"/>
          </p:cNvSpPr>
          <p:nvPr/>
        </p:nvSpPr>
        <p:spPr bwMode="auto">
          <a:xfrm>
            <a:off x="1219200" y="4953000"/>
            <a:ext cx="762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latin typeface="Times New Roman" panose="02020603050405020304" pitchFamily="18" charset="0"/>
                <a:ea typeface="Arial Unicode MS" pitchFamily="34" charset="-122"/>
              </a:rPr>
              <a:t>Mary wants to know </a:t>
            </a:r>
            <a:r>
              <a:rPr lang="en-US" altLang="zh-CN" sz="3200" b="1" dirty="0">
                <a:solidFill>
                  <a:srgbClr val="FF0000"/>
                </a:solidFill>
                <a:latin typeface="Times New Roman" panose="02020603050405020304" pitchFamily="18" charset="0"/>
                <a:ea typeface="Arial Unicode MS" pitchFamily="34" charset="-122"/>
              </a:rPr>
              <a:t>if you can help her.</a:t>
            </a:r>
            <a:endParaRPr lang="en-US" altLang="zh-CN" sz="3200" dirty="0">
              <a:latin typeface="Times New Roman" panose="02020603050405020304" pitchFamily="18" charset="0"/>
              <a:ea typeface="Arial Unicode MS" pitchFamily="34" charset="-122"/>
            </a:endParaRPr>
          </a:p>
        </p:txBody>
      </p:sp>
      <p:sp>
        <p:nvSpPr>
          <p:cNvPr id="72708" name="Text Box 4"/>
          <p:cNvSpPr txBox="1">
            <a:spLocks noChangeArrowheads="1"/>
          </p:cNvSpPr>
          <p:nvPr/>
        </p:nvSpPr>
        <p:spPr bwMode="auto">
          <a:xfrm>
            <a:off x="990600" y="2819400"/>
            <a:ext cx="5886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latin typeface="宋体" panose="02010600030101010101" pitchFamily="2" charset="-122"/>
              </a:rPr>
              <a:t>2.</a:t>
            </a:r>
            <a:r>
              <a:rPr lang="zh-CN" altLang="en-US" sz="3200" b="1" dirty="0">
                <a:latin typeface="宋体" panose="02010600030101010101" pitchFamily="2" charset="-122"/>
              </a:rPr>
              <a:t>你能告诉我你住哪里吗？ </a:t>
            </a:r>
          </a:p>
        </p:txBody>
      </p:sp>
      <p:sp>
        <p:nvSpPr>
          <p:cNvPr id="72709" name="Text Box 5"/>
          <p:cNvSpPr txBox="1">
            <a:spLocks noChangeArrowheads="1"/>
          </p:cNvSpPr>
          <p:nvPr/>
        </p:nvSpPr>
        <p:spPr bwMode="auto">
          <a:xfrm>
            <a:off x="1447800" y="3505200"/>
            <a:ext cx="612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latin typeface="Times New Roman" panose="02020603050405020304" pitchFamily="18" charset="0"/>
              </a:rPr>
              <a:t>Can you tell me </a:t>
            </a:r>
            <a:r>
              <a:rPr lang="en-US" altLang="zh-CN" sz="3200" b="1" dirty="0">
                <a:solidFill>
                  <a:srgbClr val="FF0000"/>
                </a:solidFill>
                <a:latin typeface="Times New Roman" panose="02020603050405020304" pitchFamily="18" charset="0"/>
              </a:rPr>
              <a:t>where you live?</a:t>
            </a:r>
            <a:r>
              <a:rPr lang="en-US" altLang="zh-CN" sz="3200" dirty="0">
                <a:latin typeface="Times New Roman" panose="02020603050405020304" pitchFamily="18" charset="0"/>
              </a:rPr>
              <a:t>  </a:t>
            </a:r>
          </a:p>
        </p:txBody>
      </p:sp>
      <p:sp>
        <p:nvSpPr>
          <p:cNvPr id="72710" name="Text Box 6"/>
          <p:cNvSpPr txBox="1">
            <a:spLocks noChangeArrowheads="1"/>
          </p:cNvSpPr>
          <p:nvPr/>
        </p:nvSpPr>
        <p:spPr bwMode="auto">
          <a:xfrm>
            <a:off x="971550" y="1470025"/>
            <a:ext cx="6648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latin typeface="宋体" panose="02010600030101010101" pitchFamily="2" charset="-122"/>
              </a:rPr>
              <a:t>1.</a:t>
            </a:r>
            <a:r>
              <a:rPr lang="zh-CN" altLang="en-US" sz="3200" b="1" dirty="0">
                <a:latin typeface="宋体" panose="02010600030101010101" pitchFamily="2" charset="-122"/>
              </a:rPr>
              <a:t>我想知道你喜欢什么颜色。</a:t>
            </a:r>
            <a:r>
              <a:rPr lang="zh-CN" altLang="en-US" sz="3200" dirty="0">
                <a:latin typeface="宋体" panose="02010600030101010101" pitchFamily="2" charset="-122"/>
              </a:rPr>
              <a:t> </a:t>
            </a:r>
          </a:p>
        </p:txBody>
      </p:sp>
      <p:sp>
        <p:nvSpPr>
          <p:cNvPr id="72711" name="Text Box 7"/>
          <p:cNvSpPr txBox="1">
            <a:spLocks noChangeArrowheads="1"/>
          </p:cNvSpPr>
          <p:nvPr/>
        </p:nvSpPr>
        <p:spPr bwMode="auto">
          <a:xfrm>
            <a:off x="1295400" y="2133600"/>
            <a:ext cx="6805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latin typeface="Times New Roman" panose="02020603050405020304" pitchFamily="18" charset="0"/>
              </a:rPr>
              <a:t> </a:t>
            </a:r>
            <a:r>
              <a:rPr lang="en-US" altLang="zh-CN" sz="3200" b="1" dirty="0">
                <a:latin typeface="Times New Roman" panose="02020603050405020304" pitchFamily="18" charset="0"/>
                <a:ea typeface="Arial Unicode MS" pitchFamily="34" charset="-122"/>
              </a:rPr>
              <a:t>I want to know </a:t>
            </a:r>
            <a:r>
              <a:rPr lang="en-US" altLang="zh-CN" sz="3200" b="1" dirty="0">
                <a:solidFill>
                  <a:srgbClr val="FF0000"/>
                </a:solidFill>
                <a:latin typeface="Times New Roman" panose="02020603050405020304" pitchFamily="18" charset="0"/>
                <a:ea typeface="Arial Unicode MS" pitchFamily="34" charset="-122"/>
              </a:rPr>
              <a:t>what </a:t>
            </a:r>
            <a:r>
              <a:rPr lang="en-US" altLang="zh-CN" sz="3200" b="1" dirty="0" err="1">
                <a:solidFill>
                  <a:srgbClr val="FF0000"/>
                </a:solidFill>
                <a:latin typeface="Times New Roman" panose="02020603050405020304" pitchFamily="18" charset="0"/>
                <a:ea typeface="Arial Unicode MS" pitchFamily="34" charset="-122"/>
              </a:rPr>
              <a:t>colour</a:t>
            </a:r>
            <a:r>
              <a:rPr lang="en-US" altLang="zh-CN" sz="3200" b="1" dirty="0">
                <a:solidFill>
                  <a:srgbClr val="FF0000"/>
                </a:solidFill>
                <a:latin typeface="Times New Roman" panose="02020603050405020304" pitchFamily="18" charset="0"/>
                <a:ea typeface="Arial Unicode MS" pitchFamily="34" charset="-122"/>
              </a:rPr>
              <a:t> you like.</a:t>
            </a:r>
            <a:r>
              <a:rPr lang="en-US" altLang="zh-CN" sz="3200" dirty="0">
                <a:latin typeface="Times New Roman" panose="02020603050405020304" pitchFamily="18" charset="0"/>
                <a:ea typeface="Arial Unicode MS" pitchFamily="34" charset="-122"/>
              </a:rPr>
              <a:t> </a:t>
            </a:r>
          </a:p>
        </p:txBody>
      </p:sp>
      <p:sp>
        <p:nvSpPr>
          <p:cNvPr id="72712" name="Text Box 8"/>
          <p:cNvSpPr txBox="1">
            <a:spLocks noChangeArrowheads="1"/>
          </p:cNvSpPr>
          <p:nvPr/>
        </p:nvSpPr>
        <p:spPr bwMode="auto">
          <a:xfrm>
            <a:off x="457200" y="609600"/>
            <a:ext cx="51704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i="1" dirty="0" err="1">
                <a:solidFill>
                  <a:srgbClr val="FF3300"/>
                </a:solidFill>
                <a:latin typeface="Times New Roman" panose="02020603050405020304" pitchFamily="18" charset="0"/>
                <a:ea typeface="黑体" panose="02010609060101010101" pitchFamily="49" charset="-122"/>
              </a:rPr>
              <a:t>Ⅱ.Translate</a:t>
            </a:r>
            <a:endParaRPr lang="en-US" altLang="zh-CN" sz="3200" b="1" i="1" dirty="0">
              <a:solidFill>
                <a:srgbClr val="FF3300"/>
              </a:solidFill>
              <a:latin typeface="Times New Roman" panose="02020603050405020304" pitchFamily="18" charset="0"/>
              <a:ea typeface="黑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wipe(left)">
                                      <p:cBhvr>
                                        <p:cTn id="7" dur="500"/>
                                        <p:tgtEl>
                                          <p:spTgt spid="727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wipe(left)">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2707"/>
                                        </p:tgtEl>
                                        <p:attrNameLst>
                                          <p:attrName>style.visibility</p:attrName>
                                        </p:attrNameLst>
                                      </p:cBhvr>
                                      <p:to>
                                        <p:strVal val="visible"/>
                                      </p:to>
                                    </p:set>
                                    <p:animEffect transition="in" filter="wipe(left)">
                                      <p:cBhvr>
                                        <p:cTn id="17" dur="5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P spid="72709" grpId="0" autoUpdateAnimBg="0"/>
      <p:bldP spid="7271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762000" y="990600"/>
            <a:ext cx="5851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latin typeface="Times New Roman" panose="02020603050405020304" pitchFamily="18" charset="0"/>
              </a:rPr>
              <a:t>4. Danny</a:t>
            </a:r>
            <a:r>
              <a:rPr lang="zh-CN" altLang="en-US" sz="3200" b="1" dirty="0">
                <a:latin typeface="Times New Roman" panose="02020603050405020304" pitchFamily="18" charset="0"/>
              </a:rPr>
              <a:t>说他明天出发去上海。</a:t>
            </a:r>
          </a:p>
        </p:txBody>
      </p:sp>
      <p:sp>
        <p:nvSpPr>
          <p:cNvPr id="73731" name="Text Box 3"/>
          <p:cNvSpPr txBox="1">
            <a:spLocks noChangeArrowheads="1"/>
          </p:cNvSpPr>
          <p:nvPr/>
        </p:nvSpPr>
        <p:spPr bwMode="auto">
          <a:xfrm>
            <a:off x="1066800" y="1857375"/>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sz="3200" b="1" dirty="0">
                <a:latin typeface="Times New Roman" panose="02020603050405020304" pitchFamily="18" charset="0"/>
                <a:ea typeface="Arial Unicode MS" pitchFamily="34" charset="-122"/>
              </a:rPr>
              <a:t>Danny says that </a:t>
            </a:r>
            <a:r>
              <a:rPr lang="en-US" altLang="zh-CN" sz="3200" b="1" u="sng" dirty="0">
                <a:solidFill>
                  <a:srgbClr val="FF0000"/>
                </a:solidFill>
                <a:latin typeface="Times New Roman" panose="02020603050405020304" pitchFamily="18" charset="0"/>
                <a:ea typeface="Arial Unicode MS" pitchFamily="34" charset="-122"/>
              </a:rPr>
              <a:t>he will leave for Shanghai  tomorrow</a:t>
            </a:r>
            <a:r>
              <a:rPr lang="en-US" altLang="zh-CN" sz="3200" b="1" u="sng" dirty="0">
                <a:latin typeface="Times New Roman" panose="02020603050405020304" pitchFamily="18" charset="0"/>
                <a:ea typeface="Arial Unicode MS" pitchFamily="34" charset="-122"/>
              </a:rPr>
              <a:t>.</a:t>
            </a:r>
          </a:p>
        </p:txBody>
      </p:sp>
      <p:sp>
        <p:nvSpPr>
          <p:cNvPr id="73732" name="Text Box 4"/>
          <p:cNvSpPr txBox="1">
            <a:spLocks noChangeArrowheads="1"/>
          </p:cNvSpPr>
          <p:nvPr/>
        </p:nvSpPr>
        <p:spPr bwMode="auto">
          <a:xfrm>
            <a:off x="914400" y="3276600"/>
            <a:ext cx="655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latin typeface="Times New Roman" panose="02020603050405020304" pitchFamily="18" charset="0"/>
              </a:rPr>
              <a:t>5.</a:t>
            </a:r>
            <a:r>
              <a:rPr lang="zh-CN" altLang="en-US" sz="3200" b="1" dirty="0">
                <a:latin typeface="Times New Roman" panose="02020603050405020304" pitchFamily="18" charset="0"/>
              </a:rPr>
              <a:t>我想汤姆已经完成作业了。</a:t>
            </a:r>
            <a:r>
              <a:rPr lang="zh-CN" altLang="en-US" sz="3200" dirty="0">
                <a:latin typeface="Times New Roman" panose="02020603050405020304" pitchFamily="18" charset="0"/>
              </a:rPr>
              <a:t> </a:t>
            </a:r>
          </a:p>
        </p:txBody>
      </p:sp>
      <p:sp>
        <p:nvSpPr>
          <p:cNvPr id="73733" name="Text Box 5"/>
          <p:cNvSpPr txBox="1">
            <a:spLocks noChangeArrowheads="1"/>
          </p:cNvSpPr>
          <p:nvPr/>
        </p:nvSpPr>
        <p:spPr bwMode="auto">
          <a:xfrm>
            <a:off x="1066800" y="4267200"/>
            <a:ext cx="7481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latin typeface="Times New Roman" panose="02020603050405020304" pitchFamily="18" charset="0"/>
                <a:ea typeface="Arial Unicode MS" pitchFamily="34" charset="-122"/>
              </a:rPr>
              <a:t>I think</a:t>
            </a:r>
            <a:r>
              <a:rPr lang="en-US" altLang="zh-CN" sz="3200" dirty="0">
                <a:latin typeface="Times New Roman" panose="02020603050405020304" pitchFamily="18" charset="0"/>
                <a:ea typeface="Arial Unicode MS" pitchFamily="34" charset="-122"/>
              </a:rPr>
              <a:t> </a:t>
            </a:r>
            <a:r>
              <a:rPr lang="en-US" altLang="zh-CN" sz="3200" b="1" dirty="0">
                <a:latin typeface="Times New Roman" panose="02020603050405020304" pitchFamily="18" charset="0"/>
                <a:ea typeface="Arial Unicode MS" pitchFamily="34" charset="-122"/>
              </a:rPr>
              <a:t>that </a:t>
            </a:r>
            <a:r>
              <a:rPr lang="en-US" altLang="zh-CN" sz="3200" b="1" u="sng" dirty="0">
                <a:solidFill>
                  <a:srgbClr val="FF0000"/>
                </a:solidFill>
                <a:latin typeface="Times New Roman" panose="02020603050405020304" pitchFamily="18" charset="0"/>
                <a:ea typeface="Arial Unicode MS" pitchFamily="34" charset="-122"/>
              </a:rPr>
              <a:t>Tom has finished his homework.</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wipe(left)">
                                      <p:cBhvr>
                                        <p:cTn id="7" dur="500"/>
                                        <p:tgtEl>
                                          <p:spTgt spid="737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wipe(left)">
                                      <p:cBhvr>
                                        <p:cTn id="12"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P spid="7373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50825" y="1146175"/>
            <a:ext cx="864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b="1"/>
          </a:p>
        </p:txBody>
      </p:sp>
      <p:sp>
        <p:nvSpPr>
          <p:cNvPr id="46083" name="Text Box 3"/>
          <p:cNvSpPr txBox="1">
            <a:spLocks noChangeArrowheads="1"/>
          </p:cNvSpPr>
          <p:nvPr/>
        </p:nvSpPr>
        <p:spPr bwMode="auto">
          <a:xfrm>
            <a:off x="250825" y="1219200"/>
            <a:ext cx="864235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latin typeface="Times New Roman" panose="02020603050405020304" pitchFamily="18" charset="0"/>
              </a:rPr>
              <a:t>(2011</a:t>
            </a:r>
            <a:r>
              <a:rPr lang="zh-CN" altLang="en-US" sz="2800" b="1">
                <a:latin typeface="Times New Roman" panose="02020603050405020304" pitchFamily="18" charset="0"/>
              </a:rPr>
              <a:t>陕西）</a:t>
            </a:r>
            <a:r>
              <a:rPr lang="en-US" altLang="zh-CN" sz="2800" b="1">
                <a:latin typeface="Times New Roman" panose="02020603050405020304" pitchFamily="18" charset="0"/>
              </a:rPr>
              <a:t>I was told to meet Mr. Green at the airport. But I don’t know ________he will arrive.</a:t>
            </a:r>
          </a:p>
          <a:p>
            <a:pPr>
              <a:spcBef>
                <a:spcPct val="50000"/>
              </a:spcBef>
            </a:pPr>
            <a:r>
              <a:rPr lang="en-US" altLang="zh-CN" sz="2800" b="1">
                <a:latin typeface="Times New Roman" panose="02020603050405020304" pitchFamily="18" charset="0"/>
              </a:rPr>
              <a:t>A. where           B. why          C. how             D. when</a:t>
            </a:r>
          </a:p>
        </p:txBody>
      </p:sp>
      <p:sp>
        <p:nvSpPr>
          <p:cNvPr id="46084" name="Text Box 4"/>
          <p:cNvSpPr txBox="1">
            <a:spLocks noChangeArrowheads="1"/>
          </p:cNvSpPr>
          <p:nvPr/>
        </p:nvSpPr>
        <p:spPr bwMode="auto">
          <a:xfrm>
            <a:off x="250825" y="3378200"/>
            <a:ext cx="864235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dirty="0">
                <a:latin typeface="Times New Roman" panose="02020603050405020304" pitchFamily="18" charset="0"/>
              </a:rPr>
              <a:t>(2011</a:t>
            </a:r>
            <a:r>
              <a:rPr lang="zh-CN" altLang="en-US" sz="2800" b="1" dirty="0">
                <a:latin typeface="Times New Roman" panose="02020603050405020304" pitchFamily="18" charset="0"/>
              </a:rPr>
              <a:t>成都）</a:t>
            </a:r>
            <a:r>
              <a:rPr lang="en-US" altLang="zh-CN" sz="2800" b="1" dirty="0">
                <a:latin typeface="Times New Roman" panose="02020603050405020304" pitchFamily="18" charset="0"/>
              </a:rPr>
              <a:t>——Can you tell me ________ ?</a:t>
            </a:r>
          </a:p>
          <a:p>
            <a:pPr>
              <a:spcBef>
                <a:spcPct val="50000"/>
              </a:spcBef>
            </a:pPr>
            <a:r>
              <a:rPr lang="en-US" altLang="zh-CN" sz="2800" b="1" dirty="0">
                <a:latin typeface="Times New Roman" panose="02020603050405020304" pitchFamily="18" charset="0"/>
              </a:rPr>
              <a:t>He’s a bank clerk.</a:t>
            </a:r>
          </a:p>
          <a:p>
            <a:pPr>
              <a:spcBef>
                <a:spcPct val="50000"/>
              </a:spcBef>
              <a:buFontTx/>
              <a:buAutoNum type="alphaUcPeriod"/>
            </a:pPr>
            <a:r>
              <a:rPr lang="en-US" altLang="zh-CN" sz="2800" b="1" dirty="0">
                <a:latin typeface="Times New Roman" panose="02020603050405020304" pitchFamily="18" charset="0"/>
              </a:rPr>
              <a:t>Who your father is</a:t>
            </a:r>
          </a:p>
          <a:p>
            <a:pPr>
              <a:spcBef>
                <a:spcPct val="50000"/>
              </a:spcBef>
              <a:buFontTx/>
              <a:buAutoNum type="alphaUcPeriod"/>
            </a:pPr>
            <a:r>
              <a:rPr lang="en-US" altLang="zh-CN" sz="2800" b="1" dirty="0">
                <a:latin typeface="Times New Roman" panose="02020603050405020304" pitchFamily="18" charset="0"/>
              </a:rPr>
              <a:t>What your father does</a:t>
            </a:r>
          </a:p>
          <a:p>
            <a:pPr>
              <a:spcBef>
                <a:spcPct val="50000"/>
              </a:spcBef>
              <a:buFontTx/>
              <a:buAutoNum type="alphaUcPeriod"/>
            </a:pPr>
            <a:r>
              <a:rPr lang="en-US" altLang="zh-CN" sz="2800" b="1" dirty="0">
                <a:latin typeface="Times New Roman" panose="02020603050405020304" pitchFamily="18" charset="0"/>
              </a:rPr>
              <a:t>Where your father works</a:t>
            </a:r>
          </a:p>
        </p:txBody>
      </p:sp>
      <p:pic>
        <p:nvPicPr>
          <p:cNvPr id="46085" name="Picture 5" descr="图片3"/>
          <p:cNvPicPr>
            <a:picLocks noChangeAspect="1" noChangeArrowheads="1"/>
          </p:cNvPicPr>
          <p:nvPr/>
        </p:nvPicPr>
        <p:blipFill>
          <a:blip r:embed="rId2"/>
          <a:srcRect/>
          <a:stretch>
            <a:fillRect/>
          </a:stretch>
        </p:blipFill>
        <p:spPr bwMode="auto">
          <a:xfrm>
            <a:off x="6516688" y="2227263"/>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6" name="Picture 6" descr="图片3"/>
          <p:cNvPicPr>
            <a:picLocks noChangeAspect="1" noChangeArrowheads="1"/>
          </p:cNvPicPr>
          <p:nvPr/>
        </p:nvPicPr>
        <p:blipFill>
          <a:blip r:embed="rId2"/>
          <a:srcRect/>
          <a:stretch>
            <a:fillRect/>
          </a:stretch>
        </p:blipFill>
        <p:spPr bwMode="auto">
          <a:xfrm>
            <a:off x="0" y="5322888"/>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7" name="Rectangle 7"/>
          <p:cNvSpPr>
            <a:spLocks noChangeArrowheads="1"/>
          </p:cNvSpPr>
          <p:nvPr/>
        </p:nvSpPr>
        <p:spPr bwMode="auto">
          <a:xfrm>
            <a:off x="228600" y="381000"/>
            <a:ext cx="36242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b="1" dirty="0">
                <a:solidFill>
                  <a:srgbClr val="000099"/>
                </a:solidFill>
                <a:latin typeface="Times New Roman" panose="02020603050405020304" pitchFamily="18" charset="0"/>
              </a:rPr>
              <a:t>Ⅲ. </a:t>
            </a:r>
            <a:r>
              <a:rPr lang="zh-TW" altLang="en-US" sz="3600" b="1" dirty="0">
                <a:solidFill>
                  <a:srgbClr val="000099"/>
                </a:solidFill>
                <a:latin typeface="Times New Roman" panose="02020603050405020304" pitchFamily="18" charset="0"/>
              </a:rPr>
              <a:t>单项</a:t>
            </a:r>
            <a:r>
              <a:rPr lang="zh-CN" altLang="en-US" sz="3600" b="1" dirty="0">
                <a:solidFill>
                  <a:srgbClr val="000099"/>
                </a:solidFill>
                <a:latin typeface="Times New Roman" panose="02020603050405020304" pitchFamily="18" charset="0"/>
              </a:rPr>
              <a:t>选择题。</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anim calcmode="lin" valueType="num">
                                      <p:cBhvr additive="base">
                                        <p:cTn id="11"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6084">
                                            <p:txEl>
                                              <p:pRg st="0" end="0"/>
                                            </p:txEl>
                                          </p:spTgt>
                                        </p:tgtEl>
                                        <p:attrNameLst>
                                          <p:attrName>style.visibility</p:attrName>
                                        </p:attrNameLst>
                                      </p:cBhvr>
                                      <p:to>
                                        <p:strVal val="visible"/>
                                      </p:to>
                                    </p:set>
                                    <p:anim calcmode="lin" valueType="num">
                                      <p:cBhvr additive="base">
                                        <p:cTn id="17" dur="500" fill="hold"/>
                                        <p:tgtEl>
                                          <p:spTgt spid="4608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608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6084">
                                            <p:txEl>
                                              <p:pRg st="1" end="1"/>
                                            </p:txEl>
                                          </p:spTgt>
                                        </p:tgtEl>
                                        <p:attrNameLst>
                                          <p:attrName>style.visibility</p:attrName>
                                        </p:attrNameLst>
                                      </p:cBhvr>
                                      <p:to>
                                        <p:strVal val="visible"/>
                                      </p:to>
                                    </p:set>
                                    <p:anim calcmode="lin" valueType="num">
                                      <p:cBhvr additive="base">
                                        <p:cTn id="21" dur="500" fill="hold"/>
                                        <p:tgtEl>
                                          <p:spTgt spid="4608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608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6084">
                                            <p:txEl>
                                              <p:pRg st="2" end="2"/>
                                            </p:txEl>
                                          </p:spTgt>
                                        </p:tgtEl>
                                        <p:attrNameLst>
                                          <p:attrName>style.visibility</p:attrName>
                                        </p:attrNameLst>
                                      </p:cBhvr>
                                      <p:to>
                                        <p:strVal val="visible"/>
                                      </p:to>
                                    </p:set>
                                    <p:anim calcmode="lin" valueType="num">
                                      <p:cBhvr additive="base">
                                        <p:cTn id="25" dur="500" fill="hold"/>
                                        <p:tgtEl>
                                          <p:spTgt spid="4608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4">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6084">
                                            <p:txEl>
                                              <p:pRg st="3" end="3"/>
                                            </p:txEl>
                                          </p:spTgt>
                                        </p:tgtEl>
                                        <p:attrNameLst>
                                          <p:attrName>style.visibility</p:attrName>
                                        </p:attrNameLst>
                                      </p:cBhvr>
                                      <p:to>
                                        <p:strVal val="visible"/>
                                      </p:to>
                                    </p:set>
                                    <p:anim calcmode="lin" valueType="num">
                                      <p:cBhvr additive="base">
                                        <p:cTn id="29" dur="500" fill="hold"/>
                                        <p:tgtEl>
                                          <p:spTgt spid="4608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6084">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6084">
                                            <p:txEl>
                                              <p:pRg st="4" end="4"/>
                                            </p:txEl>
                                          </p:spTgt>
                                        </p:tgtEl>
                                        <p:attrNameLst>
                                          <p:attrName>style.visibility</p:attrName>
                                        </p:attrNameLst>
                                      </p:cBhvr>
                                      <p:to>
                                        <p:strVal val="visible"/>
                                      </p:to>
                                    </p:set>
                                    <p:anim calcmode="lin" valueType="num">
                                      <p:cBhvr additive="base">
                                        <p:cTn id="33" dur="500" fill="hold"/>
                                        <p:tgtEl>
                                          <p:spTgt spid="4608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60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46085"/>
                                        </p:tgtEl>
                                        <p:attrNameLst>
                                          <p:attrName>style.visibility</p:attrName>
                                        </p:attrNameLst>
                                      </p:cBhvr>
                                      <p:to>
                                        <p:strVal val="visible"/>
                                      </p:to>
                                    </p:set>
                                    <p:animEffect transition="in" filter="blinds(horizontal)">
                                      <p:cBhvr>
                                        <p:cTn id="39" dur="500"/>
                                        <p:tgtEl>
                                          <p:spTgt spid="4608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46086"/>
                                        </p:tgtEl>
                                        <p:attrNameLst>
                                          <p:attrName>style.visibility</p:attrName>
                                        </p:attrNameLst>
                                      </p:cBhvr>
                                      <p:to>
                                        <p:strVal val="visible"/>
                                      </p:to>
                                    </p:set>
                                    <p:animEffect transition="in" filter="blinds(horizontal)">
                                      <p:cBhvr>
                                        <p:cTn id="44"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28600" y="990600"/>
            <a:ext cx="864235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latin typeface="Times New Roman" panose="02020603050405020304" pitchFamily="18" charset="0"/>
              </a:rPr>
              <a:t>(2012</a:t>
            </a:r>
            <a:r>
              <a:rPr lang="zh-CN" altLang="en-US" sz="2800">
                <a:latin typeface="Times New Roman" panose="02020603050405020304" pitchFamily="18" charset="0"/>
              </a:rPr>
              <a:t>浙江温州）</a:t>
            </a:r>
            <a:r>
              <a:rPr lang="en-US" altLang="zh-CN" sz="2800">
                <a:latin typeface="Times New Roman" panose="02020603050405020304" pitchFamily="18" charset="0"/>
              </a:rPr>
              <a:t>——Can you tell me _______to travel to Dalian?</a:t>
            </a:r>
          </a:p>
          <a:p>
            <a:pPr>
              <a:spcBef>
                <a:spcPct val="50000"/>
              </a:spcBef>
            </a:pPr>
            <a:r>
              <a:rPr lang="en-US" altLang="zh-CN" sz="2800">
                <a:latin typeface="Times New Roman" panose="02020603050405020304" pitchFamily="18" charset="0"/>
              </a:rPr>
              <a:t>   _About two hours by plane.</a:t>
            </a:r>
          </a:p>
          <a:p>
            <a:pPr>
              <a:spcBef>
                <a:spcPct val="50000"/>
              </a:spcBef>
              <a:buFontTx/>
              <a:buAutoNum type="alphaUcPeriod"/>
            </a:pPr>
            <a:r>
              <a:rPr lang="en-US" altLang="zh-CN" sz="2800">
                <a:latin typeface="Times New Roman" panose="02020603050405020304" pitchFamily="18" charset="0"/>
              </a:rPr>
              <a:t>How much it cost                  B. what I should take</a:t>
            </a:r>
          </a:p>
          <a:p>
            <a:pPr>
              <a:spcBef>
                <a:spcPct val="50000"/>
              </a:spcBef>
            </a:pPr>
            <a:r>
              <a:rPr lang="en-US" altLang="zh-CN" sz="2800">
                <a:latin typeface="Times New Roman" panose="02020603050405020304" pitchFamily="18" charset="0"/>
              </a:rPr>
              <a:t>C. How long it takes                  D. which is the best season</a:t>
            </a:r>
          </a:p>
        </p:txBody>
      </p:sp>
      <p:sp>
        <p:nvSpPr>
          <p:cNvPr id="47107" name="Text Box 3"/>
          <p:cNvSpPr txBox="1">
            <a:spLocks noChangeArrowheads="1"/>
          </p:cNvSpPr>
          <p:nvPr/>
        </p:nvSpPr>
        <p:spPr bwMode="auto">
          <a:xfrm>
            <a:off x="301625" y="4157663"/>
            <a:ext cx="8642350" cy="180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latin typeface="Times New Roman" panose="02020603050405020304" pitchFamily="18" charset="0"/>
              </a:rPr>
              <a:t>(2012</a:t>
            </a:r>
            <a:r>
              <a:rPr lang="zh-CN" altLang="en-US" sz="2800">
                <a:latin typeface="Times New Roman" panose="02020603050405020304" pitchFamily="18" charset="0"/>
              </a:rPr>
              <a:t>乌鲁木齐）</a:t>
            </a:r>
            <a:r>
              <a:rPr lang="en-US" altLang="zh-CN" sz="2800">
                <a:latin typeface="Times New Roman" panose="02020603050405020304" pitchFamily="18" charset="0"/>
              </a:rPr>
              <a:t>I really don’t know________.</a:t>
            </a:r>
          </a:p>
          <a:p>
            <a:pPr>
              <a:spcBef>
                <a:spcPct val="50000"/>
              </a:spcBef>
              <a:buFontTx/>
              <a:buAutoNum type="alphaUcPeriod"/>
            </a:pPr>
            <a:r>
              <a:rPr lang="en-US" altLang="zh-CN" sz="2800">
                <a:latin typeface="Times New Roman" panose="02020603050405020304" pitchFamily="18" charset="0"/>
              </a:rPr>
              <a:t>What should I do                        B. why he is so nervous</a:t>
            </a:r>
          </a:p>
          <a:p>
            <a:pPr>
              <a:spcBef>
                <a:spcPct val="50000"/>
              </a:spcBef>
            </a:pPr>
            <a:r>
              <a:rPr lang="en-US" altLang="zh-CN" sz="2800">
                <a:latin typeface="Times New Roman" panose="02020603050405020304" pitchFamily="18" charset="0"/>
              </a:rPr>
              <a:t>C. How did he run away                 D. where has he gone</a:t>
            </a:r>
          </a:p>
        </p:txBody>
      </p:sp>
      <p:pic>
        <p:nvPicPr>
          <p:cNvPr id="47108" name="Picture 4" descr="图片3"/>
          <p:cNvPicPr>
            <a:picLocks noChangeAspect="1" noChangeArrowheads="1"/>
          </p:cNvPicPr>
          <p:nvPr/>
        </p:nvPicPr>
        <p:blipFill>
          <a:blip r:embed="rId2"/>
          <a:srcRect/>
          <a:stretch>
            <a:fillRect/>
          </a:stretch>
        </p:blipFill>
        <p:spPr bwMode="auto">
          <a:xfrm>
            <a:off x="157163" y="3294063"/>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9" name="Picture 5" descr="图片3"/>
          <p:cNvPicPr>
            <a:picLocks noChangeAspect="1" noChangeArrowheads="1"/>
          </p:cNvPicPr>
          <p:nvPr/>
        </p:nvPicPr>
        <p:blipFill>
          <a:blip r:embed="rId2"/>
          <a:srcRect/>
          <a:stretch>
            <a:fillRect/>
          </a:stretch>
        </p:blipFill>
        <p:spPr bwMode="auto">
          <a:xfrm>
            <a:off x="5126038" y="4733925"/>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additive="base">
                                        <p:cTn id="7" dur="500" fill="hold"/>
                                        <p:tgtEl>
                                          <p:spTgt spid="47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anim calcmode="lin" valueType="num">
                                      <p:cBhvr additive="base">
                                        <p:cTn id="11" dur="500" fill="hold"/>
                                        <p:tgtEl>
                                          <p:spTgt spid="471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10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106">
                                            <p:txEl>
                                              <p:pRg st="2" end="2"/>
                                            </p:txEl>
                                          </p:spTgt>
                                        </p:tgtEl>
                                        <p:attrNameLst>
                                          <p:attrName>style.visibility</p:attrName>
                                        </p:attrNameLst>
                                      </p:cBhvr>
                                      <p:to>
                                        <p:strVal val="visible"/>
                                      </p:to>
                                    </p:set>
                                    <p:anim calcmode="lin" valueType="num">
                                      <p:cBhvr additive="base">
                                        <p:cTn id="15" dur="500" fill="hold"/>
                                        <p:tgtEl>
                                          <p:spTgt spid="4710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710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106">
                                            <p:txEl>
                                              <p:pRg st="3" end="3"/>
                                            </p:txEl>
                                          </p:spTgt>
                                        </p:tgtEl>
                                        <p:attrNameLst>
                                          <p:attrName>style.visibility</p:attrName>
                                        </p:attrNameLst>
                                      </p:cBhvr>
                                      <p:to>
                                        <p:strVal val="visible"/>
                                      </p:to>
                                    </p:set>
                                    <p:anim calcmode="lin" valueType="num">
                                      <p:cBhvr additive="base">
                                        <p:cTn id="19" dur="500" fill="hold"/>
                                        <p:tgtEl>
                                          <p:spTgt spid="471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07">
                                            <p:txEl>
                                              <p:pRg st="0" end="0"/>
                                            </p:txEl>
                                          </p:spTgt>
                                        </p:tgtEl>
                                        <p:attrNameLst>
                                          <p:attrName>style.visibility</p:attrName>
                                        </p:attrNameLst>
                                      </p:cBhvr>
                                      <p:to>
                                        <p:strVal val="visible"/>
                                      </p:to>
                                    </p:set>
                                    <p:anim calcmode="lin" valueType="num">
                                      <p:cBhvr additive="base">
                                        <p:cTn id="25"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7107">
                                            <p:txEl>
                                              <p:pRg st="1" end="1"/>
                                            </p:txEl>
                                          </p:spTgt>
                                        </p:tgtEl>
                                        <p:attrNameLst>
                                          <p:attrName>style.visibility</p:attrName>
                                        </p:attrNameLst>
                                      </p:cBhvr>
                                      <p:to>
                                        <p:strVal val="visible"/>
                                      </p:to>
                                    </p:set>
                                    <p:anim calcmode="lin" valueType="num">
                                      <p:cBhvr additive="base">
                                        <p:cTn id="29"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7107">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7107">
                                            <p:txEl>
                                              <p:pRg st="2" end="2"/>
                                            </p:txEl>
                                          </p:spTgt>
                                        </p:tgtEl>
                                        <p:attrNameLst>
                                          <p:attrName>style.visibility</p:attrName>
                                        </p:attrNameLst>
                                      </p:cBhvr>
                                      <p:to>
                                        <p:strVal val="visible"/>
                                      </p:to>
                                    </p:set>
                                    <p:anim calcmode="lin" valueType="num">
                                      <p:cBhvr additive="base">
                                        <p:cTn id="33"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47108"/>
                                        </p:tgtEl>
                                        <p:attrNameLst>
                                          <p:attrName>style.visibility</p:attrName>
                                        </p:attrNameLst>
                                      </p:cBhvr>
                                      <p:to>
                                        <p:strVal val="visible"/>
                                      </p:to>
                                    </p:set>
                                    <p:animEffect transition="in" filter="blinds(horizontal)">
                                      <p:cBhvr>
                                        <p:cTn id="39" dur="500"/>
                                        <p:tgtEl>
                                          <p:spTgt spid="4710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47109"/>
                                        </p:tgtEl>
                                        <p:attrNameLst>
                                          <p:attrName>style.visibility</p:attrName>
                                        </p:attrNameLst>
                                      </p:cBhvr>
                                      <p:to>
                                        <p:strVal val="visible"/>
                                      </p:to>
                                    </p:set>
                                    <p:animEffect transition="in" filter="blinds(horizontal)">
                                      <p:cBhvr>
                                        <p:cTn id="44"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Grp="1" noChangeArrowheads="1"/>
          </p:cNvSpPr>
          <p:nvPr>
            <p:ph type="body" idx="1"/>
          </p:nvPr>
        </p:nvSpPr>
        <p:spPr bwMode="auto">
          <a:xfrm>
            <a:off x="0" y="457200"/>
            <a:ext cx="91440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vl2pPr marL="800100" indent="-342900"/>
            <a:lvl3pPr marL="1257300" indent="-342900"/>
            <a:lvl4pPr marL="1714500" indent="-342900"/>
            <a:lvl5pPr marL="2171700" indent="-342900"/>
            <a:lvl6pPr marL="2628900" indent="-342900"/>
            <a:lvl7pPr marL="3086100" indent="-342900"/>
            <a:lvl8pPr marL="3543300" indent="-342900"/>
            <a:lvl9pPr marL="4000500" indent="-342900"/>
          </a:lstStyle>
          <a:p>
            <a:pPr>
              <a:spcBef>
                <a:spcPct val="0"/>
              </a:spcBef>
              <a:buFont typeface="Arial" panose="020B0604020202020204" pitchFamily="34" charset="0"/>
              <a:buNone/>
            </a:pPr>
            <a:r>
              <a:rPr lang="en-US" altLang="zh-CN" sz="3200">
                <a:solidFill>
                  <a:schemeClr val="tx1"/>
                </a:solidFill>
                <a:latin typeface="Times New Roman" panose="02020603050405020304" pitchFamily="18" charset="0"/>
              </a:rPr>
              <a:t>(2011</a:t>
            </a:r>
            <a:r>
              <a:rPr lang="zh-CN" altLang="en-US" sz="3200">
                <a:solidFill>
                  <a:schemeClr val="tx1"/>
                </a:solidFill>
                <a:latin typeface="Times New Roman" panose="02020603050405020304" pitchFamily="18" charset="0"/>
              </a:rPr>
              <a:t>南京）</a:t>
            </a:r>
            <a:r>
              <a:rPr lang="en-US" altLang="zh-CN" sz="3200">
                <a:solidFill>
                  <a:schemeClr val="tx1"/>
                </a:solidFill>
                <a:latin typeface="Times New Roman" panose="02020603050405020304" pitchFamily="18" charset="0"/>
              </a:rPr>
              <a:t>Most children are interested in amazing things, and they wonder________.</a:t>
            </a:r>
          </a:p>
          <a:p>
            <a:pPr>
              <a:spcBef>
                <a:spcPct val="0"/>
              </a:spcBef>
              <a:buFont typeface="Arial" panose="020B0604020202020204" pitchFamily="34" charset="0"/>
              <a:buNone/>
            </a:pPr>
            <a:r>
              <a:rPr lang="en-US" altLang="zh-CN" sz="3200">
                <a:solidFill>
                  <a:schemeClr val="tx1"/>
                </a:solidFill>
                <a:latin typeface="Times New Roman" panose="02020603050405020304" pitchFamily="18" charset="0"/>
              </a:rPr>
              <a:t>A. when can they see UFOs</a:t>
            </a:r>
          </a:p>
          <a:p>
            <a:pPr>
              <a:spcBef>
                <a:spcPct val="0"/>
              </a:spcBef>
              <a:buFont typeface="Arial" panose="020B0604020202020204" pitchFamily="34" charset="0"/>
              <a:buNone/>
            </a:pPr>
            <a:r>
              <a:rPr lang="en-US" altLang="zh-CN" sz="3200">
                <a:solidFill>
                  <a:schemeClr val="tx1"/>
                </a:solidFill>
                <a:latin typeface="Times New Roman" panose="02020603050405020304" pitchFamily="18" charset="0"/>
              </a:rPr>
              <a:t>B. how can elephants walk on tiptoe</a:t>
            </a:r>
          </a:p>
          <a:p>
            <a:pPr>
              <a:spcBef>
                <a:spcPct val="0"/>
              </a:spcBef>
              <a:buFont typeface="Arial" panose="020B0604020202020204" pitchFamily="34" charset="0"/>
              <a:buNone/>
            </a:pPr>
            <a:r>
              <a:rPr lang="en-US" altLang="zh-CN" sz="3200">
                <a:solidFill>
                  <a:schemeClr val="tx1"/>
                </a:solidFill>
                <a:latin typeface="Times New Roman" panose="02020603050405020304" pitchFamily="18" charset="0"/>
              </a:rPr>
              <a:t>C. why do fish sleep with their eyes open</a:t>
            </a:r>
          </a:p>
          <a:p>
            <a:pPr>
              <a:spcBef>
                <a:spcPct val="0"/>
              </a:spcBef>
              <a:buFont typeface="Arial" panose="020B0604020202020204" pitchFamily="34" charset="0"/>
              <a:buNone/>
            </a:pPr>
            <a:r>
              <a:rPr lang="en-US" altLang="zh-CN" sz="3200">
                <a:solidFill>
                  <a:schemeClr val="tx1"/>
                </a:solidFill>
                <a:latin typeface="Times New Roman" panose="02020603050405020304" pitchFamily="18" charset="0"/>
              </a:rPr>
              <a:t>D. why there is no plant life without lightening</a:t>
            </a:r>
          </a:p>
        </p:txBody>
      </p:sp>
      <p:pic>
        <p:nvPicPr>
          <p:cNvPr id="49155" name="Picture 3" descr="图片3"/>
          <p:cNvPicPr>
            <a:picLocks noChangeAspect="1" noChangeArrowheads="1"/>
          </p:cNvPicPr>
          <p:nvPr/>
        </p:nvPicPr>
        <p:blipFill>
          <a:blip r:embed="rId2"/>
          <a:srcRect/>
          <a:stretch>
            <a:fillRect/>
          </a:stretch>
        </p:blipFill>
        <p:spPr bwMode="auto">
          <a:xfrm>
            <a:off x="0" y="3041650"/>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6" name="Text Box 4"/>
          <p:cNvSpPr txBox="1">
            <a:spLocks noChangeArrowheads="1"/>
          </p:cNvSpPr>
          <p:nvPr/>
        </p:nvSpPr>
        <p:spPr bwMode="auto">
          <a:xfrm>
            <a:off x="381000" y="3733800"/>
            <a:ext cx="8424863"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latin typeface="Times New Roman" panose="02020603050405020304" pitchFamily="18" charset="0"/>
              </a:rPr>
              <a:t>(2012</a:t>
            </a:r>
            <a:r>
              <a:rPr lang="zh-CN" altLang="en-US" sz="2800">
                <a:latin typeface="Times New Roman" panose="02020603050405020304" pitchFamily="18" charset="0"/>
              </a:rPr>
              <a:t>北京）</a:t>
            </a:r>
            <a:r>
              <a:rPr lang="en-US" altLang="zh-CN" sz="2800">
                <a:latin typeface="Times New Roman" panose="02020603050405020304" pitchFamily="18" charset="0"/>
              </a:rPr>
              <a:t>_____Can you tell me ______the prize, Tom?</a:t>
            </a:r>
          </a:p>
          <a:p>
            <a:pPr>
              <a:spcBef>
                <a:spcPct val="50000"/>
              </a:spcBef>
            </a:pPr>
            <a:r>
              <a:rPr lang="en-US" altLang="zh-CN" sz="2800">
                <a:latin typeface="Times New Roman" panose="02020603050405020304" pitchFamily="18" charset="0"/>
              </a:rPr>
              <a:t>_____Last year.</a:t>
            </a:r>
          </a:p>
          <a:p>
            <a:pPr>
              <a:spcBef>
                <a:spcPct val="50000"/>
              </a:spcBef>
              <a:buFontTx/>
              <a:buAutoNum type="alphaUcPeriod"/>
            </a:pPr>
            <a:r>
              <a:rPr lang="en-US" altLang="zh-CN" sz="2800">
                <a:latin typeface="Times New Roman" panose="02020603050405020304" pitchFamily="18" charset="0"/>
              </a:rPr>
              <a:t>When you got                            B. when did you get</a:t>
            </a:r>
          </a:p>
          <a:p>
            <a:pPr>
              <a:spcBef>
                <a:spcPct val="50000"/>
              </a:spcBef>
            </a:pPr>
            <a:r>
              <a:rPr lang="en-US" altLang="zh-CN" sz="2800">
                <a:latin typeface="Times New Roman" panose="02020603050405020304" pitchFamily="18" charset="0"/>
              </a:rPr>
              <a:t>C. When will you get                     D. when you will get</a:t>
            </a:r>
          </a:p>
        </p:txBody>
      </p:sp>
      <p:pic>
        <p:nvPicPr>
          <p:cNvPr id="49157" name="Picture 5" descr="图片3"/>
          <p:cNvPicPr>
            <a:picLocks noChangeAspect="1" noChangeArrowheads="1"/>
          </p:cNvPicPr>
          <p:nvPr/>
        </p:nvPicPr>
        <p:blipFill>
          <a:blip r:embed="rId2"/>
          <a:srcRect/>
          <a:stretch>
            <a:fillRect/>
          </a:stretch>
        </p:blipFill>
        <p:spPr bwMode="auto">
          <a:xfrm>
            <a:off x="236538" y="5461000"/>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blinds(horizontal)">
                                      <p:cBhvr>
                                        <p:cTn id="7" dur="500"/>
                                        <p:tgtEl>
                                          <p:spTgt spid="4915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9154">
                                            <p:txEl>
                                              <p:pRg st="1" end="1"/>
                                            </p:txEl>
                                          </p:spTgt>
                                        </p:tgtEl>
                                        <p:attrNameLst>
                                          <p:attrName>style.visibility</p:attrName>
                                        </p:attrNameLst>
                                      </p:cBhvr>
                                      <p:to>
                                        <p:strVal val="visible"/>
                                      </p:to>
                                    </p:set>
                                    <p:animEffect transition="in" filter="blinds(horizontal)">
                                      <p:cBhvr>
                                        <p:cTn id="10" dur="500"/>
                                        <p:tgtEl>
                                          <p:spTgt spid="4915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9154">
                                            <p:txEl>
                                              <p:pRg st="2" end="2"/>
                                            </p:txEl>
                                          </p:spTgt>
                                        </p:tgtEl>
                                        <p:attrNameLst>
                                          <p:attrName>style.visibility</p:attrName>
                                        </p:attrNameLst>
                                      </p:cBhvr>
                                      <p:to>
                                        <p:strVal val="visible"/>
                                      </p:to>
                                    </p:set>
                                    <p:animEffect transition="in" filter="blinds(horizontal)">
                                      <p:cBhvr>
                                        <p:cTn id="13" dur="500"/>
                                        <p:tgtEl>
                                          <p:spTgt spid="4915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9154">
                                            <p:txEl>
                                              <p:pRg st="3" end="3"/>
                                            </p:txEl>
                                          </p:spTgt>
                                        </p:tgtEl>
                                        <p:attrNameLst>
                                          <p:attrName>style.visibility</p:attrName>
                                        </p:attrNameLst>
                                      </p:cBhvr>
                                      <p:to>
                                        <p:strVal val="visible"/>
                                      </p:to>
                                    </p:set>
                                    <p:animEffect transition="in" filter="blinds(horizontal)">
                                      <p:cBhvr>
                                        <p:cTn id="16" dur="500"/>
                                        <p:tgtEl>
                                          <p:spTgt spid="4915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9154">
                                            <p:txEl>
                                              <p:pRg st="4" end="4"/>
                                            </p:txEl>
                                          </p:spTgt>
                                        </p:tgtEl>
                                        <p:attrNameLst>
                                          <p:attrName>style.visibility</p:attrName>
                                        </p:attrNameLst>
                                      </p:cBhvr>
                                      <p:to>
                                        <p:strVal val="visible"/>
                                      </p:to>
                                    </p:set>
                                    <p:animEffect transition="in" filter="blinds(horizontal)">
                                      <p:cBhvr>
                                        <p:cTn id="19" dur="500"/>
                                        <p:tgtEl>
                                          <p:spTgt spid="4915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9155"/>
                                        </p:tgtEl>
                                        <p:attrNameLst>
                                          <p:attrName>style.visibility</p:attrName>
                                        </p:attrNameLst>
                                      </p:cBhvr>
                                      <p:to>
                                        <p:strVal val="visible"/>
                                      </p:to>
                                    </p:set>
                                    <p:animEffect transition="in" filter="blinds(horizontal)">
                                      <p:cBhvr>
                                        <p:cTn id="24" dur="500"/>
                                        <p:tgtEl>
                                          <p:spTgt spid="4915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9156">
                                            <p:txEl>
                                              <p:pRg st="0" end="0"/>
                                            </p:txEl>
                                          </p:spTgt>
                                        </p:tgtEl>
                                        <p:attrNameLst>
                                          <p:attrName>style.visibility</p:attrName>
                                        </p:attrNameLst>
                                      </p:cBhvr>
                                      <p:to>
                                        <p:strVal val="visible"/>
                                      </p:to>
                                    </p:set>
                                    <p:animEffect transition="in" filter="blinds(horizontal)">
                                      <p:cBhvr>
                                        <p:cTn id="29" dur="500"/>
                                        <p:tgtEl>
                                          <p:spTgt spid="49156">
                                            <p:txEl>
                                              <p:pRg st="0" end="0"/>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9156">
                                            <p:txEl>
                                              <p:pRg st="1" end="1"/>
                                            </p:txEl>
                                          </p:spTgt>
                                        </p:tgtEl>
                                        <p:attrNameLst>
                                          <p:attrName>style.visibility</p:attrName>
                                        </p:attrNameLst>
                                      </p:cBhvr>
                                      <p:to>
                                        <p:strVal val="visible"/>
                                      </p:to>
                                    </p:set>
                                    <p:animEffect transition="in" filter="blinds(horizontal)">
                                      <p:cBhvr>
                                        <p:cTn id="32" dur="500"/>
                                        <p:tgtEl>
                                          <p:spTgt spid="49156">
                                            <p:txEl>
                                              <p:pRg st="1" end="1"/>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9156">
                                            <p:txEl>
                                              <p:pRg st="2" end="2"/>
                                            </p:txEl>
                                          </p:spTgt>
                                        </p:tgtEl>
                                        <p:attrNameLst>
                                          <p:attrName>style.visibility</p:attrName>
                                        </p:attrNameLst>
                                      </p:cBhvr>
                                      <p:to>
                                        <p:strVal val="visible"/>
                                      </p:to>
                                    </p:set>
                                    <p:animEffect transition="in" filter="blinds(horizontal)">
                                      <p:cBhvr>
                                        <p:cTn id="35" dur="500"/>
                                        <p:tgtEl>
                                          <p:spTgt spid="49156">
                                            <p:txEl>
                                              <p:pRg st="2" end="2"/>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9156">
                                            <p:txEl>
                                              <p:pRg st="3" end="3"/>
                                            </p:txEl>
                                          </p:spTgt>
                                        </p:tgtEl>
                                        <p:attrNameLst>
                                          <p:attrName>style.visibility</p:attrName>
                                        </p:attrNameLst>
                                      </p:cBhvr>
                                      <p:to>
                                        <p:strVal val="visible"/>
                                      </p:to>
                                    </p:set>
                                    <p:animEffect transition="in" filter="blinds(horizontal)">
                                      <p:cBhvr>
                                        <p:cTn id="38" dur="500"/>
                                        <p:tgtEl>
                                          <p:spTgt spid="4915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9157"/>
                                        </p:tgtEl>
                                        <p:attrNameLst>
                                          <p:attrName>style.visibility</p:attrName>
                                        </p:attrNameLst>
                                      </p:cBhvr>
                                      <p:to>
                                        <p:strVal val="visible"/>
                                      </p:to>
                                    </p:set>
                                    <p:animEffect transition="in" filter="blinds(horizontal)">
                                      <p:cBhvr>
                                        <p:cTn id="43"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03238" y="3638550"/>
            <a:ext cx="8640762"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65000"/>
              </a:lnSpc>
              <a:spcBef>
                <a:spcPct val="50000"/>
              </a:spcBef>
            </a:pPr>
            <a:r>
              <a:rPr lang="en-US" altLang="zh-CN" sz="2800">
                <a:latin typeface="Times New Roman" panose="02020603050405020304" pitchFamily="18" charset="0"/>
              </a:rPr>
              <a:t>(2012</a:t>
            </a:r>
            <a:r>
              <a:rPr lang="zh-CN" altLang="en-US" sz="2800">
                <a:latin typeface="Times New Roman" panose="02020603050405020304" pitchFamily="18" charset="0"/>
              </a:rPr>
              <a:t>重庆）</a:t>
            </a:r>
            <a:r>
              <a:rPr lang="en-US" altLang="zh-CN" sz="2800">
                <a:latin typeface="Times New Roman" panose="02020603050405020304" pitchFamily="18" charset="0"/>
              </a:rPr>
              <a:t>____Could you tell me______?</a:t>
            </a:r>
          </a:p>
          <a:p>
            <a:pPr>
              <a:lnSpc>
                <a:spcPct val="65000"/>
              </a:lnSpc>
              <a:spcBef>
                <a:spcPct val="50000"/>
              </a:spcBef>
            </a:pPr>
            <a:r>
              <a:rPr lang="en-US" altLang="zh-CN" sz="2800">
                <a:latin typeface="Times New Roman" panose="02020603050405020304" pitchFamily="18" charset="0"/>
              </a:rPr>
              <a:t>_____By searching the Internet.</a:t>
            </a:r>
          </a:p>
          <a:p>
            <a:pPr>
              <a:lnSpc>
                <a:spcPct val="65000"/>
              </a:lnSpc>
              <a:spcBef>
                <a:spcPct val="50000"/>
              </a:spcBef>
              <a:buFontTx/>
              <a:buAutoNum type="alphaUcPeriod"/>
            </a:pPr>
            <a:r>
              <a:rPr lang="en-US" altLang="zh-CN" sz="2800">
                <a:latin typeface="Times New Roman" panose="02020603050405020304" pitchFamily="18" charset="0"/>
              </a:rPr>
              <a:t>How you got the information</a:t>
            </a:r>
          </a:p>
          <a:p>
            <a:pPr>
              <a:lnSpc>
                <a:spcPct val="65000"/>
              </a:lnSpc>
              <a:spcBef>
                <a:spcPct val="50000"/>
              </a:spcBef>
              <a:buFontTx/>
              <a:buAutoNum type="alphaUcPeriod"/>
            </a:pPr>
            <a:r>
              <a:rPr lang="en-US" altLang="zh-CN" sz="2800">
                <a:latin typeface="Times New Roman" panose="02020603050405020304" pitchFamily="18" charset="0"/>
              </a:rPr>
              <a:t>Why you got the information</a:t>
            </a:r>
          </a:p>
          <a:p>
            <a:pPr>
              <a:lnSpc>
                <a:spcPct val="65000"/>
              </a:lnSpc>
              <a:spcBef>
                <a:spcPct val="50000"/>
              </a:spcBef>
              <a:buFontTx/>
              <a:buAutoNum type="alphaUcPeriod"/>
            </a:pPr>
            <a:r>
              <a:rPr lang="en-US" altLang="zh-CN" sz="2800">
                <a:latin typeface="Times New Roman" panose="02020603050405020304" pitchFamily="18" charset="0"/>
              </a:rPr>
              <a:t>How did you get the information</a:t>
            </a:r>
          </a:p>
          <a:p>
            <a:pPr>
              <a:lnSpc>
                <a:spcPct val="65000"/>
              </a:lnSpc>
              <a:spcBef>
                <a:spcPct val="50000"/>
              </a:spcBef>
              <a:buFontTx/>
              <a:buAutoNum type="alphaUcPeriod"/>
            </a:pPr>
            <a:r>
              <a:rPr lang="en-US" altLang="zh-CN" sz="2800">
                <a:latin typeface="Times New Roman" panose="02020603050405020304" pitchFamily="18" charset="0"/>
              </a:rPr>
              <a:t>Why did you get the information</a:t>
            </a:r>
          </a:p>
        </p:txBody>
      </p:sp>
      <p:pic>
        <p:nvPicPr>
          <p:cNvPr id="52227" name="Picture 3" descr="图片3"/>
          <p:cNvPicPr>
            <a:picLocks noChangeAspect="1" noChangeArrowheads="1"/>
          </p:cNvPicPr>
          <p:nvPr/>
        </p:nvPicPr>
        <p:blipFill>
          <a:blip r:embed="rId2"/>
          <a:srcRect/>
          <a:stretch>
            <a:fillRect/>
          </a:stretch>
        </p:blipFill>
        <p:spPr bwMode="auto">
          <a:xfrm>
            <a:off x="381000" y="4419600"/>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0" name="Rectangle 6"/>
          <p:cNvSpPr>
            <a:spLocks noGrp="1" noChangeArrowheads="1"/>
          </p:cNvSpPr>
          <p:nvPr>
            <p:ph type="body" idx="1"/>
          </p:nvPr>
        </p:nvSpPr>
        <p:spPr bwMode="auto">
          <a:xfrm>
            <a:off x="533400" y="457200"/>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609600" indent="-609600">
              <a:buFont typeface="Arial" panose="020B0604020202020204" pitchFamily="34" charset="0"/>
              <a:buNone/>
            </a:pPr>
            <a:r>
              <a:rPr lang="en-US" altLang="zh-CN">
                <a:solidFill>
                  <a:schemeClr val="tx1"/>
                </a:solidFill>
                <a:latin typeface="Times New Roman" panose="02020603050405020304" pitchFamily="18" charset="0"/>
              </a:rPr>
              <a:t>(2012</a:t>
            </a:r>
            <a:r>
              <a:rPr lang="zh-CN" altLang="en-US">
                <a:solidFill>
                  <a:schemeClr val="tx1"/>
                </a:solidFill>
                <a:latin typeface="Times New Roman" panose="02020603050405020304" pitchFamily="18" charset="0"/>
              </a:rPr>
              <a:t>天津）</a:t>
            </a:r>
            <a:r>
              <a:rPr lang="en-US" altLang="zh-CN">
                <a:solidFill>
                  <a:schemeClr val="tx1"/>
                </a:solidFill>
                <a:latin typeface="Times New Roman" panose="02020603050405020304" pitchFamily="18" charset="0"/>
              </a:rPr>
              <a:t>____ Can you tell me______?</a:t>
            </a:r>
          </a:p>
          <a:p>
            <a:pPr marL="609600" indent="-609600">
              <a:buFont typeface="Arial" panose="020B0604020202020204" pitchFamily="34" charset="0"/>
              <a:buNone/>
            </a:pPr>
            <a:r>
              <a:rPr lang="en-US" altLang="zh-CN">
                <a:solidFill>
                  <a:schemeClr val="tx1"/>
                </a:solidFill>
                <a:latin typeface="Times New Roman" panose="02020603050405020304" pitchFamily="18" charset="0"/>
              </a:rPr>
              <a:t>_____With Lucy’s help.</a:t>
            </a:r>
          </a:p>
          <a:p>
            <a:pPr marL="609600" indent="-609600">
              <a:buFont typeface="Arial" panose="020B0604020202020204" pitchFamily="34" charset="0"/>
              <a:buNone/>
            </a:pPr>
            <a:r>
              <a:rPr lang="en-US" altLang="zh-CN">
                <a:solidFill>
                  <a:schemeClr val="tx1"/>
                </a:solidFill>
                <a:latin typeface="Times New Roman" panose="02020603050405020304" pitchFamily="18" charset="0"/>
              </a:rPr>
              <a:t>A. when you did it so well                         </a:t>
            </a:r>
          </a:p>
          <a:p>
            <a:pPr marL="609600" indent="-609600">
              <a:buFont typeface="Arial" panose="020B0604020202020204" pitchFamily="34" charset="0"/>
              <a:buNone/>
            </a:pPr>
            <a:r>
              <a:rPr lang="en-US" altLang="zh-CN">
                <a:solidFill>
                  <a:schemeClr val="tx1"/>
                </a:solidFill>
                <a:latin typeface="Times New Roman" panose="02020603050405020304" pitchFamily="18" charset="0"/>
              </a:rPr>
              <a:t>B. when did you do it so well</a:t>
            </a:r>
          </a:p>
          <a:p>
            <a:pPr marL="609600" indent="-609600">
              <a:buFont typeface="Arial" panose="020B0604020202020204" pitchFamily="34" charset="0"/>
              <a:buNone/>
            </a:pPr>
            <a:r>
              <a:rPr lang="en-US" altLang="zh-CN">
                <a:solidFill>
                  <a:schemeClr val="tx1"/>
                </a:solidFill>
                <a:latin typeface="Times New Roman" panose="02020603050405020304" pitchFamily="18" charset="0"/>
              </a:rPr>
              <a:t>C. how you did it so well</a:t>
            </a:r>
          </a:p>
          <a:p>
            <a:pPr marL="609600" indent="-609600">
              <a:buFont typeface="Arial" panose="020B0604020202020204" pitchFamily="34" charset="0"/>
              <a:buNone/>
            </a:pPr>
            <a:r>
              <a:rPr lang="en-US" altLang="zh-CN">
                <a:solidFill>
                  <a:schemeClr val="tx1"/>
                </a:solidFill>
                <a:latin typeface="Times New Roman" panose="02020603050405020304" pitchFamily="18" charset="0"/>
              </a:rPr>
              <a:t>D. how did you do it so well</a:t>
            </a:r>
          </a:p>
          <a:p>
            <a:pPr marL="609600" indent="-609600"/>
            <a:endParaRPr lang="en-US" altLang="zh-CN">
              <a:solidFill>
                <a:schemeClr val="tx1"/>
              </a:solidFill>
              <a:latin typeface="Times New Roman" panose="02020603050405020304" pitchFamily="18" charset="0"/>
            </a:endParaRPr>
          </a:p>
        </p:txBody>
      </p:sp>
      <p:pic>
        <p:nvPicPr>
          <p:cNvPr id="52231" name="Picture 7" descr="图片3"/>
          <p:cNvPicPr>
            <a:picLocks noChangeAspect="1" noChangeArrowheads="1"/>
          </p:cNvPicPr>
          <p:nvPr/>
        </p:nvPicPr>
        <p:blipFill>
          <a:blip r:embed="rId2"/>
          <a:srcRect/>
          <a:stretch>
            <a:fillRect/>
          </a:stretch>
        </p:blipFill>
        <p:spPr bwMode="auto">
          <a:xfrm>
            <a:off x="457200" y="2514600"/>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blinds(horizontal)">
                                      <p:cBhvr>
                                        <p:cTn id="7" dur="500"/>
                                        <p:tgtEl>
                                          <p:spTgt spid="5222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2226">
                                            <p:txEl>
                                              <p:pRg st="1" end="1"/>
                                            </p:txEl>
                                          </p:spTgt>
                                        </p:tgtEl>
                                        <p:attrNameLst>
                                          <p:attrName>style.visibility</p:attrName>
                                        </p:attrNameLst>
                                      </p:cBhvr>
                                      <p:to>
                                        <p:strVal val="visible"/>
                                      </p:to>
                                    </p:set>
                                    <p:animEffect transition="in" filter="blinds(horizontal)">
                                      <p:cBhvr>
                                        <p:cTn id="10" dur="500"/>
                                        <p:tgtEl>
                                          <p:spTgt spid="5222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2226">
                                            <p:txEl>
                                              <p:pRg st="2" end="2"/>
                                            </p:txEl>
                                          </p:spTgt>
                                        </p:tgtEl>
                                        <p:attrNameLst>
                                          <p:attrName>style.visibility</p:attrName>
                                        </p:attrNameLst>
                                      </p:cBhvr>
                                      <p:to>
                                        <p:strVal val="visible"/>
                                      </p:to>
                                    </p:set>
                                    <p:animEffect transition="in" filter="blinds(horizontal)">
                                      <p:cBhvr>
                                        <p:cTn id="13" dur="500"/>
                                        <p:tgtEl>
                                          <p:spTgt spid="5222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2226">
                                            <p:txEl>
                                              <p:pRg st="3" end="3"/>
                                            </p:txEl>
                                          </p:spTgt>
                                        </p:tgtEl>
                                        <p:attrNameLst>
                                          <p:attrName>style.visibility</p:attrName>
                                        </p:attrNameLst>
                                      </p:cBhvr>
                                      <p:to>
                                        <p:strVal val="visible"/>
                                      </p:to>
                                    </p:set>
                                    <p:animEffect transition="in" filter="blinds(horizontal)">
                                      <p:cBhvr>
                                        <p:cTn id="16" dur="500"/>
                                        <p:tgtEl>
                                          <p:spTgt spid="5222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2226">
                                            <p:txEl>
                                              <p:pRg st="4" end="4"/>
                                            </p:txEl>
                                          </p:spTgt>
                                        </p:tgtEl>
                                        <p:attrNameLst>
                                          <p:attrName>style.visibility</p:attrName>
                                        </p:attrNameLst>
                                      </p:cBhvr>
                                      <p:to>
                                        <p:strVal val="visible"/>
                                      </p:to>
                                    </p:set>
                                    <p:animEffect transition="in" filter="blinds(horizontal)">
                                      <p:cBhvr>
                                        <p:cTn id="19" dur="500"/>
                                        <p:tgtEl>
                                          <p:spTgt spid="5222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2226">
                                            <p:txEl>
                                              <p:pRg st="5" end="5"/>
                                            </p:txEl>
                                          </p:spTgt>
                                        </p:tgtEl>
                                        <p:attrNameLst>
                                          <p:attrName>style.visibility</p:attrName>
                                        </p:attrNameLst>
                                      </p:cBhvr>
                                      <p:to>
                                        <p:strVal val="visible"/>
                                      </p:to>
                                    </p:set>
                                    <p:animEffect transition="in" filter="blinds(horizontal)">
                                      <p:cBhvr>
                                        <p:cTn id="22" dur="500"/>
                                        <p:tgtEl>
                                          <p:spTgt spid="5222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2227"/>
                                        </p:tgtEl>
                                        <p:attrNameLst>
                                          <p:attrName>style.visibility</p:attrName>
                                        </p:attrNameLst>
                                      </p:cBhvr>
                                      <p:to>
                                        <p:strVal val="visible"/>
                                      </p:to>
                                    </p:set>
                                    <p:animEffect transition="in" filter="blinds(horizontal)">
                                      <p:cBhvr>
                                        <p:cTn id="27" dur="500"/>
                                        <p:tgtEl>
                                          <p:spTgt spid="522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2230">
                                            <p:txEl>
                                              <p:pRg st="0" end="0"/>
                                            </p:txEl>
                                          </p:spTgt>
                                        </p:tgtEl>
                                        <p:attrNameLst>
                                          <p:attrName>style.visibility</p:attrName>
                                        </p:attrNameLst>
                                      </p:cBhvr>
                                      <p:to>
                                        <p:strVal val="visible"/>
                                      </p:to>
                                    </p:set>
                                    <p:animEffect transition="in" filter="blinds(horizontal)">
                                      <p:cBhvr>
                                        <p:cTn id="32" dur="500"/>
                                        <p:tgtEl>
                                          <p:spTgt spid="52230">
                                            <p:txEl>
                                              <p:pRg st="0" end="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2230">
                                            <p:txEl>
                                              <p:pRg st="1" end="1"/>
                                            </p:txEl>
                                          </p:spTgt>
                                        </p:tgtEl>
                                        <p:attrNameLst>
                                          <p:attrName>style.visibility</p:attrName>
                                        </p:attrNameLst>
                                      </p:cBhvr>
                                      <p:to>
                                        <p:strVal val="visible"/>
                                      </p:to>
                                    </p:set>
                                    <p:animEffect transition="in" filter="blinds(horizontal)">
                                      <p:cBhvr>
                                        <p:cTn id="35" dur="500"/>
                                        <p:tgtEl>
                                          <p:spTgt spid="52230">
                                            <p:txEl>
                                              <p:pRg st="1" end="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2230">
                                            <p:txEl>
                                              <p:pRg st="2" end="2"/>
                                            </p:txEl>
                                          </p:spTgt>
                                        </p:tgtEl>
                                        <p:attrNameLst>
                                          <p:attrName>style.visibility</p:attrName>
                                        </p:attrNameLst>
                                      </p:cBhvr>
                                      <p:to>
                                        <p:strVal val="visible"/>
                                      </p:to>
                                    </p:set>
                                    <p:animEffect transition="in" filter="blinds(horizontal)">
                                      <p:cBhvr>
                                        <p:cTn id="38" dur="500"/>
                                        <p:tgtEl>
                                          <p:spTgt spid="52230">
                                            <p:txEl>
                                              <p:pRg st="2" end="2"/>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52230">
                                            <p:txEl>
                                              <p:pRg st="3" end="3"/>
                                            </p:txEl>
                                          </p:spTgt>
                                        </p:tgtEl>
                                        <p:attrNameLst>
                                          <p:attrName>style.visibility</p:attrName>
                                        </p:attrNameLst>
                                      </p:cBhvr>
                                      <p:to>
                                        <p:strVal val="visible"/>
                                      </p:to>
                                    </p:set>
                                    <p:animEffect transition="in" filter="blinds(horizontal)">
                                      <p:cBhvr>
                                        <p:cTn id="41" dur="500"/>
                                        <p:tgtEl>
                                          <p:spTgt spid="52230">
                                            <p:txEl>
                                              <p:pRg st="3" end="3"/>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52230">
                                            <p:txEl>
                                              <p:pRg st="4" end="4"/>
                                            </p:txEl>
                                          </p:spTgt>
                                        </p:tgtEl>
                                        <p:attrNameLst>
                                          <p:attrName>style.visibility</p:attrName>
                                        </p:attrNameLst>
                                      </p:cBhvr>
                                      <p:to>
                                        <p:strVal val="visible"/>
                                      </p:to>
                                    </p:set>
                                    <p:animEffect transition="in" filter="blinds(horizontal)">
                                      <p:cBhvr>
                                        <p:cTn id="44" dur="500"/>
                                        <p:tgtEl>
                                          <p:spTgt spid="52230">
                                            <p:txEl>
                                              <p:pRg st="4" end="4"/>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52230">
                                            <p:txEl>
                                              <p:pRg st="5" end="5"/>
                                            </p:txEl>
                                          </p:spTgt>
                                        </p:tgtEl>
                                        <p:attrNameLst>
                                          <p:attrName>style.visibility</p:attrName>
                                        </p:attrNameLst>
                                      </p:cBhvr>
                                      <p:to>
                                        <p:strVal val="visible"/>
                                      </p:to>
                                    </p:set>
                                    <p:animEffect transition="in" filter="blinds(horizontal)">
                                      <p:cBhvr>
                                        <p:cTn id="47" dur="500"/>
                                        <p:tgtEl>
                                          <p:spTgt spid="52230">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2231"/>
                                        </p:tgtEl>
                                        <p:attrNameLst>
                                          <p:attrName>style.visibility</p:attrName>
                                        </p:attrNameLst>
                                      </p:cBhvr>
                                      <p:to>
                                        <p:strVal val="visible"/>
                                      </p:to>
                                    </p:set>
                                    <p:animEffect transition="in" filter="blinds(horizontal)">
                                      <p:cBhvr>
                                        <p:cTn id="52" dur="5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81000" y="914400"/>
            <a:ext cx="8497888" cy="45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a:latin typeface="Times New Roman" panose="02020603050405020304" pitchFamily="18" charset="0"/>
              </a:rPr>
              <a:t>(2012</a:t>
            </a:r>
            <a:r>
              <a:rPr lang="zh-CN" altLang="en-US" sz="2800">
                <a:latin typeface="Times New Roman" panose="02020603050405020304" pitchFamily="18" charset="0"/>
              </a:rPr>
              <a:t>南京）</a:t>
            </a:r>
            <a:r>
              <a:rPr lang="en-US" altLang="zh-CN" sz="2800">
                <a:latin typeface="Times New Roman" panose="02020603050405020304" pitchFamily="18" charset="0"/>
              </a:rPr>
              <a:t>——Peter, is there anything else you want to know about China?</a:t>
            </a:r>
          </a:p>
          <a:p>
            <a:pPr>
              <a:spcBef>
                <a:spcPct val="50000"/>
              </a:spcBef>
            </a:pPr>
            <a:r>
              <a:rPr lang="en-US" altLang="zh-CN" sz="2800">
                <a:latin typeface="Times New Roman" panose="02020603050405020304" pitchFamily="18" charset="0"/>
              </a:rPr>
              <a:t>_____Yes. I am still wondering_______.</a:t>
            </a:r>
          </a:p>
          <a:p>
            <a:pPr>
              <a:spcBef>
                <a:spcPct val="50000"/>
              </a:spcBef>
              <a:buFontTx/>
              <a:buAutoNum type="alphaUcPeriod"/>
            </a:pPr>
            <a:r>
              <a:rPr lang="en-US" altLang="zh-CN" sz="2800">
                <a:latin typeface="Times New Roman" panose="02020603050405020304" pitchFamily="18" charset="0"/>
              </a:rPr>
              <a:t>How is Chinese paper cut made</a:t>
            </a:r>
          </a:p>
          <a:p>
            <a:pPr>
              <a:spcBef>
                <a:spcPct val="50000"/>
              </a:spcBef>
              <a:buFontTx/>
              <a:buAutoNum type="alphaUcPeriod"/>
            </a:pPr>
            <a:r>
              <a:rPr lang="en-US" altLang="zh-CN" sz="2800">
                <a:latin typeface="Times New Roman" panose="02020603050405020304" pitchFamily="18" charset="0"/>
              </a:rPr>
              <a:t>How was the Great Wall built in ancient times</a:t>
            </a:r>
          </a:p>
          <a:p>
            <a:pPr>
              <a:spcBef>
                <a:spcPct val="50000"/>
              </a:spcBef>
              <a:buFontTx/>
              <a:buAutoNum type="alphaUcPeriod"/>
            </a:pPr>
            <a:r>
              <a:rPr lang="en-US" altLang="zh-CN" sz="2800">
                <a:latin typeface="Times New Roman" panose="02020603050405020304" pitchFamily="18" charset="0"/>
              </a:rPr>
              <a:t>Why the Chinese people like to play the dragon dance</a:t>
            </a:r>
          </a:p>
          <a:p>
            <a:pPr>
              <a:spcBef>
                <a:spcPct val="50000"/>
              </a:spcBef>
              <a:buFontTx/>
              <a:buAutoNum type="alphaUcPeriod"/>
            </a:pPr>
            <a:r>
              <a:rPr lang="en-US" altLang="zh-CN" sz="2800">
                <a:latin typeface="Times New Roman" panose="02020603050405020304" pitchFamily="18" charset="0"/>
              </a:rPr>
              <a:t>Why do the Chinese people eat rice dumplings at Dragon Boat Festive</a:t>
            </a:r>
          </a:p>
        </p:txBody>
      </p:sp>
      <p:pic>
        <p:nvPicPr>
          <p:cNvPr id="53251" name="Picture 3" descr="图片3"/>
          <p:cNvPicPr>
            <a:picLocks noChangeAspect="1" noChangeArrowheads="1"/>
          </p:cNvPicPr>
          <p:nvPr/>
        </p:nvPicPr>
        <p:blipFill>
          <a:blip r:embed="rId2"/>
          <a:srcRect/>
          <a:stretch>
            <a:fillRect/>
          </a:stretch>
        </p:blipFill>
        <p:spPr bwMode="auto">
          <a:xfrm>
            <a:off x="236538" y="3867150"/>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blinds(horizontal)">
                                      <p:cBhvr>
                                        <p:cTn id="7" dur="500"/>
                                        <p:tgtEl>
                                          <p:spTgt spid="5325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3250">
                                            <p:txEl>
                                              <p:pRg st="1" end="1"/>
                                            </p:txEl>
                                          </p:spTgt>
                                        </p:tgtEl>
                                        <p:attrNameLst>
                                          <p:attrName>style.visibility</p:attrName>
                                        </p:attrNameLst>
                                      </p:cBhvr>
                                      <p:to>
                                        <p:strVal val="visible"/>
                                      </p:to>
                                    </p:set>
                                    <p:animEffect transition="in" filter="blinds(horizontal)">
                                      <p:cBhvr>
                                        <p:cTn id="10" dur="500"/>
                                        <p:tgtEl>
                                          <p:spTgt spid="53250">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3250">
                                            <p:txEl>
                                              <p:pRg st="2" end="2"/>
                                            </p:txEl>
                                          </p:spTgt>
                                        </p:tgtEl>
                                        <p:attrNameLst>
                                          <p:attrName>style.visibility</p:attrName>
                                        </p:attrNameLst>
                                      </p:cBhvr>
                                      <p:to>
                                        <p:strVal val="visible"/>
                                      </p:to>
                                    </p:set>
                                    <p:animEffect transition="in" filter="blinds(horizontal)">
                                      <p:cBhvr>
                                        <p:cTn id="13" dur="500"/>
                                        <p:tgtEl>
                                          <p:spTgt spid="53250">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3250">
                                            <p:txEl>
                                              <p:pRg st="3" end="3"/>
                                            </p:txEl>
                                          </p:spTgt>
                                        </p:tgtEl>
                                        <p:attrNameLst>
                                          <p:attrName>style.visibility</p:attrName>
                                        </p:attrNameLst>
                                      </p:cBhvr>
                                      <p:to>
                                        <p:strVal val="visible"/>
                                      </p:to>
                                    </p:set>
                                    <p:animEffect transition="in" filter="blinds(horizontal)">
                                      <p:cBhvr>
                                        <p:cTn id="16" dur="500"/>
                                        <p:tgtEl>
                                          <p:spTgt spid="53250">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3250">
                                            <p:txEl>
                                              <p:pRg st="4" end="4"/>
                                            </p:txEl>
                                          </p:spTgt>
                                        </p:tgtEl>
                                        <p:attrNameLst>
                                          <p:attrName>style.visibility</p:attrName>
                                        </p:attrNameLst>
                                      </p:cBhvr>
                                      <p:to>
                                        <p:strVal val="visible"/>
                                      </p:to>
                                    </p:set>
                                    <p:animEffect transition="in" filter="blinds(horizontal)">
                                      <p:cBhvr>
                                        <p:cTn id="19" dur="500"/>
                                        <p:tgtEl>
                                          <p:spTgt spid="53250">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3250">
                                            <p:txEl>
                                              <p:pRg st="5" end="5"/>
                                            </p:txEl>
                                          </p:spTgt>
                                        </p:tgtEl>
                                        <p:attrNameLst>
                                          <p:attrName>style.visibility</p:attrName>
                                        </p:attrNameLst>
                                      </p:cBhvr>
                                      <p:to>
                                        <p:strVal val="visible"/>
                                      </p:to>
                                    </p:set>
                                    <p:animEffect transition="in" filter="blinds(horizontal)">
                                      <p:cBhvr>
                                        <p:cTn id="22" dur="500"/>
                                        <p:tgtEl>
                                          <p:spTgt spid="5325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3251"/>
                                        </p:tgtEl>
                                        <p:attrNameLst>
                                          <p:attrName>style.visibility</p:attrName>
                                        </p:attrNameLst>
                                      </p:cBhvr>
                                      <p:to>
                                        <p:strVal val="visible"/>
                                      </p:to>
                                    </p:set>
                                    <p:animEffect transition="in" filter="blinds(horizontal)">
                                      <p:cBhvr>
                                        <p:cTn id="27"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50825" y="549275"/>
            <a:ext cx="8642350" cy="47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a:latin typeface="Times New Roman" panose="02020603050405020304" pitchFamily="18" charset="0"/>
              </a:rPr>
              <a:t>(2012</a:t>
            </a:r>
            <a:r>
              <a:rPr lang="zh-CN" altLang="en-US" sz="3200">
                <a:latin typeface="Times New Roman" panose="02020603050405020304" pitchFamily="18" charset="0"/>
              </a:rPr>
              <a:t>兰州）</a:t>
            </a:r>
            <a:r>
              <a:rPr lang="en-US" altLang="zh-CN" sz="3200">
                <a:latin typeface="Times New Roman" panose="02020603050405020304" pitchFamily="18" charset="0"/>
              </a:rPr>
              <a:t>——Do you know ______                        Dunhuang with his family?</a:t>
            </a:r>
          </a:p>
          <a:p>
            <a:pPr>
              <a:spcBef>
                <a:spcPct val="50000"/>
              </a:spcBef>
            </a:pPr>
            <a:r>
              <a:rPr lang="en-US" altLang="zh-CN" sz="3200">
                <a:latin typeface="Times New Roman" panose="02020603050405020304" pitchFamily="18" charset="0"/>
              </a:rPr>
              <a:t>                     ——Next week.</a:t>
            </a:r>
          </a:p>
          <a:p>
            <a:pPr>
              <a:spcBef>
                <a:spcPct val="50000"/>
              </a:spcBef>
              <a:buFontTx/>
              <a:buAutoNum type="alphaUcPeriod"/>
            </a:pPr>
            <a:r>
              <a:rPr lang="en-US" altLang="zh-CN" sz="3200">
                <a:latin typeface="Times New Roman" panose="02020603050405020304" pitchFamily="18" charset="0"/>
              </a:rPr>
              <a:t>when does Mr. Brown visit</a:t>
            </a:r>
          </a:p>
          <a:p>
            <a:pPr>
              <a:spcBef>
                <a:spcPct val="50000"/>
              </a:spcBef>
              <a:buFontTx/>
              <a:buAutoNum type="alphaUcPeriod"/>
            </a:pPr>
            <a:r>
              <a:rPr lang="en-US" altLang="zh-CN" sz="3200">
                <a:latin typeface="Times New Roman" panose="02020603050405020304" pitchFamily="18" charset="0"/>
              </a:rPr>
              <a:t>when will Mr. Brown visit</a:t>
            </a:r>
          </a:p>
          <a:p>
            <a:pPr>
              <a:spcBef>
                <a:spcPct val="50000"/>
              </a:spcBef>
              <a:buFontTx/>
              <a:buAutoNum type="alphaUcPeriod"/>
            </a:pPr>
            <a:r>
              <a:rPr lang="en-US" altLang="zh-CN" sz="3200">
                <a:latin typeface="Times New Roman" panose="02020603050405020304" pitchFamily="18" charset="0"/>
              </a:rPr>
              <a:t>when Mr. Brown visits</a:t>
            </a:r>
          </a:p>
          <a:p>
            <a:pPr>
              <a:spcBef>
                <a:spcPct val="50000"/>
              </a:spcBef>
              <a:buFontTx/>
              <a:buAutoNum type="alphaUcPeriod"/>
            </a:pPr>
            <a:r>
              <a:rPr lang="en-US" altLang="zh-CN" sz="3200">
                <a:latin typeface="Times New Roman" panose="02020603050405020304" pitchFamily="18" charset="0"/>
              </a:rPr>
              <a:t>when Mr. Brown will visit</a:t>
            </a:r>
          </a:p>
        </p:txBody>
      </p:sp>
      <p:pic>
        <p:nvPicPr>
          <p:cNvPr id="55299" name="Picture 3" descr="图片3"/>
          <p:cNvPicPr>
            <a:picLocks noChangeAspect="1" noChangeArrowheads="1"/>
          </p:cNvPicPr>
          <p:nvPr/>
        </p:nvPicPr>
        <p:blipFill>
          <a:blip r:embed="rId2"/>
          <a:srcRect/>
          <a:stretch>
            <a:fillRect/>
          </a:stretch>
        </p:blipFill>
        <p:spPr bwMode="auto">
          <a:xfrm>
            <a:off x="179388" y="4724400"/>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blinds(horizontal)">
                                      <p:cBhvr>
                                        <p:cTn id="7" dur="500"/>
                                        <p:tgtEl>
                                          <p:spTgt spid="5529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5298">
                                            <p:txEl>
                                              <p:pRg st="1" end="1"/>
                                            </p:txEl>
                                          </p:spTgt>
                                        </p:tgtEl>
                                        <p:attrNameLst>
                                          <p:attrName>style.visibility</p:attrName>
                                        </p:attrNameLst>
                                      </p:cBhvr>
                                      <p:to>
                                        <p:strVal val="visible"/>
                                      </p:to>
                                    </p:set>
                                    <p:animEffect transition="in" filter="blinds(horizontal)">
                                      <p:cBhvr>
                                        <p:cTn id="10" dur="500"/>
                                        <p:tgtEl>
                                          <p:spTgt spid="5529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animEffect transition="in" filter="blinds(horizontal)">
                                      <p:cBhvr>
                                        <p:cTn id="13" dur="500"/>
                                        <p:tgtEl>
                                          <p:spTgt spid="55298">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5298">
                                            <p:txEl>
                                              <p:pRg st="3" end="3"/>
                                            </p:txEl>
                                          </p:spTgt>
                                        </p:tgtEl>
                                        <p:attrNameLst>
                                          <p:attrName>style.visibility</p:attrName>
                                        </p:attrNameLst>
                                      </p:cBhvr>
                                      <p:to>
                                        <p:strVal val="visible"/>
                                      </p:to>
                                    </p:set>
                                    <p:animEffect transition="in" filter="blinds(horizontal)">
                                      <p:cBhvr>
                                        <p:cTn id="16" dur="500"/>
                                        <p:tgtEl>
                                          <p:spTgt spid="55298">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5298">
                                            <p:txEl>
                                              <p:pRg st="4" end="4"/>
                                            </p:txEl>
                                          </p:spTgt>
                                        </p:tgtEl>
                                        <p:attrNameLst>
                                          <p:attrName>style.visibility</p:attrName>
                                        </p:attrNameLst>
                                      </p:cBhvr>
                                      <p:to>
                                        <p:strVal val="visible"/>
                                      </p:to>
                                    </p:set>
                                    <p:animEffect transition="in" filter="blinds(horizontal)">
                                      <p:cBhvr>
                                        <p:cTn id="19" dur="500"/>
                                        <p:tgtEl>
                                          <p:spTgt spid="55298">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5298">
                                            <p:txEl>
                                              <p:pRg st="5" end="5"/>
                                            </p:txEl>
                                          </p:spTgt>
                                        </p:tgtEl>
                                        <p:attrNameLst>
                                          <p:attrName>style.visibility</p:attrName>
                                        </p:attrNameLst>
                                      </p:cBhvr>
                                      <p:to>
                                        <p:strVal val="visible"/>
                                      </p:to>
                                    </p:set>
                                    <p:animEffect transition="in" filter="blinds(horizontal)">
                                      <p:cBhvr>
                                        <p:cTn id="22" dur="500"/>
                                        <p:tgtEl>
                                          <p:spTgt spid="5529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5299"/>
                                        </p:tgtEl>
                                        <p:attrNameLst>
                                          <p:attrName>style.visibility</p:attrName>
                                        </p:attrNameLst>
                                      </p:cBhvr>
                                      <p:to>
                                        <p:strVal val="visible"/>
                                      </p:to>
                                    </p:set>
                                    <p:animEffect transition="in" filter="blinds(horizontal)">
                                      <p:cBhvr>
                                        <p:cTn id="2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04800" y="533400"/>
            <a:ext cx="84963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a:latin typeface="Times New Roman" panose="02020603050405020304" pitchFamily="18" charset="0"/>
              </a:rPr>
              <a:t>(2011</a:t>
            </a:r>
            <a:r>
              <a:rPr lang="zh-CN" altLang="en-US" sz="3200">
                <a:latin typeface="Times New Roman" panose="02020603050405020304" pitchFamily="18" charset="0"/>
              </a:rPr>
              <a:t>重庆）</a:t>
            </a:r>
            <a:r>
              <a:rPr lang="en-US" altLang="zh-CN" sz="3200">
                <a:latin typeface="Times New Roman" panose="02020603050405020304" pitchFamily="18" charset="0"/>
              </a:rPr>
              <a:t>The woman asked the policeman where_______.</a:t>
            </a:r>
          </a:p>
          <a:p>
            <a:pPr>
              <a:spcBef>
                <a:spcPct val="50000"/>
              </a:spcBef>
              <a:buFontTx/>
              <a:buAutoNum type="alphaUcPeriod"/>
            </a:pPr>
            <a:r>
              <a:rPr lang="en-US" altLang="zh-CN" sz="3200">
                <a:latin typeface="Times New Roman" panose="02020603050405020304" pitchFamily="18" charset="0"/>
              </a:rPr>
              <a:t>The post office is              B. the post office was</a:t>
            </a:r>
          </a:p>
          <a:p>
            <a:pPr>
              <a:spcBef>
                <a:spcPct val="50000"/>
              </a:spcBef>
            </a:pPr>
            <a:r>
              <a:rPr lang="en-US" altLang="zh-CN" sz="3200">
                <a:latin typeface="Times New Roman" panose="02020603050405020304" pitchFamily="18" charset="0"/>
              </a:rPr>
              <a:t>C. Is the post office               D. was the post office</a:t>
            </a:r>
          </a:p>
        </p:txBody>
      </p:sp>
      <p:pic>
        <p:nvPicPr>
          <p:cNvPr id="57347" name="Picture 3" descr="图片3"/>
          <p:cNvPicPr>
            <a:picLocks noChangeAspect="1" noChangeArrowheads="1"/>
          </p:cNvPicPr>
          <p:nvPr/>
        </p:nvPicPr>
        <p:blipFill>
          <a:blip r:embed="rId2"/>
          <a:srcRect/>
          <a:stretch>
            <a:fillRect/>
          </a:stretch>
        </p:blipFill>
        <p:spPr bwMode="auto">
          <a:xfrm>
            <a:off x="4913313" y="1757363"/>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9" name="Text Box 5"/>
          <p:cNvSpPr txBox="1">
            <a:spLocks noGrp="1" noChangeArrowheads="1"/>
          </p:cNvSpPr>
          <p:nvPr>
            <p:ph type="body" idx="1"/>
          </p:nvPr>
        </p:nvSpPr>
        <p:spPr bwMode="auto">
          <a:xfrm>
            <a:off x="304800" y="3124200"/>
            <a:ext cx="8301038" cy="3240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vl2pPr marL="800100" indent="-342900"/>
            <a:lvl3pPr marL="1257300" indent="-342900"/>
            <a:lvl4pPr marL="1714500" indent="-342900"/>
            <a:lvl5pPr marL="2171700" indent="-342900"/>
            <a:lvl6pPr marL="2628900" indent="-342900"/>
            <a:lvl7pPr marL="3086100" indent="-342900"/>
            <a:lvl8pPr marL="3543300" indent="-342900"/>
            <a:lvl9pPr marL="4000500" indent="-342900"/>
          </a:lstStyle>
          <a:p>
            <a:r>
              <a:rPr lang="en-US" altLang="zh-CN">
                <a:solidFill>
                  <a:schemeClr val="tx1"/>
                </a:solidFill>
                <a:latin typeface="Times New Roman" panose="02020603050405020304" pitchFamily="18" charset="0"/>
              </a:rPr>
              <a:t>(2012</a:t>
            </a:r>
            <a:r>
              <a:rPr lang="zh-CN" altLang="en-US">
                <a:solidFill>
                  <a:schemeClr val="tx1"/>
                </a:solidFill>
                <a:latin typeface="Times New Roman" panose="02020603050405020304" pitchFamily="18" charset="0"/>
              </a:rPr>
              <a:t>山东临沂</a:t>
            </a:r>
            <a:r>
              <a:rPr lang="en-US" altLang="zh-CN">
                <a:solidFill>
                  <a:schemeClr val="tx1"/>
                </a:solidFill>
                <a:latin typeface="Times New Roman" panose="02020603050405020304" pitchFamily="18" charset="0"/>
              </a:rPr>
              <a:t>) I wonder _______  on April 23, World Book Day. Did you find some interesting books to read?</a:t>
            </a:r>
          </a:p>
          <a:p>
            <a:r>
              <a:rPr lang="en-US" altLang="zh-CN">
                <a:solidFill>
                  <a:schemeClr val="tx1"/>
                </a:solidFill>
                <a:latin typeface="Times New Roman" panose="02020603050405020304" pitchFamily="18" charset="0"/>
              </a:rPr>
              <a:t>A. What did you do              B. what you did</a:t>
            </a:r>
          </a:p>
          <a:p>
            <a:r>
              <a:rPr lang="en-US" altLang="zh-CN">
                <a:solidFill>
                  <a:schemeClr val="tx1"/>
                </a:solidFill>
                <a:latin typeface="Times New Roman" panose="02020603050405020304" pitchFamily="18" charset="0"/>
              </a:rPr>
              <a:t>C. What do you do                D. what you do </a:t>
            </a:r>
          </a:p>
        </p:txBody>
      </p:sp>
      <p:pic>
        <p:nvPicPr>
          <p:cNvPr id="57350" name="Picture 6" descr="图片3"/>
          <p:cNvPicPr>
            <a:picLocks noChangeAspect="1" noChangeArrowheads="1"/>
          </p:cNvPicPr>
          <p:nvPr/>
        </p:nvPicPr>
        <p:blipFill>
          <a:blip r:embed="rId2"/>
          <a:srcRect/>
          <a:stretch>
            <a:fillRect/>
          </a:stretch>
        </p:blipFill>
        <p:spPr bwMode="auto">
          <a:xfrm>
            <a:off x="4495800" y="4419600"/>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blinds(horizontal)">
                                      <p:cBhvr>
                                        <p:cTn id="7" dur="500"/>
                                        <p:tgtEl>
                                          <p:spTgt spid="5734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7346">
                                            <p:txEl>
                                              <p:pRg st="1" end="1"/>
                                            </p:txEl>
                                          </p:spTgt>
                                        </p:tgtEl>
                                        <p:attrNameLst>
                                          <p:attrName>style.visibility</p:attrName>
                                        </p:attrNameLst>
                                      </p:cBhvr>
                                      <p:to>
                                        <p:strVal val="visible"/>
                                      </p:to>
                                    </p:set>
                                    <p:animEffect transition="in" filter="blinds(horizontal)">
                                      <p:cBhvr>
                                        <p:cTn id="10" dur="500"/>
                                        <p:tgtEl>
                                          <p:spTgt spid="5734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7346">
                                            <p:txEl>
                                              <p:pRg st="2" end="2"/>
                                            </p:txEl>
                                          </p:spTgt>
                                        </p:tgtEl>
                                        <p:attrNameLst>
                                          <p:attrName>style.visibility</p:attrName>
                                        </p:attrNameLst>
                                      </p:cBhvr>
                                      <p:to>
                                        <p:strVal val="visible"/>
                                      </p:to>
                                    </p:set>
                                    <p:animEffect transition="in" filter="blinds(horizontal)">
                                      <p:cBhvr>
                                        <p:cTn id="13" dur="500"/>
                                        <p:tgtEl>
                                          <p:spTgt spid="5734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7347"/>
                                        </p:tgtEl>
                                        <p:attrNameLst>
                                          <p:attrName>style.visibility</p:attrName>
                                        </p:attrNameLst>
                                      </p:cBhvr>
                                      <p:to>
                                        <p:strVal val="visible"/>
                                      </p:to>
                                    </p:set>
                                    <p:animEffect transition="in" filter="blinds(horizontal)">
                                      <p:cBhvr>
                                        <p:cTn id="18" dur="500"/>
                                        <p:tgtEl>
                                          <p:spTgt spid="5734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7349">
                                            <p:txEl>
                                              <p:pRg st="0" end="0"/>
                                            </p:txEl>
                                          </p:spTgt>
                                        </p:tgtEl>
                                        <p:attrNameLst>
                                          <p:attrName>style.visibility</p:attrName>
                                        </p:attrNameLst>
                                      </p:cBhvr>
                                      <p:to>
                                        <p:strVal val="visible"/>
                                      </p:to>
                                    </p:set>
                                    <p:animEffect transition="in" filter="blinds(horizontal)">
                                      <p:cBhvr>
                                        <p:cTn id="23" dur="500"/>
                                        <p:tgtEl>
                                          <p:spTgt spid="57349">
                                            <p:txEl>
                                              <p:pRg st="0" end="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7349">
                                            <p:txEl>
                                              <p:pRg st="1" end="1"/>
                                            </p:txEl>
                                          </p:spTgt>
                                        </p:tgtEl>
                                        <p:attrNameLst>
                                          <p:attrName>style.visibility</p:attrName>
                                        </p:attrNameLst>
                                      </p:cBhvr>
                                      <p:to>
                                        <p:strVal val="visible"/>
                                      </p:to>
                                    </p:set>
                                    <p:animEffect transition="in" filter="blinds(horizontal)">
                                      <p:cBhvr>
                                        <p:cTn id="26" dur="500"/>
                                        <p:tgtEl>
                                          <p:spTgt spid="57349">
                                            <p:txEl>
                                              <p:pRg st="1" end="1"/>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57349">
                                            <p:txEl>
                                              <p:pRg st="2" end="2"/>
                                            </p:txEl>
                                          </p:spTgt>
                                        </p:tgtEl>
                                        <p:attrNameLst>
                                          <p:attrName>style.visibility</p:attrName>
                                        </p:attrNameLst>
                                      </p:cBhvr>
                                      <p:to>
                                        <p:strVal val="visible"/>
                                      </p:to>
                                    </p:set>
                                    <p:animEffect transition="in" filter="blinds(horizontal)">
                                      <p:cBhvr>
                                        <p:cTn id="29" dur="500"/>
                                        <p:tgtEl>
                                          <p:spTgt spid="5734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57350"/>
                                        </p:tgtEl>
                                        <p:attrNameLst>
                                          <p:attrName>style.visibility</p:attrName>
                                        </p:attrNameLst>
                                      </p:cBhvr>
                                      <p:to>
                                        <p:strVal val="visible"/>
                                      </p:to>
                                    </p:set>
                                    <p:animEffect transition="in" filter="blinds(horizontal)">
                                      <p:cBhvr>
                                        <p:cTn id="34"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04800" y="1447800"/>
            <a:ext cx="5256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dirty="0">
                <a:solidFill>
                  <a:schemeClr val="tx2"/>
                </a:solidFill>
                <a:ea typeface="幼圆" panose="02010509060101010101" pitchFamily="49" charset="-122"/>
              </a:rPr>
              <a:t>什么是宾语从句？</a:t>
            </a:r>
          </a:p>
        </p:txBody>
      </p:sp>
      <p:sp>
        <p:nvSpPr>
          <p:cNvPr id="74755" name="Text Box 3"/>
          <p:cNvSpPr txBox="1">
            <a:spLocks noChangeArrowheads="1"/>
          </p:cNvSpPr>
          <p:nvPr/>
        </p:nvSpPr>
        <p:spPr bwMode="auto">
          <a:xfrm>
            <a:off x="5486400" y="1447800"/>
            <a:ext cx="1655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t>试比较：</a:t>
            </a:r>
          </a:p>
        </p:txBody>
      </p:sp>
      <p:sp>
        <p:nvSpPr>
          <p:cNvPr id="74756" name="Text Box 4"/>
          <p:cNvSpPr txBox="1">
            <a:spLocks noChangeArrowheads="1"/>
          </p:cNvSpPr>
          <p:nvPr/>
        </p:nvSpPr>
        <p:spPr bwMode="auto">
          <a:xfrm>
            <a:off x="774700" y="2297113"/>
            <a:ext cx="3890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b="1" u="sng" dirty="0">
                <a:latin typeface="Comic Sans MS" panose="030F0702030302020204" pitchFamily="66" charset="0"/>
              </a:rPr>
              <a:t>We</a:t>
            </a:r>
            <a:r>
              <a:rPr lang="en-US" altLang="zh-CN" sz="3600" b="1" dirty="0">
                <a:latin typeface="Comic Sans MS" panose="030F0702030302020204" pitchFamily="66" charset="0"/>
              </a:rPr>
              <a:t>  </a:t>
            </a:r>
            <a:r>
              <a:rPr lang="en-US" altLang="zh-CN" sz="3600" b="1" u="sng" dirty="0">
                <a:latin typeface="Comic Sans MS" panose="030F0702030302020204" pitchFamily="66" charset="0"/>
              </a:rPr>
              <a:t>know</a:t>
            </a:r>
            <a:r>
              <a:rPr lang="en-US" altLang="zh-CN" sz="3600" b="1" dirty="0">
                <a:latin typeface="Comic Sans MS" panose="030F0702030302020204" pitchFamily="66" charset="0"/>
              </a:rPr>
              <a:t> </a:t>
            </a:r>
            <a:r>
              <a:rPr lang="en-US" altLang="zh-CN" sz="3600" b="1" u="sng" dirty="0">
                <a:solidFill>
                  <a:srgbClr val="FF3300"/>
                </a:solidFill>
                <a:latin typeface="Comic Sans MS" panose="030F0702030302020204" pitchFamily="66" charset="0"/>
              </a:rPr>
              <a:t>him</a:t>
            </a:r>
            <a:r>
              <a:rPr lang="zh-CN" altLang="en-US" sz="3600" b="1" dirty="0">
                <a:latin typeface="Comic Sans MS" panose="030F0702030302020204" pitchFamily="66" charset="0"/>
              </a:rPr>
              <a:t>．</a:t>
            </a:r>
            <a:r>
              <a:rPr lang="zh-CN" altLang="en-US" sz="3600" dirty="0">
                <a:latin typeface="Comic Sans MS" panose="030F0702030302020204" pitchFamily="66" charset="0"/>
              </a:rPr>
              <a:t> </a:t>
            </a:r>
          </a:p>
        </p:txBody>
      </p:sp>
      <p:sp>
        <p:nvSpPr>
          <p:cNvPr id="74757" name="Text Box 5"/>
          <p:cNvSpPr txBox="1">
            <a:spLocks noChangeArrowheads="1"/>
          </p:cNvSpPr>
          <p:nvPr/>
        </p:nvSpPr>
        <p:spPr bwMode="auto">
          <a:xfrm>
            <a:off x="776288" y="3665538"/>
            <a:ext cx="65325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u="sng" dirty="0">
                <a:latin typeface="Comic Sans MS" panose="030F0702030302020204" pitchFamily="66" charset="0"/>
              </a:rPr>
              <a:t>We</a:t>
            </a:r>
            <a:r>
              <a:rPr lang="en-US" altLang="zh-CN" sz="3600" b="1" dirty="0">
                <a:latin typeface="Comic Sans MS" panose="030F0702030302020204" pitchFamily="66" charset="0"/>
              </a:rPr>
              <a:t>   </a:t>
            </a:r>
            <a:r>
              <a:rPr lang="en-US" altLang="zh-CN" sz="3600" b="1" u="sng" dirty="0">
                <a:latin typeface="Comic Sans MS" panose="030F0702030302020204" pitchFamily="66" charset="0"/>
              </a:rPr>
              <a:t>know</a:t>
            </a:r>
            <a:r>
              <a:rPr lang="en-US" altLang="zh-CN" sz="3600" b="1" dirty="0">
                <a:latin typeface="Comic Sans MS" panose="030F0702030302020204" pitchFamily="66" charset="0"/>
              </a:rPr>
              <a:t> </a:t>
            </a:r>
            <a:r>
              <a:rPr lang="en-US" altLang="zh-CN" sz="3600" b="1" u="sng" dirty="0">
                <a:solidFill>
                  <a:srgbClr val="FF3300"/>
                </a:solidFill>
                <a:latin typeface="Comic Sans MS" panose="030F0702030302020204" pitchFamily="66" charset="0"/>
              </a:rPr>
              <a:t>he likes English.</a:t>
            </a:r>
            <a:endParaRPr lang="en-US" altLang="zh-CN" sz="3600" u="sng" dirty="0">
              <a:solidFill>
                <a:srgbClr val="FF3300"/>
              </a:solidFill>
              <a:latin typeface="Comic Sans MS" panose="030F0702030302020204" pitchFamily="66" charset="0"/>
            </a:endParaRPr>
          </a:p>
        </p:txBody>
      </p:sp>
      <p:sp>
        <p:nvSpPr>
          <p:cNvPr id="74758" name="Text Box 6"/>
          <p:cNvSpPr txBox="1">
            <a:spLocks noChangeArrowheads="1"/>
          </p:cNvSpPr>
          <p:nvPr/>
        </p:nvSpPr>
        <p:spPr bwMode="auto">
          <a:xfrm>
            <a:off x="939800" y="2952750"/>
            <a:ext cx="127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dirty="0">
                <a:latin typeface="幼圆" panose="02010509060101010101" pitchFamily="49" charset="-122"/>
                <a:ea typeface="幼圆" panose="02010509060101010101" pitchFamily="49" charset="-122"/>
              </a:rPr>
              <a:t>主</a:t>
            </a:r>
            <a:r>
              <a:rPr lang="en-US" altLang="zh-CN" sz="3600" b="1" dirty="0">
                <a:latin typeface="华文新魏" panose="02010800040101010101" pitchFamily="2" charset="-122"/>
                <a:ea typeface="华文新魏" panose="02010800040101010101" pitchFamily="2" charset="-122"/>
              </a:rPr>
              <a:t>s</a:t>
            </a:r>
          </a:p>
        </p:txBody>
      </p:sp>
      <p:sp>
        <p:nvSpPr>
          <p:cNvPr id="74759" name="Text Box 7"/>
          <p:cNvSpPr txBox="1">
            <a:spLocks noChangeArrowheads="1"/>
          </p:cNvSpPr>
          <p:nvPr/>
        </p:nvSpPr>
        <p:spPr bwMode="auto">
          <a:xfrm>
            <a:off x="868363" y="4529138"/>
            <a:ext cx="8429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dirty="0">
                <a:latin typeface="幼圆" panose="02010509060101010101" pitchFamily="49" charset="-122"/>
                <a:ea typeface="幼圆" panose="02010509060101010101" pitchFamily="49" charset="-122"/>
              </a:rPr>
              <a:t>主</a:t>
            </a:r>
            <a:r>
              <a:rPr lang="en-US" altLang="zh-CN" sz="3600" b="1" dirty="0">
                <a:latin typeface="华文新魏" panose="02010800040101010101" pitchFamily="2" charset="-122"/>
                <a:ea typeface="华文新魏" panose="02010800040101010101" pitchFamily="2" charset="-122"/>
              </a:rPr>
              <a:t>s</a:t>
            </a:r>
          </a:p>
        </p:txBody>
      </p:sp>
      <p:sp>
        <p:nvSpPr>
          <p:cNvPr id="74760" name="Text Box 8"/>
          <p:cNvSpPr txBox="1">
            <a:spLocks noChangeArrowheads="1"/>
          </p:cNvSpPr>
          <p:nvPr/>
        </p:nvSpPr>
        <p:spPr bwMode="auto">
          <a:xfrm>
            <a:off x="2287588" y="4602163"/>
            <a:ext cx="1008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dirty="0">
                <a:latin typeface="幼圆" panose="02010509060101010101" pitchFamily="49" charset="-122"/>
                <a:ea typeface="幼圆" panose="02010509060101010101" pitchFamily="49" charset="-122"/>
              </a:rPr>
              <a:t>谓</a:t>
            </a:r>
            <a:r>
              <a:rPr lang="en-US" altLang="zh-CN" sz="3600" b="1" dirty="0">
                <a:latin typeface="华文新魏" panose="02010800040101010101" pitchFamily="2" charset="-122"/>
                <a:ea typeface="华文新魏" panose="02010800040101010101" pitchFamily="2" charset="-122"/>
              </a:rPr>
              <a:t>v</a:t>
            </a:r>
          </a:p>
        </p:txBody>
      </p:sp>
      <p:sp>
        <p:nvSpPr>
          <p:cNvPr id="74761" name="Text Box 9"/>
          <p:cNvSpPr txBox="1">
            <a:spLocks noChangeArrowheads="1"/>
          </p:cNvSpPr>
          <p:nvPr/>
        </p:nvSpPr>
        <p:spPr bwMode="auto">
          <a:xfrm>
            <a:off x="2143125" y="300355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dirty="0">
                <a:latin typeface="幼圆" panose="02010509060101010101" pitchFamily="49" charset="-122"/>
                <a:ea typeface="幼圆" panose="02010509060101010101" pitchFamily="49" charset="-122"/>
              </a:rPr>
              <a:t>谓</a:t>
            </a:r>
            <a:r>
              <a:rPr lang="en-US" altLang="zh-CN" sz="3600" b="1" dirty="0">
                <a:latin typeface="华文新魏" panose="02010800040101010101" pitchFamily="2" charset="-122"/>
                <a:ea typeface="华文新魏" panose="02010800040101010101" pitchFamily="2" charset="-122"/>
              </a:rPr>
              <a:t>v</a:t>
            </a:r>
          </a:p>
        </p:txBody>
      </p:sp>
      <p:sp>
        <p:nvSpPr>
          <p:cNvPr id="74762" name="Text Box 10"/>
          <p:cNvSpPr txBox="1">
            <a:spLocks noChangeArrowheads="1"/>
          </p:cNvSpPr>
          <p:nvPr/>
        </p:nvSpPr>
        <p:spPr bwMode="auto">
          <a:xfrm>
            <a:off x="4541838" y="5040313"/>
            <a:ext cx="10588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a:solidFill>
                  <a:srgbClr val="FF0000"/>
                </a:solidFill>
                <a:latin typeface="幼圆" panose="02010509060101010101" pitchFamily="49" charset="-122"/>
                <a:ea typeface="幼圆" panose="02010509060101010101" pitchFamily="49" charset="-122"/>
              </a:rPr>
              <a:t>宾</a:t>
            </a:r>
            <a:r>
              <a:rPr lang="en-US" altLang="zh-CN" sz="3600" b="1">
                <a:solidFill>
                  <a:srgbClr val="FF0000"/>
                </a:solidFill>
                <a:latin typeface="华文新魏" panose="02010800040101010101" pitchFamily="2" charset="-122"/>
                <a:ea typeface="华文新魏" panose="02010800040101010101" pitchFamily="2" charset="-122"/>
              </a:rPr>
              <a:t>o</a:t>
            </a:r>
          </a:p>
        </p:txBody>
      </p:sp>
      <p:sp>
        <p:nvSpPr>
          <p:cNvPr id="74763" name="Text Box 11"/>
          <p:cNvSpPr txBox="1">
            <a:spLocks noChangeArrowheads="1"/>
          </p:cNvSpPr>
          <p:nvPr/>
        </p:nvSpPr>
        <p:spPr bwMode="auto">
          <a:xfrm>
            <a:off x="3203575" y="3017838"/>
            <a:ext cx="1563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dirty="0">
                <a:latin typeface="幼圆" panose="02010509060101010101" pitchFamily="49" charset="-122"/>
                <a:ea typeface="幼圆" panose="02010509060101010101" pitchFamily="49" charset="-122"/>
              </a:rPr>
              <a:t>宾</a:t>
            </a:r>
            <a:r>
              <a:rPr lang="en-US" altLang="zh-CN" sz="3600" b="1" dirty="0">
                <a:latin typeface="华文新魏" panose="02010800040101010101" pitchFamily="2" charset="-122"/>
                <a:ea typeface="华文新魏" panose="02010800040101010101" pitchFamily="2" charset="-122"/>
              </a:rPr>
              <a:t>o</a:t>
            </a:r>
          </a:p>
        </p:txBody>
      </p:sp>
      <p:sp>
        <p:nvSpPr>
          <p:cNvPr id="74764" name="Rectangle 12"/>
          <p:cNvSpPr>
            <a:spLocks noChangeArrowheads="1"/>
          </p:cNvSpPr>
          <p:nvPr/>
        </p:nvSpPr>
        <p:spPr bwMode="auto">
          <a:xfrm>
            <a:off x="457200" y="5943600"/>
            <a:ext cx="8208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dirty="0">
                <a:solidFill>
                  <a:srgbClr val="FF3300"/>
                </a:solidFill>
                <a:latin typeface="幼圆" panose="02010509060101010101" pitchFamily="49" charset="-122"/>
                <a:ea typeface="幼圆" panose="02010509060101010101" pitchFamily="49" charset="-122"/>
              </a:rPr>
              <a:t>宾语从句就是用一个句子来构成主句的宾语</a:t>
            </a:r>
            <a:r>
              <a:rPr lang="zh-CN" altLang="en-US" sz="3200" dirty="0">
                <a:solidFill>
                  <a:srgbClr val="FF3300"/>
                </a:solidFill>
                <a:latin typeface="幼圆" panose="02010509060101010101" pitchFamily="49" charset="-122"/>
                <a:ea typeface="幼圆" panose="02010509060101010101" pitchFamily="49" charset="-122"/>
              </a:rPr>
              <a:t> </a:t>
            </a:r>
          </a:p>
        </p:txBody>
      </p:sp>
      <p:grpSp>
        <p:nvGrpSpPr>
          <p:cNvPr id="74765" name="Group 13"/>
          <p:cNvGrpSpPr/>
          <p:nvPr/>
        </p:nvGrpSpPr>
        <p:grpSpPr bwMode="auto">
          <a:xfrm>
            <a:off x="3511550" y="4281488"/>
            <a:ext cx="3168650" cy="823912"/>
            <a:chOff x="0" y="0"/>
            <a:chExt cx="1996" cy="519"/>
          </a:xfrm>
        </p:grpSpPr>
        <p:sp>
          <p:nvSpPr>
            <p:cNvPr id="74766" name="AutoShape 14"/>
            <p:cNvSpPr/>
            <p:nvPr/>
          </p:nvSpPr>
          <p:spPr bwMode="auto">
            <a:xfrm rot="16200000">
              <a:off x="810" y="-349"/>
              <a:ext cx="237" cy="1497"/>
            </a:xfrm>
            <a:prstGeom prst="leftBrace">
              <a:avLst>
                <a:gd name="adj1" fmla="val 52637"/>
                <a:gd name="adj2" fmla="val 44898"/>
              </a:avLst>
            </a:prstGeom>
            <a:noFill/>
            <a:ln w="317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767" name="Text Box 15"/>
            <p:cNvSpPr txBox="1">
              <a:spLocks noChangeArrowheads="1"/>
            </p:cNvSpPr>
            <p:nvPr/>
          </p:nvSpPr>
          <p:spPr bwMode="auto">
            <a:xfrm>
              <a:off x="0" y="0"/>
              <a:ext cx="48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latin typeface="幼圆" panose="02010509060101010101" pitchFamily="49" charset="-122"/>
                  <a:ea typeface="幼圆" panose="02010509060101010101" pitchFamily="49" charset="-122"/>
                </a:rPr>
                <a:t>主</a:t>
              </a:r>
              <a:r>
                <a:rPr lang="en-US" altLang="zh-CN" sz="2800" b="1" dirty="0">
                  <a:latin typeface="华文新魏" panose="02010800040101010101" pitchFamily="2" charset="-122"/>
                  <a:ea typeface="华文新魏" panose="02010800040101010101" pitchFamily="2" charset="-122"/>
                </a:rPr>
                <a:t>s</a:t>
              </a:r>
            </a:p>
          </p:txBody>
        </p:sp>
        <p:sp>
          <p:nvSpPr>
            <p:cNvPr id="74768" name="Text Box 16"/>
            <p:cNvSpPr txBox="1">
              <a:spLocks noChangeArrowheads="1"/>
            </p:cNvSpPr>
            <p:nvPr/>
          </p:nvSpPr>
          <p:spPr bwMode="auto">
            <a:xfrm>
              <a:off x="635" y="8"/>
              <a:ext cx="5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latin typeface="幼圆" panose="02010509060101010101" pitchFamily="49" charset="-122"/>
                  <a:ea typeface="幼圆" panose="02010509060101010101" pitchFamily="49" charset="-122"/>
                </a:rPr>
                <a:t>谓</a:t>
              </a:r>
              <a:r>
                <a:rPr lang="en-US" altLang="zh-CN" sz="2800" b="1" dirty="0">
                  <a:latin typeface="华文新魏" panose="02010800040101010101" pitchFamily="2" charset="-122"/>
                  <a:ea typeface="华文新魏" panose="02010800040101010101" pitchFamily="2" charset="-122"/>
                </a:rPr>
                <a:t>v</a:t>
              </a:r>
            </a:p>
          </p:txBody>
        </p:sp>
        <p:sp>
          <p:nvSpPr>
            <p:cNvPr id="74769" name="Text Box 17"/>
            <p:cNvSpPr txBox="1">
              <a:spLocks noChangeArrowheads="1"/>
            </p:cNvSpPr>
            <p:nvPr/>
          </p:nvSpPr>
          <p:spPr bwMode="auto">
            <a:xfrm>
              <a:off x="1497" y="8"/>
              <a:ext cx="49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latin typeface="幼圆" panose="02010509060101010101" pitchFamily="49" charset="-122"/>
                  <a:ea typeface="幼圆" panose="02010509060101010101" pitchFamily="49" charset="-122"/>
                </a:rPr>
                <a:t>宾</a:t>
              </a:r>
              <a:r>
                <a:rPr lang="en-US" altLang="zh-CN" sz="2800" b="1" dirty="0">
                  <a:latin typeface="华文新魏" panose="02010800040101010101" pitchFamily="2" charset="-122"/>
                  <a:ea typeface="华文新魏" panose="02010800040101010101" pitchFamily="2" charset="-122"/>
                </a:rPr>
                <a:t>o</a:t>
              </a:r>
            </a:p>
          </p:txBody>
        </p:sp>
      </p:grpSp>
      <p:sp>
        <p:nvSpPr>
          <p:cNvPr id="74771" name="Line 19"/>
          <p:cNvSpPr>
            <a:spLocks noChangeShapeType="1"/>
          </p:cNvSpPr>
          <p:nvPr/>
        </p:nvSpPr>
        <p:spPr bwMode="auto">
          <a:xfrm>
            <a:off x="533400" y="5715000"/>
            <a:ext cx="8243888" cy="0"/>
          </a:xfrm>
          <a:prstGeom prst="line">
            <a:avLst/>
          </a:prstGeom>
          <a:noFill/>
          <a:ln w="412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72" name="Text Box 20"/>
          <p:cNvSpPr txBox="1">
            <a:spLocks noChangeArrowheads="1"/>
          </p:cNvSpPr>
          <p:nvPr/>
        </p:nvSpPr>
        <p:spPr bwMode="auto">
          <a:xfrm>
            <a:off x="5724525" y="2232025"/>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dirty="0">
                <a:solidFill>
                  <a:srgbClr val="FF3300"/>
                </a:solidFill>
                <a:ea typeface="幼圆" panose="02010509060101010101" pitchFamily="49" charset="-122"/>
              </a:rPr>
              <a:t>简单句</a:t>
            </a:r>
          </a:p>
        </p:txBody>
      </p:sp>
      <p:sp>
        <p:nvSpPr>
          <p:cNvPr id="74773" name="Text Box 21"/>
          <p:cNvSpPr txBox="1">
            <a:spLocks noChangeArrowheads="1"/>
          </p:cNvSpPr>
          <p:nvPr/>
        </p:nvSpPr>
        <p:spPr bwMode="auto">
          <a:xfrm>
            <a:off x="7165975" y="3600450"/>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a:solidFill>
                  <a:srgbClr val="FF3300"/>
                </a:solidFill>
                <a:ea typeface="幼圆" panose="02010509060101010101" pitchFamily="49" charset="-122"/>
              </a:rPr>
              <a:t>复合句</a:t>
            </a:r>
          </a:p>
        </p:txBody>
      </p:sp>
      <p:grpSp>
        <p:nvGrpSpPr>
          <p:cNvPr id="74774" name="Group 22"/>
          <p:cNvGrpSpPr/>
          <p:nvPr/>
        </p:nvGrpSpPr>
        <p:grpSpPr bwMode="auto">
          <a:xfrm>
            <a:off x="1662113" y="319088"/>
            <a:ext cx="5399087" cy="1052512"/>
            <a:chOff x="476" y="1117"/>
            <a:chExt cx="4355" cy="1134"/>
          </a:xfrm>
        </p:grpSpPr>
        <p:sp>
          <p:nvSpPr>
            <p:cNvPr id="74775" name="Rectangle 23"/>
            <p:cNvSpPr>
              <a:spLocks noChangeArrowheads="1"/>
            </p:cNvSpPr>
            <p:nvPr/>
          </p:nvSpPr>
          <p:spPr bwMode="auto">
            <a:xfrm>
              <a:off x="476" y="1117"/>
              <a:ext cx="4355" cy="1134"/>
            </a:xfrm>
            <a:prstGeom prst="rect">
              <a:avLst/>
            </a:prstGeom>
            <a:solidFill>
              <a:srgbClr val="3366FF"/>
            </a:solidFill>
            <a:ln>
              <a:noFill/>
            </a:ln>
            <a:effectLst>
              <a:outerShdw dist="45791" dir="3378596" algn="ctr" rotWithShape="0">
                <a:srgbClr val="B3B3FF">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sp>
          <p:nvSpPr>
            <p:cNvPr id="74776" name="Rectangle 24"/>
            <p:cNvSpPr>
              <a:spLocks noChangeArrowheads="1"/>
            </p:cNvSpPr>
            <p:nvPr/>
          </p:nvSpPr>
          <p:spPr bwMode="auto">
            <a:xfrm>
              <a:off x="657" y="1298"/>
              <a:ext cx="3992" cy="817"/>
            </a:xfrm>
            <a:prstGeom prst="rect">
              <a:avLst/>
            </a:prstGeom>
            <a:solidFill>
              <a:schemeClr val="bg1"/>
            </a:solidFill>
            <a:ln w="9525">
              <a:solidFill>
                <a:schemeClr val="bg1"/>
              </a:solidFill>
              <a:miter lim="800000"/>
            </a:ln>
            <a:effectLst>
              <a:outerShdw dist="45791" dir="3378596" algn="ctr" rotWithShape="0">
                <a:srgbClr val="B3B3FF"/>
              </a:outerShdw>
            </a:effectLst>
          </p:spPr>
          <p:txBody>
            <a:bodyPr wrap="none" anchor="ctr"/>
            <a:lstStyle/>
            <a:p>
              <a:endParaRPr lang="zh-CN" altLang="en-US"/>
            </a:p>
          </p:txBody>
        </p:sp>
      </p:grpSp>
      <p:sp>
        <p:nvSpPr>
          <p:cNvPr id="74777" name="Text Box 25"/>
          <p:cNvSpPr txBox="1">
            <a:spLocks noChangeArrowheads="1"/>
          </p:cNvSpPr>
          <p:nvPr/>
        </p:nvSpPr>
        <p:spPr bwMode="auto">
          <a:xfrm>
            <a:off x="2438400" y="304800"/>
            <a:ext cx="3657600" cy="1189038"/>
          </a:xfrm>
          <a:prstGeom prst="rect">
            <a:avLst/>
          </a:prstGeom>
          <a:noFill/>
          <a:ln>
            <a:noFill/>
          </a:ln>
          <a:effectLst>
            <a:outerShdw dist="35921" dir="2700000"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
              <a:spcBef>
                <a:spcPct val="50000"/>
              </a:spcBef>
            </a:pPr>
            <a:r>
              <a:rPr lang="en-US" altLang="zh-CN" sz="7200" b="1" dirty="0">
                <a:ea typeface="华文细黑" panose="02010600040101010101" pitchFamily="2" charset="-122"/>
              </a:rPr>
              <a:t>Review</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7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47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7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7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47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7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47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477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P spid="74755" grpId="0" autoUpdateAnimBg="0"/>
      <p:bldP spid="74756" grpId="0" autoUpdateAnimBg="0"/>
      <p:bldP spid="74757" grpId="0" autoUpdateAnimBg="0"/>
      <p:bldP spid="74758" grpId="0" autoUpdateAnimBg="0"/>
      <p:bldP spid="74759" grpId="0" autoUpdateAnimBg="0"/>
      <p:bldP spid="74760" grpId="0" autoUpdateAnimBg="0"/>
      <p:bldP spid="74761" grpId="0" autoUpdateAnimBg="0"/>
      <p:bldP spid="74762" grpId="0" autoUpdateAnimBg="0"/>
      <p:bldP spid="74763" grpId="0" autoUpdateAnimBg="0"/>
      <p:bldP spid="74764" grpId="0" autoUpdateAnimBg="0"/>
      <p:bldP spid="74772" grpId="0" autoUpdateAnimBg="0"/>
      <p:bldP spid="7477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81000" y="1066800"/>
            <a:ext cx="84963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a:latin typeface="Times New Roman" panose="02020603050405020304" pitchFamily="18" charset="0"/>
              </a:rPr>
              <a:t>(2011</a:t>
            </a:r>
            <a:r>
              <a:rPr lang="zh-CN" altLang="en-US" sz="3200">
                <a:latin typeface="Times New Roman" panose="02020603050405020304" pitchFamily="18" charset="0"/>
              </a:rPr>
              <a:t>宁夏）</a:t>
            </a:r>
            <a:r>
              <a:rPr lang="en-US" altLang="zh-CN" sz="3200">
                <a:latin typeface="Times New Roman" panose="02020603050405020304" pitchFamily="18" charset="0"/>
              </a:rPr>
              <a:t>Bob asked me________.</a:t>
            </a:r>
          </a:p>
          <a:p>
            <a:pPr>
              <a:spcBef>
                <a:spcPct val="50000"/>
              </a:spcBef>
              <a:buFontTx/>
              <a:buAutoNum type="alphaUcPeriod"/>
            </a:pPr>
            <a:r>
              <a:rPr lang="en-US" altLang="zh-CN" sz="3200">
                <a:latin typeface="Times New Roman" panose="02020603050405020304" pitchFamily="18" charset="0"/>
              </a:rPr>
              <a:t>what was she doing</a:t>
            </a:r>
          </a:p>
          <a:p>
            <a:pPr>
              <a:spcBef>
                <a:spcPct val="50000"/>
              </a:spcBef>
              <a:buFontTx/>
              <a:buAutoNum type="alphaUcPeriod"/>
            </a:pPr>
            <a:r>
              <a:rPr lang="en-US" altLang="zh-CN" sz="3200">
                <a:latin typeface="Times New Roman" panose="02020603050405020304" pitchFamily="18" charset="0"/>
              </a:rPr>
              <a:t>what is she doing</a:t>
            </a:r>
          </a:p>
          <a:p>
            <a:pPr>
              <a:spcBef>
                <a:spcPct val="50000"/>
              </a:spcBef>
              <a:buFontTx/>
              <a:buAutoNum type="alphaUcPeriod"/>
            </a:pPr>
            <a:r>
              <a:rPr lang="en-US" altLang="zh-CN" sz="3200">
                <a:latin typeface="Times New Roman" panose="02020603050405020304" pitchFamily="18" charset="0"/>
              </a:rPr>
              <a:t>what she was doing</a:t>
            </a:r>
          </a:p>
          <a:p>
            <a:pPr>
              <a:spcBef>
                <a:spcPct val="50000"/>
              </a:spcBef>
              <a:buFontTx/>
              <a:buAutoNum type="alphaUcPeriod"/>
            </a:pPr>
            <a:r>
              <a:rPr lang="en-US" altLang="zh-CN" sz="3200">
                <a:latin typeface="Times New Roman" panose="02020603050405020304" pitchFamily="18" charset="0"/>
              </a:rPr>
              <a:t>what she is doing</a:t>
            </a:r>
          </a:p>
        </p:txBody>
      </p:sp>
      <p:pic>
        <p:nvPicPr>
          <p:cNvPr id="58371" name="Picture 3" descr="图片3"/>
          <p:cNvPicPr>
            <a:picLocks noChangeAspect="1" noChangeArrowheads="1"/>
          </p:cNvPicPr>
          <p:nvPr/>
        </p:nvPicPr>
        <p:blipFill>
          <a:blip r:embed="rId2"/>
          <a:srcRect/>
          <a:stretch>
            <a:fillRect/>
          </a:stretch>
        </p:blipFill>
        <p:spPr bwMode="auto">
          <a:xfrm>
            <a:off x="236538" y="3370263"/>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2" name="Text Box 4"/>
          <p:cNvSpPr txBox="1">
            <a:spLocks noChangeArrowheads="1"/>
          </p:cNvSpPr>
          <p:nvPr/>
        </p:nvSpPr>
        <p:spPr bwMode="auto">
          <a:xfrm>
            <a:off x="381000" y="5099050"/>
            <a:ext cx="8497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CC0000"/>
                </a:solidFill>
              </a:rPr>
              <a:t>主从句动作同时发生，从句用过去进行时</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blinds(horizontal)">
                                      <p:cBhvr>
                                        <p:cTn id="7" dur="500"/>
                                        <p:tgtEl>
                                          <p:spTgt spid="5837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8370">
                                            <p:txEl>
                                              <p:pRg st="1" end="1"/>
                                            </p:txEl>
                                          </p:spTgt>
                                        </p:tgtEl>
                                        <p:attrNameLst>
                                          <p:attrName>style.visibility</p:attrName>
                                        </p:attrNameLst>
                                      </p:cBhvr>
                                      <p:to>
                                        <p:strVal val="visible"/>
                                      </p:to>
                                    </p:set>
                                    <p:animEffect transition="in" filter="blinds(horizontal)">
                                      <p:cBhvr>
                                        <p:cTn id="10" dur="500"/>
                                        <p:tgtEl>
                                          <p:spTgt spid="58370">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8370">
                                            <p:txEl>
                                              <p:pRg st="2" end="2"/>
                                            </p:txEl>
                                          </p:spTgt>
                                        </p:tgtEl>
                                        <p:attrNameLst>
                                          <p:attrName>style.visibility</p:attrName>
                                        </p:attrNameLst>
                                      </p:cBhvr>
                                      <p:to>
                                        <p:strVal val="visible"/>
                                      </p:to>
                                    </p:set>
                                    <p:animEffect transition="in" filter="blinds(horizontal)">
                                      <p:cBhvr>
                                        <p:cTn id="13" dur="500"/>
                                        <p:tgtEl>
                                          <p:spTgt spid="58370">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8370">
                                            <p:txEl>
                                              <p:pRg st="3" end="3"/>
                                            </p:txEl>
                                          </p:spTgt>
                                        </p:tgtEl>
                                        <p:attrNameLst>
                                          <p:attrName>style.visibility</p:attrName>
                                        </p:attrNameLst>
                                      </p:cBhvr>
                                      <p:to>
                                        <p:strVal val="visible"/>
                                      </p:to>
                                    </p:set>
                                    <p:animEffect transition="in" filter="blinds(horizontal)">
                                      <p:cBhvr>
                                        <p:cTn id="16" dur="500"/>
                                        <p:tgtEl>
                                          <p:spTgt spid="58370">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8370">
                                            <p:txEl>
                                              <p:pRg st="4" end="4"/>
                                            </p:txEl>
                                          </p:spTgt>
                                        </p:tgtEl>
                                        <p:attrNameLst>
                                          <p:attrName>style.visibility</p:attrName>
                                        </p:attrNameLst>
                                      </p:cBhvr>
                                      <p:to>
                                        <p:strVal val="visible"/>
                                      </p:to>
                                    </p:set>
                                    <p:animEffect transition="in" filter="blinds(horizontal)">
                                      <p:cBhvr>
                                        <p:cTn id="19" dur="500"/>
                                        <p:tgtEl>
                                          <p:spTgt spid="5837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8371"/>
                                        </p:tgtEl>
                                        <p:attrNameLst>
                                          <p:attrName>style.visibility</p:attrName>
                                        </p:attrNameLst>
                                      </p:cBhvr>
                                      <p:to>
                                        <p:strVal val="visible"/>
                                      </p:to>
                                    </p:set>
                                    <p:animEffect transition="in" filter="blinds(horizontal)">
                                      <p:cBhvr>
                                        <p:cTn id="24" dur="500"/>
                                        <p:tgtEl>
                                          <p:spTgt spid="5837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8372">
                                            <p:txEl>
                                              <p:pRg st="0" end="0"/>
                                            </p:txEl>
                                          </p:spTgt>
                                        </p:tgtEl>
                                        <p:attrNameLst>
                                          <p:attrName>style.visibility</p:attrName>
                                        </p:attrNameLst>
                                      </p:cBhvr>
                                      <p:to>
                                        <p:strVal val="visible"/>
                                      </p:to>
                                    </p:set>
                                    <p:animEffect transition="in" filter="blinds(horizontal)">
                                      <p:cBhvr>
                                        <p:cTn id="29" dur="500"/>
                                        <p:tgtEl>
                                          <p:spTgt spid="58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68313" y="692150"/>
            <a:ext cx="8351837"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a:latin typeface="Times New Roman" panose="02020603050405020304" pitchFamily="18" charset="0"/>
              </a:rPr>
              <a:t>——What did you teacher say this morning?</a:t>
            </a:r>
          </a:p>
          <a:p>
            <a:pPr>
              <a:spcBef>
                <a:spcPct val="50000"/>
              </a:spcBef>
            </a:pPr>
            <a:r>
              <a:rPr lang="en-US" altLang="zh-CN" sz="3200">
                <a:latin typeface="Times New Roman" panose="02020603050405020304" pitchFamily="18" charset="0"/>
              </a:rPr>
              <a:t>——She told us ________ .</a:t>
            </a:r>
          </a:p>
          <a:p>
            <a:pPr>
              <a:spcBef>
                <a:spcPct val="50000"/>
              </a:spcBef>
              <a:buFontTx/>
              <a:buAutoNum type="alphaUcPeriod"/>
            </a:pPr>
            <a:r>
              <a:rPr lang="en-US" altLang="zh-CN" sz="3200">
                <a:latin typeface="Times New Roman" panose="02020603050405020304" pitchFamily="18" charset="0"/>
              </a:rPr>
              <a:t>why was Tom late for school again</a:t>
            </a:r>
          </a:p>
          <a:p>
            <a:pPr>
              <a:spcBef>
                <a:spcPct val="50000"/>
              </a:spcBef>
              <a:buFontTx/>
              <a:buAutoNum type="alphaUcPeriod"/>
            </a:pPr>
            <a:r>
              <a:rPr lang="en-US" altLang="zh-CN" sz="3200">
                <a:latin typeface="Times New Roman" panose="02020603050405020304" pitchFamily="18" charset="0"/>
              </a:rPr>
              <a:t>that we will have a test soon</a:t>
            </a:r>
          </a:p>
          <a:p>
            <a:pPr>
              <a:spcBef>
                <a:spcPct val="50000"/>
              </a:spcBef>
              <a:buFontTx/>
              <a:buAutoNum type="alphaUcPeriod"/>
            </a:pPr>
            <a:r>
              <a:rPr lang="en-US" altLang="zh-CN" sz="3200">
                <a:latin typeface="Times New Roman" panose="02020603050405020304" pitchFamily="18" charset="0"/>
              </a:rPr>
              <a:t>that we would have a test soon</a:t>
            </a:r>
          </a:p>
          <a:p>
            <a:pPr>
              <a:spcBef>
                <a:spcPct val="50000"/>
              </a:spcBef>
              <a:buFontTx/>
              <a:buAutoNum type="alphaUcPeriod"/>
            </a:pPr>
            <a:r>
              <a:rPr lang="en-US" altLang="zh-CN" sz="3200">
                <a:latin typeface="Times New Roman" panose="02020603050405020304" pitchFamily="18" charset="0"/>
              </a:rPr>
              <a:t>how much the dress costs</a:t>
            </a:r>
          </a:p>
        </p:txBody>
      </p:sp>
      <p:pic>
        <p:nvPicPr>
          <p:cNvPr id="59395" name="Picture 3" descr="图片3"/>
          <p:cNvPicPr>
            <a:picLocks noChangeAspect="1" noChangeArrowheads="1"/>
          </p:cNvPicPr>
          <p:nvPr/>
        </p:nvPicPr>
        <p:blipFill>
          <a:blip r:embed="rId2"/>
          <a:srcRect/>
          <a:stretch>
            <a:fillRect/>
          </a:stretch>
        </p:blipFill>
        <p:spPr bwMode="auto">
          <a:xfrm>
            <a:off x="395288" y="3644900"/>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6" name="Text Box 4"/>
          <p:cNvSpPr txBox="1">
            <a:spLocks noChangeArrowheads="1"/>
          </p:cNvSpPr>
          <p:nvPr/>
        </p:nvSpPr>
        <p:spPr bwMode="auto">
          <a:xfrm>
            <a:off x="323850" y="5445125"/>
            <a:ext cx="8569325"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CC0000"/>
                </a:solidFill>
              </a:rPr>
              <a:t>主句是一般过去时，主句的动作发生在从句之前，</a:t>
            </a:r>
          </a:p>
          <a:p>
            <a:pPr>
              <a:spcBef>
                <a:spcPct val="50000"/>
              </a:spcBef>
            </a:pPr>
            <a:r>
              <a:rPr lang="zh-CN" altLang="en-US" sz="2800" b="1">
                <a:solidFill>
                  <a:srgbClr val="CC0000"/>
                </a:solidFill>
              </a:rPr>
              <a:t>从句是过去将来时。</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blinds(horizontal)">
                                      <p:cBhvr>
                                        <p:cTn id="7" dur="500"/>
                                        <p:tgtEl>
                                          <p:spTgt spid="5939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9394">
                                            <p:txEl>
                                              <p:pRg st="1" end="1"/>
                                            </p:txEl>
                                          </p:spTgt>
                                        </p:tgtEl>
                                        <p:attrNameLst>
                                          <p:attrName>style.visibility</p:attrName>
                                        </p:attrNameLst>
                                      </p:cBhvr>
                                      <p:to>
                                        <p:strVal val="visible"/>
                                      </p:to>
                                    </p:set>
                                    <p:animEffect transition="in" filter="blinds(horizontal)">
                                      <p:cBhvr>
                                        <p:cTn id="10" dur="500"/>
                                        <p:tgtEl>
                                          <p:spTgt spid="5939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9394">
                                            <p:txEl>
                                              <p:pRg st="2" end="2"/>
                                            </p:txEl>
                                          </p:spTgt>
                                        </p:tgtEl>
                                        <p:attrNameLst>
                                          <p:attrName>style.visibility</p:attrName>
                                        </p:attrNameLst>
                                      </p:cBhvr>
                                      <p:to>
                                        <p:strVal val="visible"/>
                                      </p:to>
                                    </p:set>
                                    <p:animEffect transition="in" filter="blinds(horizontal)">
                                      <p:cBhvr>
                                        <p:cTn id="13" dur="500"/>
                                        <p:tgtEl>
                                          <p:spTgt spid="5939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9394">
                                            <p:txEl>
                                              <p:pRg st="3" end="3"/>
                                            </p:txEl>
                                          </p:spTgt>
                                        </p:tgtEl>
                                        <p:attrNameLst>
                                          <p:attrName>style.visibility</p:attrName>
                                        </p:attrNameLst>
                                      </p:cBhvr>
                                      <p:to>
                                        <p:strVal val="visible"/>
                                      </p:to>
                                    </p:set>
                                    <p:animEffect transition="in" filter="blinds(horizontal)">
                                      <p:cBhvr>
                                        <p:cTn id="16" dur="500"/>
                                        <p:tgtEl>
                                          <p:spTgt spid="5939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9394">
                                            <p:txEl>
                                              <p:pRg st="4" end="4"/>
                                            </p:txEl>
                                          </p:spTgt>
                                        </p:tgtEl>
                                        <p:attrNameLst>
                                          <p:attrName>style.visibility</p:attrName>
                                        </p:attrNameLst>
                                      </p:cBhvr>
                                      <p:to>
                                        <p:strVal val="visible"/>
                                      </p:to>
                                    </p:set>
                                    <p:animEffect transition="in" filter="blinds(horizontal)">
                                      <p:cBhvr>
                                        <p:cTn id="19" dur="500"/>
                                        <p:tgtEl>
                                          <p:spTgt spid="59394">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9394">
                                            <p:txEl>
                                              <p:pRg st="5" end="5"/>
                                            </p:txEl>
                                          </p:spTgt>
                                        </p:tgtEl>
                                        <p:attrNameLst>
                                          <p:attrName>style.visibility</p:attrName>
                                        </p:attrNameLst>
                                      </p:cBhvr>
                                      <p:to>
                                        <p:strVal val="visible"/>
                                      </p:to>
                                    </p:set>
                                    <p:animEffect transition="in" filter="blinds(horizontal)">
                                      <p:cBhvr>
                                        <p:cTn id="22" dur="500"/>
                                        <p:tgtEl>
                                          <p:spTgt spid="5939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9395"/>
                                        </p:tgtEl>
                                        <p:attrNameLst>
                                          <p:attrName>style.visibility</p:attrName>
                                        </p:attrNameLst>
                                      </p:cBhvr>
                                      <p:to>
                                        <p:strVal val="visible"/>
                                      </p:to>
                                    </p:set>
                                    <p:animEffect transition="in" filter="blinds(horizontal)">
                                      <p:cBhvr>
                                        <p:cTn id="27" dur="500"/>
                                        <p:tgtEl>
                                          <p:spTgt spid="5939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9396">
                                            <p:txEl>
                                              <p:pRg st="0" end="0"/>
                                            </p:txEl>
                                          </p:spTgt>
                                        </p:tgtEl>
                                        <p:attrNameLst>
                                          <p:attrName>style.visibility</p:attrName>
                                        </p:attrNameLst>
                                      </p:cBhvr>
                                      <p:to>
                                        <p:strVal val="visible"/>
                                      </p:to>
                                    </p:set>
                                    <p:animEffect transition="in" filter="blinds(horizontal)">
                                      <p:cBhvr>
                                        <p:cTn id="32" dur="500"/>
                                        <p:tgtEl>
                                          <p:spTgt spid="5939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9396">
                                            <p:txEl>
                                              <p:pRg st="1" end="1"/>
                                            </p:txEl>
                                          </p:spTgt>
                                        </p:tgtEl>
                                        <p:attrNameLst>
                                          <p:attrName>style.visibility</p:attrName>
                                        </p:attrNameLst>
                                      </p:cBhvr>
                                      <p:to>
                                        <p:strVal val="visible"/>
                                      </p:to>
                                    </p:set>
                                    <p:animEffect transition="in" filter="blinds(horizontal)">
                                      <p:cBhvr>
                                        <p:cTn id="37" dur="500"/>
                                        <p:tgtEl>
                                          <p:spTgt spid="593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39750" y="765175"/>
            <a:ext cx="8353425"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a:latin typeface="Times New Roman" panose="02020603050405020304" pitchFamily="18" charset="0"/>
              </a:rPr>
              <a:t>He said the train ________ by the time they arrived at station.</a:t>
            </a:r>
          </a:p>
          <a:p>
            <a:pPr>
              <a:spcBef>
                <a:spcPct val="50000"/>
              </a:spcBef>
            </a:pPr>
            <a:r>
              <a:rPr lang="en-US" altLang="zh-CN" sz="2800">
                <a:latin typeface="Times New Roman" panose="02020603050405020304" pitchFamily="18" charset="0"/>
              </a:rPr>
              <a:t>A. left           B. had left        C. have left       D. is leaving</a:t>
            </a:r>
          </a:p>
        </p:txBody>
      </p:sp>
      <p:sp>
        <p:nvSpPr>
          <p:cNvPr id="60419" name="Text Box 3"/>
          <p:cNvSpPr txBox="1">
            <a:spLocks noChangeArrowheads="1"/>
          </p:cNvSpPr>
          <p:nvPr/>
        </p:nvSpPr>
        <p:spPr bwMode="auto">
          <a:xfrm>
            <a:off x="539750" y="3429000"/>
            <a:ext cx="8208963"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CC0000"/>
                </a:solidFill>
                <a:latin typeface="Times New Roman" panose="02020603050405020304" pitchFamily="18" charset="0"/>
              </a:rPr>
              <a:t>主句是一般过去式，</a:t>
            </a:r>
            <a:r>
              <a:rPr lang="zh-CN" altLang="en-US" sz="2800" b="1">
                <a:solidFill>
                  <a:srgbClr val="CC0000"/>
                </a:solidFill>
              </a:rPr>
              <a:t>从句的动作发生在主句之前，</a:t>
            </a:r>
          </a:p>
          <a:p>
            <a:pPr>
              <a:spcBef>
                <a:spcPct val="50000"/>
              </a:spcBef>
            </a:pPr>
            <a:r>
              <a:rPr lang="zh-CN" altLang="en-US" sz="2800" b="1">
                <a:solidFill>
                  <a:srgbClr val="CC0000"/>
                </a:solidFill>
                <a:latin typeface="Times New Roman" panose="02020603050405020304" pitchFamily="18" charset="0"/>
              </a:rPr>
              <a:t>从句是过去完成时。</a:t>
            </a:r>
          </a:p>
        </p:txBody>
      </p:sp>
      <p:pic>
        <p:nvPicPr>
          <p:cNvPr id="60420" name="Picture 4" descr="图片3"/>
          <p:cNvPicPr>
            <a:picLocks noChangeAspect="1" noChangeArrowheads="1"/>
          </p:cNvPicPr>
          <p:nvPr/>
        </p:nvPicPr>
        <p:blipFill>
          <a:blip r:embed="rId2"/>
          <a:srcRect/>
          <a:stretch>
            <a:fillRect/>
          </a:stretch>
        </p:blipFill>
        <p:spPr bwMode="auto">
          <a:xfrm>
            <a:off x="2339975" y="1844675"/>
            <a:ext cx="6096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Effect transition="in" filter="blinds(horizontal)">
                                      <p:cBhvr>
                                        <p:cTn id="7" dur="500"/>
                                        <p:tgtEl>
                                          <p:spTgt spid="6041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0418">
                                            <p:txEl>
                                              <p:pRg st="1" end="1"/>
                                            </p:txEl>
                                          </p:spTgt>
                                        </p:tgtEl>
                                        <p:attrNameLst>
                                          <p:attrName>style.visibility</p:attrName>
                                        </p:attrNameLst>
                                      </p:cBhvr>
                                      <p:to>
                                        <p:strVal val="visible"/>
                                      </p:to>
                                    </p:set>
                                    <p:animEffect transition="in" filter="blinds(horizontal)">
                                      <p:cBhvr>
                                        <p:cTn id="10" dur="500"/>
                                        <p:tgtEl>
                                          <p:spTgt spid="6041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0420"/>
                                        </p:tgtEl>
                                        <p:attrNameLst>
                                          <p:attrName>style.visibility</p:attrName>
                                        </p:attrNameLst>
                                      </p:cBhvr>
                                      <p:to>
                                        <p:strVal val="visible"/>
                                      </p:to>
                                    </p:set>
                                    <p:animEffect transition="in" filter="blinds(horizontal)">
                                      <p:cBhvr>
                                        <p:cTn id="15" dur="500"/>
                                        <p:tgtEl>
                                          <p:spTgt spid="6042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20" dur="500"/>
                                        <p:tgtEl>
                                          <p:spTgt spid="604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0419">
                                            <p:txEl>
                                              <p:pRg st="1" end="1"/>
                                            </p:txEl>
                                          </p:spTgt>
                                        </p:tgtEl>
                                        <p:attrNameLst>
                                          <p:attrName>style.visibility</p:attrName>
                                        </p:attrNameLst>
                                      </p:cBhvr>
                                      <p:to>
                                        <p:strVal val="visible"/>
                                      </p:to>
                                    </p:set>
                                    <p:animEffect transition="in" filter="blinds(horizontal)">
                                      <p:cBhvr>
                                        <p:cTn id="25" dur="5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2819400" y="457200"/>
            <a:ext cx="35591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spAutoFit/>
          </a:bodyPr>
          <a:lstStyle/>
          <a:p>
            <a:pPr defTabSz="913130">
              <a:spcBef>
                <a:spcPct val="50000"/>
              </a:spcBef>
            </a:pPr>
            <a:r>
              <a:rPr kumimoji="1" lang="en-US" altLang="zh-CN" sz="5200" b="1" dirty="0">
                <a:solidFill>
                  <a:srgbClr val="003399"/>
                </a:solidFill>
              </a:rPr>
              <a:t>Homework</a:t>
            </a:r>
          </a:p>
        </p:txBody>
      </p:sp>
      <p:sp>
        <p:nvSpPr>
          <p:cNvPr id="90115" name="Rectangle 3"/>
          <p:cNvSpPr>
            <a:spLocks noChangeArrowheads="1"/>
          </p:cNvSpPr>
          <p:nvPr/>
        </p:nvSpPr>
        <p:spPr bwMode="auto">
          <a:xfrm>
            <a:off x="533400" y="1676400"/>
            <a:ext cx="8216900"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15" tIns="59258" rIns="118515" bIns="59258">
            <a:spAutoFit/>
          </a:bodyPr>
          <a:lstStyle/>
          <a:p>
            <a:pPr defTabSz="913130">
              <a:lnSpc>
                <a:spcPct val="140000"/>
              </a:lnSpc>
              <a:spcBef>
                <a:spcPct val="50000"/>
              </a:spcBef>
            </a:pPr>
            <a:r>
              <a:rPr lang="en-US" altLang="zh-CN" sz="3600" b="1" dirty="0">
                <a:latin typeface="Times New Roman" panose="02020603050405020304" pitchFamily="18" charset="0"/>
              </a:rPr>
              <a:t>To </a:t>
            </a:r>
            <a:r>
              <a:rPr lang="en-US" altLang="zh-CN" sz="3600" b="1" dirty="0" err="1">
                <a:latin typeface="Times New Roman" panose="02020603050405020304" pitchFamily="18" charset="0"/>
              </a:rPr>
              <a:t>summarise</a:t>
            </a:r>
            <a:r>
              <a:rPr lang="en-US" altLang="zh-CN" sz="3600" b="1" dirty="0">
                <a:latin typeface="Times New Roman" panose="02020603050405020304" pitchFamily="18" charset="0"/>
              </a:rPr>
              <a:t> and </a:t>
            </a:r>
            <a:r>
              <a:rPr lang="en-US" altLang="zh-CN" sz="3600" b="1" dirty="0" err="1">
                <a:latin typeface="Times New Roman" panose="02020603050405020304" pitchFamily="18" charset="0"/>
              </a:rPr>
              <a:t>practise</a:t>
            </a:r>
            <a:r>
              <a:rPr lang="en-US" altLang="zh-CN" sz="3600" b="1" dirty="0">
                <a:latin typeface="Times New Roman" panose="02020603050405020304" pitchFamily="18" charset="0"/>
              </a:rPr>
              <a:t> the use of the object clause.</a:t>
            </a:r>
          </a:p>
          <a:p>
            <a:pPr defTabSz="913130">
              <a:lnSpc>
                <a:spcPct val="140000"/>
              </a:lnSpc>
              <a:spcBef>
                <a:spcPct val="50000"/>
              </a:spcBef>
            </a:pPr>
            <a:r>
              <a:rPr lang="en-US" altLang="zh-CN" sz="3600" b="1" dirty="0">
                <a:latin typeface="Times New Roman" panose="02020603050405020304" pitchFamily="18" charset="0"/>
              </a:rPr>
              <a:t>Try your best to master what you have learned in this module and preview the next module</a:t>
            </a:r>
            <a:r>
              <a:rPr lang="en-US" altLang="zh-CN" sz="3600" b="1" dirty="0" smtClean="0">
                <a:latin typeface="Times New Roman" panose="02020603050405020304" pitchFamily="18" charset="0"/>
              </a:rPr>
              <a:t>. </a:t>
            </a:r>
            <a:endParaRPr lang="en-US" altLang="zh-CN" sz="3600" b="1" dirty="0">
              <a:latin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descr="C:\Users\AppleBar\Desktop\剪头.png"/>
          <p:cNvPicPr>
            <a:picLocks noChangeAspect="1" noChangeArrowheads="1"/>
          </p:cNvPicPr>
          <p:nvPr/>
        </p:nvPicPr>
        <p:blipFill>
          <a:blip r:embed="rId2" cstate="email"/>
          <a:srcRect/>
          <a:stretch>
            <a:fillRect/>
          </a:stretch>
        </p:blipFill>
        <p:spPr bwMode="auto">
          <a:xfrm>
            <a:off x="539750" y="2636838"/>
            <a:ext cx="23034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矩形 6"/>
          <p:cNvPicPr>
            <a:picLocks noChangeArrowheads="1"/>
          </p:cNvPicPr>
          <p:nvPr/>
        </p:nvPicPr>
        <p:blipFill>
          <a:blip r:embed="rId3" cstate="email"/>
          <a:srcRect/>
          <a:stretch>
            <a:fillRect/>
          </a:stretch>
        </p:blipFill>
        <p:spPr bwMode="auto">
          <a:xfrm>
            <a:off x="2170113" y="2786063"/>
            <a:ext cx="6383337"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p:nvPr/>
        </p:nvGrpSpPr>
        <p:grpSpPr bwMode="auto">
          <a:xfrm>
            <a:off x="7235825" y="981075"/>
            <a:ext cx="1368425" cy="3454400"/>
            <a:chOff x="0" y="0"/>
            <a:chExt cx="1655762" cy="3311525"/>
          </a:xfrm>
        </p:grpSpPr>
        <p:sp>
          <p:nvSpPr>
            <p:cNvPr id="13318" name="Freeform 2"/>
            <p:cNvSpPr/>
            <p:nvPr/>
          </p:nvSpPr>
          <p:spPr bwMode="auto">
            <a:xfrm>
              <a:off x="212725" y="0"/>
              <a:ext cx="219075" cy="863600"/>
            </a:xfrm>
            <a:custGeom>
              <a:avLst/>
              <a:gdLst>
                <a:gd name="T0" fmla="*/ 2147483647 w 138"/>
                <a:gd name="T1" fmla="*/ 0 h 544"/>
                <a:gd name="T2" fmla="*/ 2147483647 w 138"/>
                <a:gd name="T3" fmla="*/ 2147483647 h 544"/>
                <a:gd name="T4" fmla="*/ 2147483647 w 138"/>
                <a:gd name="T5" fmla="*/ 2147483647 h 544"/>
                <a:gd name="T6" fmla="*/ 2147483647 w 138"/>
                <a:gd name="T7" fmla="*/ 2147483647 h 544"/>
                <a:gd name="T8" fmla="*/ 2147483647 w 138"/>
                <a:gd name="T9" fmla="*/ 2147483647 h 544"/>
                <a:gd name="T10" fmla="*/ 2147483647 w 138"/>
                <a:gd name="T11" fmla="*/ 2147483647 h 544"/>
                <a:gd name="T12" fmla="*/ 0 60000 65536"/>
                <a:gd name="T13" fmla="*/ 0 60000 65536"/>
                <a:gd name="T14" fmla="*/ 0 60000 65536"/>
                <a:gd name="T15" fmla="*/ 0 60000 65536"/>
                <a:gd name="T16" fmla="*/ 0 60000 65536"/>
                <a:gd name="T17" fmla="*/ 0 60000 65536"/>
                <a:gd name="T18" fmla="*/ 0 w 138"/>
                <a:gd name="T19" fmla="*/ 0 h 544"/>
                <a:gd name="T20" fmla="*/ 138 w 138"/>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138" h="544">
                  <a:moveTo>
                    <a:pt x="47" y="0"/>
                  </a:moveTo>
                  <a:lnTo>
                    <a:pt x="6" y="216"/>
                  </a:lnTo>
                  <a:cubicBezTo>
                    <a:pt x="0" y="273"/>
                    <a:pt x="7" y="305"/>
                    <a:pt x="12" y="342"/>
                  </a:cubicBezTo>
                  <a:cubicBezTo>
                    <a:pt x="17" y="379"/>
                    <a:pt x="29" y="411"/>
                    <a:pt x="38" y="437"/>
                  </a:cubicBezTo>
                  <a:lnTo>
                    <a:pt x="69" y="500"/>
                  </a:lnTo>
                  <a:lnTo>
                    <a:pt x="138" y="544"/>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p>
          </p:txBody>
        </p:sp>
        <p:sp>
          <p:nvSpPr>
            <p:cNvPr id="13319" name="Oval 3"/>
            <p:cNvSpPr>
              <a:spLocks noChangeArrowheads="1"/>
            </p:cNvSpPr>
            <p:nvPr/>
          </p:nvSpPr>
          <p:spPr bwMode="auto">
            <a:xfrm>
              <a:off x="431800" y="574675"/>
              <a:ext cx="360362" cy="360362"/>
            </a:xfrm>
            <a:prstGeom prst="ellipse">
              <a:avLst/>
            </a:prstGeom>
            <a:solidFill>
              <a:schemeClr val="bg1"/>
            </a:solidFill>
            <a:ln w="22225">
              <a:solidFill>
                <a:schemeClr val="tx1"/>
              </a:solidFill>
              <a:round/>
            </a:ln>
          </p:spPr>
          <p:txBody>
            <a:bodyPr wrap="none" anchor="ctr"/>
            <a:lstStyle/>
            <a:p>
              <a:pPr algn="ctr"/>
              <a:endParaRPr lang="zh-CN" altLang="zh-CN"/>
            </a:p>
          </p:txBody>
        </p:sp>
        <p:sp>
          <p:nvSpPr>
            <p:cNvPr id="13320" name="Freeform 4"/>
            <p:cNvSpPr/>
            <p:nvPr/>
          </p:nvSpPr>
          <p:spPr bwMode="auto">
            <a:xfrm>
              <a:off x="554037" y="574675"/>
              <a:ext cx="165100" cy="288925"/>
            </a:xfrm>
            <a:custGeom>
              <a:avLst/>
              <a:gdLst>
                <a:gd name="T0" fmla="*/ 2147483647 w 104"/>
                <a:gd name="T1" fmla="*/ 0 h 182"/>
                <a:gd name="T2" fmla="*/ 2147483647 w 104"/>
                <a:gd name="T3" fmla="*/ 2147483647 h 182"/>
                <a:gd name="T4" fmla="*/ 2147483647 w 104"/>
                <a:gd name="T5" fmla="*/ 2147483647 h 182"/>
                <a:gd name="T6" fmla="*/ 0 60000 65536"/>
                <a:gd name="T7" fmla="*/ 0 60000 65536"/>
                <a:gd name="T8" fmla="*/ 0 60000 65536"/>
                <a:gd name="T9" fmla="*/ 0 w 104"/>
                <a:gd name="T10" fmla="*/ 0 h 182"/>
                <a:gd name="T11" fmla="*/ 104 w 104"/>
                <a:gd name="T12" fmla="*/ 182 h 182"/>
              </a:gdLst>
              <a:ahLst/>
              <a:cxnLst>
                <a:cxn ang="T6">
                  <a:pos x="T0" y="T1"/>
                </a:cxn>
                <a:cxn ang="T7">
                  <a:pos x="T2" y="T3"/>
                </a:cxn>
                <a:cxn ang="T8">
                  <a:pos x="T4" y="T5"/>
                </a:cxn>
              </a:cxnLst>
              <a:rect l="T9" t="T10" r="T11" b="T12"/>
              <a:pathLst>
                <a:path w="104" h="182">
                  <a:moveTo>
                    <a:pt x="59" y="0"/>
                  </a:moveTo>
                  <a:cubicBezTo>
                    <a:pt x="53" y="19"/>
                    <a:pt x="0" y="50"/>
                    <a:pt x="25" y="113"/>
                  </a:cubicBezTo>
                  <a:cubicBezTo>
                    <a:pt x="50" y="176"/>
                    <a:pt x="88" y="168"/>
                    <a:pt x="104" y="182"/>
                  </a:cubicBezTo>
                </a:path>
              </a:pathLst>
            </a:custGeom>
            <a:solidFill>
              <a:schemeClr val="bg1"/>
            </a:solidFill>
            <a:ln w="22225">
              <a:solidFill>
                <a:schemeClr val="tx1"/>
              </a:solidFill>
              <a:miter lim="800000"/>
            </a:ln>
          </p:spPr>
          <p:txBody>
            <a:bodyPr/>
            <a:lstStyle/>
            <a:p>
              <a:endParaRPr lang="zh-CN" altLang="zh-CN"/>
            </a:p>
          </p:txBody>
        </p:sp>
        <p:sp>
          <p:nvSpPr>
            <p:cNvPr id="13321" name="Freeform 5"/>
            <p:cNvSpPr/>
            <p:nvPr/>
          </p:nvSpPr>
          <p:spPr bwMode="auto">
            <a:xfrm>
              <a:off x="792162" y="719137"/>
              <a:ext cx="142875" cy="144463"/>
            </a:xfrm>
            <a:custGeom>
              <a:avLst/>
              <a:gdLst>
                <a:gd name="T0" fmla="*/ 0 w 90"/>
                <a:gd name="T1" fmla="*/ 0 h 91"/>
                <a:gd name="T2" fmla="*/ 2147483647 w 90"/>
                <a:gd name="T3" fmla="*/ 2147483647 h 91"/>
                <a:gd name="T4" fmla="*/ 2147483647 w 90"/>
                <a:gd name="T5" fmla="*/ 2147483647 h 91"/>
                <a:gd name="T6" fmla="*/ 0 60000 65536"/>
                <a:gd name="T7" fmla="*/ 0 60000 65536"/>
                <a:gd name="T8" fmla="*/ 0 60000 65536"/>
                <a:gd name="T9" fmla="*/ 0 w 90"/>
                <a:gd name="T10" fmla="*/ 0 h 91"/>
                <a:gd name="T11" fmla="*/ 90 w 90"/>
                <a:gd name="T12" fmla="*/ 91 h 91"/>
              </a:gdLst>
              <a:ahLst/>
              <a:cxnLst>
                <a:cxn ang="T6">
                  <a:pos x="T0" y="T1"/>
                </a:cxn>
                <a:cxn ang="T7">
                  <a:pos x="T2" y="T3"/>
                </a:cxn>
                <a:cxn ang="T8">
                  <a:pos x="T4" y="T5"/>
                </a:cxn>
              </a:cxnLst>
              <a:rect l="T9" t="T10" r="T11" b="T12"/>
              <a:pathLst>
                <a:path w="90" h="91">
                  <a:moveTo>
                    <a:pt x="0" y="0"/>
                  </a:moveTo>
                  <a:lnTo>
                    <a:pt x="65" y="35"/>
                  </a:lnTo>
                  <a:lnTo>
                    <a:pt x="90" y="91"/>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p>
          </p:txBody>
        </p:sp>
        <p:sp>
          <p:nvSpPr>
            <p:cNvPr id="13322" name="Freeform 6"/>
            <p:cNvSpPr/>
            <p:nvPr/>
          </p:nvSpPr>
          <p:spPr bwMode="auto">
            <a:xfrm>
              <a:off x="647700" y="792162"/>
              <a:ext cx="792162" cy="273050"/>
            </a:xfrm>
            <a:custGeom>
              <a:avLst/>
              <a:gdLst>
                <a:gd name="T0" fmla="*/ 0 w 499"/>
                <a:gd name="T1" fmla="*/ 2147483647 h 172"/>
                <a:gd name="T2" fmla="*/ 2147483647 w 499"/>
                <a:gd name="T3" fmla="*/ 2147483647 h 172"/>
                <a:gd name="T4" fmla="*/ 2147483647 w 499"/>
                <a:gd name="T5" fmla="*/ 2147483647 h 172"/>
                <a:gd name="T6" fmla="*/ 2147483647 w 499"/>
                <a:gd name="T7" fmla="*/ 2147483647 h 172"/>
                <a:gd name="T8" fmla="*/ 2147483647 w 499"/>
                <a:gd name="T9" fmla="*/ 2147483647 h 172"/>
                <a:gd name="T10" fmla="*/ 2147483647 w 499"/>
                <a:gd name="T11" fmla="*/ 0 h 172"/>
                <a:gd name="T12" fmla="*/ 0 60000 65536"/>
                <a:gd name="T13" fmla="*/ 0 60000 65536"/>
                <a:gd name="T14" fmla="*/ 0 60000 65536"/>
                <a:gd name="T15" fmla="*/ 0 60000 65536"/>
                <a:gd name="T16" fmla="*/ 0 60000 65536"/>
                <a:gd name="T17" fmla="*/ 0 60000 65536"/>
                <a:gd name="T18" fmla="*/ 0 w 499"/>
                <a:gd name="T19" fmla="*/ 0 h 172"/>
                <a:gd name="T20" fmla="*/ 499 w 499"/>
                <a:gd name="T21" fmla="*/ 172 h 172"/>
              </a:gdLst>
              <a:ahLst/>
              <a:cxnLst>
                <a:cxn ang="T12">
                  <a:pos x="T0" y="T1"/>
                </a:cxn>
                <a:cxn ang="T13">
                  <a:pos x="T2" y="T3"/>
                </a:cxn>
                <a:cxn ang="T14">
                  <a:pos x="T4" y="T5"/>
                </a:cxn>
                <a:cxn ang="T15">
                  <a:pos x="T6" y="T7"/>
                </a:cxn>
                <a:cxn ang="T16">
                  <a:pos x="T8" y="T9"/>
                </a:cxn>
                <a:cxn ang="T17">
                  <a:pos x="T10" y="T11"/>
                </a:cxn>
              </a:cxnLst>
              <a:rect l="T18" t="T19" r="T20" b="T21"/>
              <a:pathLst>
                <a:path w="499" h="172">
                  <a:moveTo>
                    <a:pt x="0" y="137"/>
                  </a:moveTo>
                  <a:lnTo>
                    <a:pt x="67" y="160"/>
                  </a:lnTo>
                  <a:lnTo>
                    <a:pt x="150" y="172"/>
                  </a:lnTo>
                  <a:lnTo>
                    <a:pt x="264" y="160"/>
                  </a:lnTo>
                  <a:lnTo>
                    <a:pt x="397" y="90"/>
                  </a:lnTo>
                  <a:lnTo>
                    <a:pt x="499" y="0"/>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p>
          </p:txBody>
        </p:sp>
        <p:sp>
          <p:nvSpPr>
            <p:cNvPr id="13323" name="Freeform 7"/>
            <p:cNvSpPr/>
            <p:nvPr/>
          </p:nvSpPr>
          <p:spPr bwMode="auto">
            <a:xfrm>
              <a:off x="382587" y="962025"/>
              <a:ext cx="93663" cy="536575"/>
            </a:xfrm>
            <a:custGeom>
              <a:avLst/>
              <a:gdLst>
                <a:gd name="T0" fmla="*/ 2147483647 w 59"/>
                <a:gd name="T1" fmla="*/ 0 h 338"/>
                <a:gd name="T2" fmla="*/ 2147483647 w 59"/>
                <a:gd name="T3" fmla="*/ 2147483647 h 338"/>
                <a:gd name="T4" fmla="*/ 0 w 59"/>
                <a:gd name="T5" fmla="*/ 2147483647 h 338"/>
                <a:gd name="T6" fmla="*/ 2147483647 w 59"/>
                <a:gd name="T7" fmla="*/ 2147483647 h 338"/>
                <a:gd name="T8" fmla="*/ 2147483647 w 59"/>
                <a:gd name="T9" fmla="*/ 2147483647 h 338"/>
                <a:gd name="T10" fmla="*/ 0 60000 65536"/>
                <a:gd name="T11" fmla="*/ 0 60000 65536"/>
                <a:gd name="T12" fmla="*/ 0 60000 65536"/>
                <a:gd name="T13" fmla="*/ 0 60000 65536"/>
                <a:gd name="T14" fmla="*/ 0 60000 65536"/>
                <a:gd name="T15" fmla="*/ 0 w 59"/>
                <a:gd name="T16" fmla="*/ 0 h 338"/>
                <a:gd name="T17" fmla="*/ 59 w 59"/>
                <a:gd name="T18" fmla="*/ 338 h 338"/>
              </a:gdLst>
              <a:ahLst/>
              <a:cxnLst>
                <a:cxn ang="T10">
                  <a:pos x="T0" y="T1"/>
                </a:cxn>
                <a:cxn ang="T11">
                  <a:pos x="T2" y="T3"/>
                </a:cxn>
                <a:cxn ang="T12">
                  <a:pos x="T4" y="T5"/>
                </a:cxn>
                <a:cxn ang="T13">
                  <a:pos x="T6" y="T7"/>
                </a:cxn>
                <a:cxn ang="T14">
                  <a:pos x="T8" y="T9"/>
                </a:cxn>
              </a:cxnLst>
              <a:rect l="T15" t="T16" r="T17" b="T18"/>
              <a:pathLst>
                <a:path w="59" h="338">
                  <a:moveTo>
                    <a:pt x="59" y="0"/>
                  </a:moveTo>
                  <a:lnTo>
                    <a:pt x="13" y="79"/>
                  </a:lnTo>
                  <a:lnTo>
                    <a:pt x="0" y="167"/>
                  </a:lnTo>
                  <a:lnTo>
                    <a:pt x="13" y="243"/>
                  </a:lnTo>
                  <a:lnTo>
                    <a:pt x="57" y="338"/>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p>
          </p:txBody>
        </p:sp>
        <p:sp>
          <p:nvSpPr>
            <p:cNvPr id="13324" name="Freeform 8"/>
            <p:cNvSpPr/>
            <p:nvPr/>
          </p:nvSpPr>
          <p:spPr bwMode="auto">
            <a:xfrm>
              <a:off x="1587" y="1511300"/>
              <a:ext cx="503238" cy="360362"/>
            </a:xfrm>
            <a:custGeom>
              <a:avLst/>
              <a:gdLst>
                <a:gd name="T0" fmla="*/ 2147483647 w 317"/>
                <a:gd name="T1" fmla="*/ 0 h 227"/>
                <a:gd name="T2" fmla="*/ 2147483647 w 317"/>
                <a:gd name="T3" fmla="*/ 2147483647 h 227"/>
                <a:gd name="T4" fmla="*/ 0 w 317"/>
                <a:gd name="T5" fmla="*/ 2147483647 h 227"/>
                <a:gd name="T6" fmla="*/ 0 60000 65536"/>
                <a:gd name="T7" fmla="*/ 0 60000 65536"/>
                <a:gd name="T8" fmla="*/ 0 60000 65536"/>
                <a:gd name="T9" fmla="*/ 0 w 317"/>
                <a:gd name="T10" fmla="*/ 0 h 227"/>
                <a:gd name="T11" fmla="*/ 317 w 317"/>
                <a:gd name="T12" fmla="*/ 227 h 227"/>
              </a:gdLst>
              <a:ahLst/>
              <a:cxnLst>
                <a:cxn ang="T6">
                  <a:pos x="T0" y="T1"/>
                </a:cxn>
                <a:cxn ang="T7">
                  <a:pos x="T2" y="T3"/>
                </a:cxn>
                <a:cxn ang="T8">
                  <a:pos x="T4" y="T5"/>
                </a:cxn>
              </a:cxnLst>
              <a:rect l="T9" t="T10" r="T11" b="T12"/>
              <a:pathLst>
                <a:path w="317" h="227">
                  <a:moveTo>
                    <a:pt x="317" y="0"/>
                  </a:moveTo>
                  <a:cubicBezTo>
                    <a:pt x="299" y="13"/>
                    <a:pt x="262" y="42"/>
                    <a:pt x="209" y="80"/>
                  </a:cubicBezTo>
                  <a:cubicBezTo>
                    <a:pt x="156" y="118"/>
                    <a:pt x="44" y="197"/>
                    <a:pt x="0" y="227"/>
                  </a:cubicBez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p>
          </p:txBody>
        </p:sp>
        <p:sp>
          <p:nvSpPr>
            <p:cNvPr id="13325" name="Freeform 9"/>
            <p:cNvSpPr/>
            <p:nvPr/>
          </p:nvSpPr>
          <p:spPr bwMode="auto">
            <a:xfrm>
              <a:off x="0" y="1366837"/>
              <a:ext cx="1008062" cy="661988"/>
            </a:xfrm>
            <a:custGeom>
              <a:avLst/>
              <a:gdLst>
                <a:gd name="T0" fmla="*/ 0 w 635"/>
                <a:gd name="T1" fmla="*/ 2147483647 h 417"/>
                <a:gd name="T2" fmla="*/ 2147483647 w 635"/>
                <a:gd name="T3" fmla="*/ 2147483647 h 417"/>
                <a:gd name="T4" fmla="*/ 2147483647 w 635"/>
                <a:gd name="T5" fmla="*/ 2147483647 h 417"/>
                <a:gd name="T6" fmla="*/ 2147483647 w 635"/>
                <a:gd name="T7" fmla="*/ 2147483647 h 417"/>
                <a:gd name="T8" fmla="*/ 2147483647 w 635"/>
                <a:gd name="T9" fmla="*/ 2147483647 h 417"/>
                <a:gd name="T10" fmla="*/ 2147483647 w 635"/>
                <a:gd name="T11" fmla="*/ 2147483647 h 417"/>
                <a:gd name="T12" fmla="*/ 2147483647 w 635"/>
                <a:gd name="T13" fmla="*/ 2147483647 h 417"/>
                <a:gd name="T14" fmla="*/ 2147483647 w 635"/>
                <a:gd name="T15" fmla="*/ 2147483647 h 417"/>
                <a:gd name="T16" fmla="*/ 2147483647 w 635"/>
                <a:gd name="T17" fmla="*/ 2147483647 h 417"/>
                <a:gd name="T18" fmla="*/ 2147483647 w 635"/>
                <a:gd name="T19" fmla="*/ 2147483647 h 417"/>
                <a:gd name="T20" fmla="*/ 2147483647 w 635"/>
                <a:gd name="T21" fmla="*/ 2147483647 h 417"/>
                <a:gd name="T22" fmla="*/ 2147483647 w 635"/>
                <a:gd name="T23" fmla="*/ 2147483647 h 417"/>
                <a:gd name="T24" fmla="*/ 2147483647 w 635"/>
                <a:gd name="T25" fmla="*/ 2147483647 h 417"/>
                <a:gd name="T26" fmla="*/ 2147483647 w 635"/>
                <a:gd name="T27" fmla="*/ 2147483647 h 417"/>
                <a:gd name="T28" fmla="*/ 2147483647 w 635"/>
                <a:gd name="T29" fmla="*/ 0 h 417"/>
                <a:gd name="T30" fmla="*/ 2147483647 w 635"/>
                <a:gd name="T31" fmla="*/ 2147483647 h 417"/>
                <a:gd name="T32" fmla="*/ 2147483647 w 635"/>
                <a:gd name="T33" fmla="*/ 2147483647 h 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5"/>
                <a:gd name="T52" fmla="*/ 0 h 417"/>
                <a:gd name="T53" fmla="*/ 635 w 635"/>
                <a:gd name="T54" fmla="*/ 417 h 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5" h="417">
                  <a:moveTo>
                    <a:pt x="0" y="318"/>
                  </a:moveTo>
                  <a:cubicBezTo>
                    <a:pt x="11" y="333"/>
                    <a:pt x="22" y="348"/>
                    <a:pt x="45" y="363"/>
                  </a:cubicBezTo>
                  <a:cubicBezTo>
                    <a:pt x="68" y="378"/>
                    <a:pt x="113" y="409"/>
                    <a:pt x="136" y="409"/>
                  </a:cubicBezTo>
                  <a:cubicBezTo>
                    <a:pt x="159" y="409"/>
                    <a:pt x="166" y="363"/>
                    <a:pt x="181" y="363"/>
                  </a:cubicBezTo>
                  <a:cubicBezTo>
                    <a:pt x="196" y="363"/>
                    <a:pt x="211" y="401"/>
                    <a:pt x="226" y="409"/>
                  </a:cubicBezTo>
                  <a:cubicBezTo>
                    <a:pt x="241" y="417"/>
                    <a:pt x="257" y="417"/>
                    <a:pt x="272" y="409"/>
                  </a:cubicBezTo>
                  <a:cubicBezTo>
                    <a:pt x="287" y="401"/>
                    <a:pt x="294" y="363"/>
                    <a:pt x="317" y="363"/>
                  </a:cubicBezTo>
                  <a:cubicBezTo>
                    <a:pt x="340" y="363"/>
                    <a:pt x="385" y="416"/>
                    <a:pt x="408" y="409"/>
                  </a:cubicBezTo>
                  <a:cubicBezTo>
                    <a:pt x="431" y="402"/>
                    <a:pt x="438" y="333"/>
                    <a:pt x="453" y="318"/>
                  </a:cubicBezTo>
                  <a:cubicBezTo>
                    <a:pt x="468" y="303"/>
                    <a:pt x="484" y="333"/>
                    <a:pt x="499" y="318"/>
                  </a:cubicBezTo>
                  <a:cubicBezTo>
                    <a:pt x="514" y="303"/>
                    <a:pt x="529" y="242"/>
                    <a:pt x="544" y="227"/>
                  </a:cubicBezTo>
                  <a:cubicBezTo>
                    <a:pt x="559" y="212"/>
                    <a:pt x="582" y="242"/>
                    <a:pt x="589" y="227"/>
                  </a:cubicBezTo>
                  <a:cubicBezTo>
                    <a:pt x="596" y="212"/>
                    <a:pt x="581" y="159"/>
                    <a:pt x="589" y="136"/>
                  </a:cubicBezTo>
                  <a:cubicBezTo>
                    <a:pt x="597" y="113"/>
                    <a:pt x="635" y="114"/>
                    <a:pt x="635" y="91"/>
                  </a:cubicBezTo>
                  <a:cubicBezTo>
                    <a:pt x="635" y="68"/>
                    <a:pt x="612" y="0"/>
                    <a:pt x="589" y="0"/>
                  </a:cubicBezTo>
                  <a:cubicBezTo>
                    <a:pt x="566" y="0"/>
                    <a:pt x="547" y="75"/>
                    <a:pt x="499" y="91"/>
                  </a:cubicBezTo>
                  <a:cubicBezTo>
                    <a:pt x="451" y="107"/>
                    <a:pt x="340" y="94"/>
                    <a:pt x="298" y="95"/>
                  </a:cubicBezTo>
                </a:path>
              </a:pathLst>
            </a:custGeom>
            <a:solidFill>
              <a:srgbClr val="FFFF00"/>
            </a:solidFill>
            <a:ln w="22225">
              <a:solidFill>
                <a:schemeClr val="tx1"/>
              </a:solidFill>
              <a:miter lim="800000"/>
            </a:ln>
          </p:spPr>
          <p:txBody>
            <a:bodyPr/>
            <a:lstStyle/>
            <a:p>
              <a:endParaRPr lang="zh-CN" altLang="zh-CN"/>
            </a:p>
          </p:txBody>
        </p:sp>
        <p:sp>
          <p:nvSpPr>
            <p:cNvPr id="13326" name="Freeform 10"/>
            <p:cNvSpPr/>
            <p:nvPr/>
          </p:nvSpPr>
          <p:spPr bwMode="auto">
            <a:xfrm>
              <a:off x="403225" y="2087562"/>
              <a:ext cx="173037" cy="1079500"/>
            </a:xfrm>
            <a:custGeom>
              <a:avLst/>
              <a:gdLst>
                <a:gd name="T0" fmla="*/ 2147483647 w 109"/>
                <a:gd name="T1" fmla="*/ 0 h 680"/>
                <a:gd name="T2" fmla="*/ 0 w 109"/>
                <a:gd name="T3" fmla="*/ 2147483647 h 680"/>
                <a:gd name="T4" fmla="*/ 2147483647 w 109"/>
                <a:gd name="T5" fmla="*/ 2147483647 h 680"/>
                <a:gd name="T6" fmla="*/ 0 60000 65536"/>
                <a:gd name="T7" fmla="*/ 0 60000 65536"/>
                <a:gd name="T8" fmla="*/ 0 60000 65536"/>
                <a:gd name="T9" fmla="*/ 0 w 109"/>
                <a:gd name="T10" fmla="*/ 0 h 680"/>
                <a:gd name="T11" fmla="*/ 109 w 109"/>
                <a:gd name="T12" fmla="*/ 680 h 680"/>
              </a:gdLst>
              <a:ahLst/>
              <a:cxnLst>
                <a:cxn ang="T6">
                  <a:pos x="T0" y="T1"/>
                </a:cxn>
                <a:cxn ang="T7">
                  <a:pos x="T2" y="T3"/>
                </a:cxn>
                <a:cxn ang="T8">
                  <a:pos x="T4" y="T5"/>
                </a:cxn>
              </a:cxnLst>
              <a:rect l="T9" t="T10" r="T11" b="T12"/>
              <a:pathLst>
                <a:path w="109" h="680">
                  <a:moveTo>
                    <a:pt x="18" y="0"/>
                  </a:moveTo>
                  <a:lnTo>
                    <a:pt x="0" y="242"/>
                  </a:lnTo>
                  <a:lnTo>
                    <a:pt x="109" y="680"/>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p>
          </p:txBody>
        </p:sp>
        <p:sp>
          <p:nvSpPr>
            <p:cNvPr id="13327" name="Freeform 11"/>
            <p:cNvSpPr/>
            <p:nvPr/>
          </p:nvSpPr>
          <p:spPr bwMode="auto">
            <a:xfrm>
              <a:off x="935037" y="1295400"/>
              <a:ext cx="576263" cy="484187"/>
            </a:xfrm>
            <a:custGeom>
              <a:avLst/>
              <a:gdLst>
                <a:gd name="T0" fmla="*/ 0 w 363"/>
                <a:gd name="T1" fmla="*/ 2147483647 h 305"/>
                <a:gd name="T2" fmla="*/ 2147483647 w 363"/>
                <a:gd name="T3" fmla="*/ 2147483647 h 305"/>
                <a:gd name="T4" fmla="*/ 2147483647 w 363"/>
                <a:gd name="T5" fmla="*/ 2147483647 h 305"/>
                <a:gd name="T6" fmla="*/ 2147483647 w 363"/>
                <a:gd name="T7" fmla="*/ 2147483647 h 305"/>
                <a:gd name="T8" fmla="*/ 2147483647 w 363"/>
                <a:gd name="T9" fmla="*/ 0 h 305"/>
                <a:gd name="T10" fmla="*/ 0 60000 65536"/>
                <a:gd name="T11" fmla="*/ 0 60000 65536"/>
                <a:gd name="T12" fmla="*/ 0 60000 65536"/>
                <a:gd name="T13" fmla="*/ 0 60000 65536"/>
                <a:gd name="T14" fmla="*/ 0 60000 65536"/>
                <a:gd name="T15" fmla="*/ 0 w 363"/>
                <a:gd name="T16" fmla="*/ 0 h 305"/>
                <a:gd name="T17" fmla="*/ 363 w 363"/>
                <a:gd name="T18" fmla="*/ 305 h 305"/>
              </a:gdLst>
              <a:ahLst/>
              <a:cxnLst>
                <a:cxn ang="T10">
                  <a:pos x="T0" y="T1"/>
                </a:cxn>
                <a:cxn ang="T11">
                  <a:pos x="T2" y="T3"/>
                </a:cxn>
                <a:cxn ang="T12">
                  <a:pos x="T4" y="T5"/>
                </a:cxn>
                <a:cxn ang="T13">
                  <a:pos x="T6" y="T7"/>
                </a:cxn>
                <a:cxn ang="T14">
                  <a:pos x="T8" y="T9"/>
                </a:cxn>
              </a:cxnLst>
              <a:rect l="T15" t="T16" r="T17" b="T18"/>
              <a:pathLst>
                <a:path w="363" h="305">
                  <a:moveTo>
                    <a:pt x="0" y="272"/>
                  </a:moveTo>
                  <a:lnTo>
                    <a:pt x="38" y="292"/>
                  </a:lnTo>
                  <a:lnTo>
                    <a:pt x="140" y="305"/>
                  </a:lnTo>
                  <a:lnTo>
                    <a:pt x="311" y="96"/>
                  </a:lnTo>
                  <a:lnTo>
                    <a:pt x="363" y="0"/>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p>
          </p:txBody>
        </p:sp>
        <p:sp>
          <p:nvSpPr>
            <p:cNvPr id="13328" name="Freeform 12"/>
            <p:cNvSpPr/>
            <p:nvPr/>
          </p:nvSpPr>
          <p:spPr bwMode="auto">
            <a:xfrm>
              <a:off x="1511300" y="1152525"/>
              <a:ext cx="144462" cy="144462"/>
            </a:xfrm>
            <a:custGeom>
              <a:avLst/>
              <a:gdLst>
                <a:gd name="T0" fmla="*/ 0 w 91"/>
                <a:gd name="T1" fmla="*/ 2147483647 h 91"/>
                <a:gd name="T2" fmla="*/ 2147483647 w 91"/>
                <a:gd name="T3" fmla="*/ 2147483647 h 91"/>
                <a:gd name="T4" fmla="*/ 2147483647 w 91"/>
                <a:gd name="T5" fmla="*/ 0 h 91"/>
                <a:gd name="T6" fmla="*/ 0 60000 65536"/>
                <a:gd name="T7" fmla="*/ 0 60000 65536"/>
                <a:gd name="T8" fmla="*/ 0 60000 65536"/>
                <a:gd name="T9" fmla="*/ 0 w 91"/>
                <a:gd name="T10" fmla="*/ 0 h 91"/>
                <a:gd name="T11" fmla="*/ 91 w 91"/>
                <a:gd name="T12" fmla="*/ 91 h 91"/>
              </a:gdLst>
              <a:ahLst/>
              <a:cxnLst>
                <a:cxn ang="T6">
                  <a:pos x="T0" y="T1"/>
                </a:cxn>
                <a:cxn ang="T7">
                  <a:pos x="T2" y="T3"/>
                </a:cxn>
                <a:cxn ang="T8">
                  <a:pos x="T4" y="T5"/>
                </a:cxn>
              </a:cxnLst>
              <a:rect l="T9" t="T10" r="T11" b="T12"/>
              <a:pathLst>
                <a:path w="91" h="91">
                  <a:moveTo>
                    <a:pt x="0" y="91"/>
                  </a:moveTo>
                  <a:lnTo>
                    <a:pt x="68" y="37"/>
                  </a:lnTo>
                  <a:lnTo>
                    <a:pt x="91" y="0"/>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p>
          </p:txBody>
        </p:sp>
        <p:sp>
          <p:nvSpPr>
            <p:cNvPr id="13329" name="Freeform 13"/>
            <p:cNvSpPr/>
            <p:nvPr/>
          </p:nvSpPr>
          <p:spPr bwMode="auto">
            <a:xfrm>
              <a:off x="433387" y="3167062"/>
              <a:ext cx="144463" cy="144463"/>
            </a:xfrm>
            <a:custGeom>
              <a:avLst/>
              <a:gdLst>
                <a:gd name="T0" fmla="*/ 2147483647 w 91"/>
                <a:gd name="T1" fmla="*/ 0 h 91"/>
                <a:gd name="T2" fmla="*/ 2147483647 w 91"/>
                <a:gd name="T3" fmla="*/ 2147483647 h 91"/>
                <a:gd name="T4" fmla="*/ 0 w 91"/>
                <a:gd name="T5" fmla="*/ 2147483647 h 91"/>
                <a:gd name="T6" fmla="*/ 0 60000 65536"/>
                <a:gd name="T7" fmla="*/ 0 60000 65536"/>
                <a:gd name="T8" fmla="*/ 0 60000 65536"/>
                <a:gd name="T9" fmla="*/ 0 w 91"/>
                <a:gd name="T10" fmla="*/ 0 h 91"/>
                <a:gd name="T11" fmla="*/ 91 w 91"/>
                <a:gd name="T12" fmla="*/ 91 h 91"/>
              </a:gdLst>
              <a:ahLst/>
              <a:cxnLst>
                <a:cxn ang="T6">
                  <a:pos x="T0" y="T1"/>
                </a:cxn>
                <a:cxn ang="T7">
                  <a:pos x="T2" y="T3"/>
                </a:cxn>
                <a:cxn ang="T8">
                  <a:pos x="T4" y="T5"/>
                </a:cxn>
              </a:cxnLst>
              <a:rect l="T9" t="T10" r="T11" b="T12"/>
              <a:pathLst>
                <a:path w="91" h="91">
                  <a:moveTo>
                    <a:pt x="91" y="0"/>
                  </a:moveTo>
                  <a:lnTo>
                    <a:pt x="60" y="45"/>
                  </a:lnTo>
                  <a:lnTo>
                    <a:pt x="0" y="91"/>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p>
          </p:txBody>
        </p:sp>
        <p:sp>
          <p:nvSpPr>
            <p:cNvPr id="13330" name="Freeform 14"/>
            <p:cNvSpPr/>
            <p:nvPr/>
          </p:nvSpPr>
          <p:spPr bwMode="auto">
            <a:xfrm>
              <a:off x="576262" y="3167062"/>
              <a:ext cx="114300" cy="119063"/>
            </a:xfrm>
            <a:custGeom>
              <a:avLst/>
              <a:gdLst>
                <a:gd name="T0" fmla="*/ 0 w 72"/>
                <a:gd name="T1" fmla="*/ 0 h 75"/>
                <a:gd name="T2" fmla="*/ 2147483647 w 72"/>
                <a:gd name="T3" fmla="*/ 2147483647 h 75"/>
                <a:gd name="T4" fmla="*/ 2147483647 w 72"/>
                <a:gd name="T5" fmla="*/ 2147483647 h 75"/>
                <a:gd name="T6" fmla="*/ 0 60000 65536"/>
                <a:gd name="T7" fmla="*/ 0 60000 65536"/>
                <a:gd name="T8" fmla="*/ 0 60000 65536"/>
                <a:gd name="T9" fmla="*/ 0 w 72"/>
                <a:gd name="T10" fmla="*/ 0 h 75"/>
                <a:gd name="T11" fmla="*/ 72 w 72"/>
                <a:gd name="T12" fmla="*/ 75 h 75"/>
              </a:gdLst>
              <a:ahLst/>
              <a:cxnLst>
                <a:cxn ang="T6">
                  <a:pos x="T0" y="T1"/>
                </a:cxn>
                <a:cxn ang="T7">
                  <a:pos x="T2" y="T3"/>
                </a:cxn>
                <a:cxn ang="T8">
                  <a:pos x="T4" y="T5"/>
                </a:cxn>
              </a:cxnLst>
              <a:rect l="T9" t="T10" r="T11" b="T12"/>
              <a:pathLst>
                <a:path w="72" h="75">
                  <a:moveTo>
                    <a:pt x="0" y="0"/>
                  </a:moveTo>
                  <a:cubicBezTo>
                    <a:pt x="10" y="1"/>
                    <a:pt x="49" y="18"/>
                    <a:pt x="62" y="6"/>
                  </a:cubicBezTo>
                  <a:cubicBezTo>
                    <a:pt x="72" y="18"/>
                    <a:pt x="62" y="61"/>
                    <a:pt x="62" y="75"/>
                  </a:cubicBez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500"/>
                                        <p:tgtEl>
                                          <p:spTgt spid="358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844"/>
                                        </p:tgtEl>
                                        <p:attrNameLst>
                                          <p:attrName>style.visibility</p:attrName>
                                        </p:attrNameLst>
                                      </p:cBhvr>
                                      <p:to>
                                        <p:strVal val="visible"/>
                                      </p:to>
                                    </p:set>
                                    <p:animEffect transition="in" filter="wipe(left)">
                                      <p:cBhvr>
                                        <p:cTn id="11" dur="500"/>
                                        <p:tgtEl>
                                          <p:spTgt spid="3584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95288" y="5013325"/>
            <a:ext cx="7632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dirty="0">
                <a:latin typeface="Times New Roman" panose="02020603050405020304" pitchFamily="18" charset="0"/>
              </a:rPr>
              <a:t>注：</a:t>
            </a:r>
            <a:r>
              <a:rPr lang="en-US" altLang="zh-CN" sz="3200" b="1" dirty="0">
                <a:latin typeface="Times New Roman" panose="02020603050405020304" pitchFamily="18" charset="0"/>
              </a:rPr>
              <a:t>that </a:t>
            </a:r>
            <a:r>
              <a:rPr lang="zh-CN" altLang="en-US" sz="3200" b="1" dirty="0">
                <a:latin typeface="Times New Roman" panose="02020603050405020304" pitchFamily="18" charset="0"/>
              </a:rPr>
              <a:t>在句中无词汇意义，在从句中不能充当成分，在口语当中往往省略</a:t>
            </a:r>
          </a:p>
        </p:txBody>
      </p:sp>
      <p:sp>
        <p:nvSpPr>
          <p:cNvPr id="77827" name="Text Box 3"/>
          <p:cNvSpPr txBox="1">
            <a:spLocks noChangeArrowheads="1"/>
          </p:cNvSpPr>
          <p:nvPr/>
        </p:nvSpPr>
        <p:spPr bwMode="auto">
          <a:xfrm>
            <a:off x="611188" y="1700213"/>
            <a:ext cx="80645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914400" indent="-457200">
              <a:defRPr>
                <a:solidFill>
                  <a:schemeClr val="tx1"/>
                </a:solidFill>
                <a:latin typeface="Arial" panose="020B0604020202020204" pitchFamily="34" charset="0"/>
                <a:ea typeface="宋体" panose="02010600030101010101" pitchFamily="2" charset="-122"/>
              </a:defRPr>
            </a:lvl2pPr>
            <a:lvl3pPr marL="1371600" indent="-457200">
              <a:defRPr>
                <a:solidFill>
                  <a:schemeClr val="tx1"/>
                </a:solidFill>
                <a:latin typeface="Arial" panose="020B0604020202020204" pitchFamily="34" charset="0"/>
                <a:ea typeface="宋体" panose="02010600030101010101" pitchFamily="2" charset="-122"/>
              </a:defRPr>
            </a:lvl3pPr>
            <a:lvl4pPr marL="1828800" indent="-457200">
              <a:defRPr>
                <a:solidFill>
                  <a:schemeClr val="tx1"/>
                </a:solidFill>
                <a:latin typeface="Arial" panose="020B0604020202020204" pitchFamily="34" charset="0"/>
                <a:ea typeface="宋体" panose="02010600030101010101" pitchFamily="2" charset="-122"/>
              </a:defRPr>
            </a:lvl4pPr>
            <a:lvl5pPr marL="2286000" indent="-457200">
              <a:defRPr>
                <a:solidFill>
                  <a:schemeClr val="tx1"/>
                </a:solidFill>
                <a:latin typeface="Arial" panose="020B0604020202020204" pitchFamily="34" charset="0"/>
                <a:ea typeface="宋体" panose="02010600030101010101" pitchFamily="2" charset="-122"/>
              </a:defRPr>
            </a:lvl5pPr>
            <a:lvl6pPr marL="27432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004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576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148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dirty="0">
                <a:latin typeface="Times New Roman" panose="02020603050405020304" pitchFamily="18" charset="0"/>
                <a:ea typeface="Arial Unicode MS" pitchFamily="34" charset="-122"/>
              </a:rPr>
              <a:t>e.g. </a:t>
            </a:r>
          </a:p>
          <a:p>
            <a:pPr>
              <a:spcBef>
                <a:spcPct val="50000"/>
              </a:spcBef>
            </a:pPr>
            <a:r>
              <a:rPr lang="en-US" altLang="zh-CN" sz="3200" b="1" dirty="0">
                <a:latin typeface="Times New Roman" panose="02020603050405020304" pitchFamily="18" charset="0"/>
                <a:ea typeface="Arial Unicode MS" pitchFamily="34" charset="-122"/>
              </a:rPr>
              <a:t>1.I hear </a:t>
            </a:r>
            <a:r>
              <a:rPr lang="en-US" altLang="zh-CN" sz="3200" b="1" dirty="0">
                <a:solidFill>
                  <a:srgbClr val="FF3300"/>
                </a:solidFill>
                <a:latin typeface="Times New Roman" panose="02020603050405020304" pitchFamily="18" charset="0"/>
                <a:ea typeface="Arial Unicode MS" pitchFamily="34" charset="-122"/>
              </a:rPr>
              <a:t>(</a:t>
            </a:r>
            <a:r>
              <a:rPr lang="en-US" altLang="zh-CN" sz="3200" b="1" dirty="0">
                <a:solidFill>
                  <a:srgbClr val="FF3300"/>
                </a:solidFill>
                <a:latin typeface="Times New Roman" panose="02020603050405020304" pitchFamily="18" charset="0"/>
              </a:rPr>
              <a:t>that</a:t>
            </a:r>
            <a:r>
              <a:rPr lang="en-US" altLang="zh-CN" sz="3200" b="1" dirty="0">
                <a:solidFill>
                  <a:srgbClr val="FF3300"/>
                </a:solidFill>
                <a:latin typeface="Times New Roman" panose="02020603050405020304" pitchFamily="18" charset="0"/>
                <a:ea typeface="Arial Unicode MS" pitchFamily="34" charset="-122"/>
              </a:rPr>
              <a:t>)</a:t>
            </a:r>
            <a:r>
              <a:rPr lang="en-US" altLang="zh-CN" sz="3200" b="1" dirty="0">
                <a:latin typeface="Times New Roman" panose="02020603050405020304" pitchFamily="18" charset="0"/>
                <a:ea typeface="Arial Unicode MS" pitchFamily="34" charset="-122"/>
              </a:rPr>
              <a:t> </a:t>
            </a:r>
            <a:r>
              <a:rPr lang="en-US" altLang="zh-CN" sz="3200" b="1" u="sng" dirty="0">
                <a:latin typeface="Times New Roman" panose="02020603050405020304" pitchFamily="18" charset="0"/>
              </a:rPr>
              <a:t>he will be back in an hour</a:t>
            </a:r>
            <a:r>
              <a:rPr lang="en-US" altLang="zh-CN" sz="3200" b="1" dirty="0">
                <a:latin typeface="Times New Roman" panose="02020603050405020304" pitchFamily="18" charset="0"/>
              </a:rPr>
              <a:t>.</a:t>
            </a:r>
          </a:p>
          <a:p>
            <a:pPr>
              <a:spcBef>
                <a:spcPct val="50000"/>
              </a:spcBef>
            </a:pPr>
            <a:endParaRPr lang="en-US" altLang="zh-CN" sz="3200" b="1" dirty="0">
              <a:latin typeface="Times New Roman" panose="02020603050405020304" pitchFamily="18" charset="0"/>
              <a:ea typeface="Arial Unicode MS" pitchFamily="34" charset="-122"/>
            </a:endParaRPr>
          </a:p>
          <a:p>
            <a:pPr>
              <a:spcBef>
                <a:spcPct val="50000"/>
              </a:spcBef>
            </a:pPr>
            <a:r>
              <a:rPr lang="en-US" altLang="zh-CN" sz="3200" b="1" dirty="0">
                <a:latin typeface="Times New Roman" panose="02020603050405020304" pitchFamily="18" charset="0"/>
                <a:ea typeface="Arial Unicode MS" pitchFamily="34" charset="-122"/>
              </a:rPr>
              <a:t>2.He said </a:t>
            </a:r>
            <a:r>
              <a:rPr lang="en-US" altLang="zh-CN" sz="3200" b="1" dirty="0">
                <a:solidFill>
                  <a:srgbClr val="FF3300"/>
                </a:solidFill>
                <a:latin typeface="Times New Roman" panose="02020603050405020304" pitchFamily="18" charset="0"/>
                <a:ea typeface="Arial Unicode MS" pitchFamily="34" charset="-122"/>
              </a:rPr>
              <a:t>(</a:t>
            </a:r>
            <a:r>
              <a:rPr lang="en-US" altLang="zh-CN" sz="3200" b="1" dirty="0">
                <a:solidFill>
                  <a:srgbClr val="FF3300"/>
                </a:solidFill>
                <a:latin typeface="Times New Roman" panose="02020603050405020304" pitchFamily="18" charset="0"/>
              </a:rPr>
              <a:t>that</a:t>
            </a:r>
            <a:r>
              <a:rPr lang="en-US" altLang="zh-CN" sz="3200" b="1" dirty="0">
                <a:solidFill>
                  <a:srgbClr val="FF3300"/>
                </a:solidFill>
                <a:latin typeface="Times New Roman" panose="02020603050405020304" pitchFamily="18" charset="0"/>
                <a:ea typeface="Arial Unicode MS" pitchFamily="34" charset="-122"/>
              </a:rPr>
              <a:t>)</a:t>
            </a:r>
            <a:r>
              <a:rPr lang="en-US" altLang="zh-CN" sz="3200" b="1" dirty="0">
                <a:latin typeface="Times New Roman" panose="02020603050405020304" pitchFamily="18" charset="0"/>
                <a:ea typeface="Arial Unicode MS" pitchFamily="34" charset="-122"/>
              </a:rPr>
              <a:t> </a:t>
            </a:r>
            <a:r>
              <a:rPr lang="en-US" altLang="zh-CN" sz="3200" b="1" u="sng" dirty="0">
                <a:latin typeface="Times New Roman" panose="02020603050405020304" pitchFamily="18" charset="0"/>
              </a:rPr>
              <a:t>he missed us very much.</a:t>
            </a:r>
          </a:p>
        </p:txBody>
      </p:sp>
      <p:sp>
        <p:nvSpPr>
          <p:cNvPr id="77828" name="Rectangle 4"/>
          <p:cNvSpPr>
            <a:spLocks noChangeArrowheads="1"/>
          </p:cNvSpPr>
          <p:nvPr/>
        </p:nvSpPr>
        <p:spPr bwMode="auto">
          <a:xfrm>
            <a:off x="685800" y="838200"/>
            <a:ext cx="6083300" cy="579438"/>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dirty="0">
                <a:latin typeface="Times New Roman" panose="02020603050405020304" pitchFamily="18" charset="0"/>
              </a:rPr>
              <a:t>1.</a:t>
            </a:r>
            <a:r>
              <a:rPr lang="zh-CN" altLang="en-US" sz="3200" b="1" dirty="0">
                <a:latin typeface="Times New Roman" panose="02020603050405020304" pitchFamily="18" charset="0"/>
              </a:rPr>
              <a:t>由从属连词</a:t>
            </a:r>
            <a:r>
              <a:rPr lang="en-US" altLang="zh-CN" sz="3200" b="1" dirty="0">
                <a:solidFill>
                  <a:srgbClr val="FF00FF"/>
                </a:solidFill>
                <a:latin typeface="Times New Roman" panose="02020603050405020304" pitchFamily="18" charset="0"/>
              </a:rPr>
              <a:t>that</a:t>
            </a:r>
            <a:r>
              <a:rPr lang="zh-CN" altLang="en-US" sz="3200" b="1" dirty="0">
                <a:latin typeface="Times New Roman" panose="02020603050405020304" pitchFamily="18" charset="0"/>
              </a:rPr>
              <a:t>引导的宾语从句</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611188" y="666750"/>
            <a:ext cx="7461250" cy="579438"/>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u="sng" dirty="0">
                <a:latin typeface="Times New Roman" panose="02020603050405020304" pitchFamily="18" charset="0"/>
              </a:rPr>
              <a:t>2.</a:t>
            </a:r>
            <a:r>
              <a:rPr lang="zh-CN" altLang="en-US" sz="3200" b="1" u="sng" dirty="0">
                <a:latin typeface="Times New Roman" panose="02020603050405020304" pitchFamily="18" charset="0"/>
              </a:rPr>
              <a:t>由从属连词 </a:t>
            </a:r>
            <a:r>
              <a:rPr lang="en-US" altLang="zh-CN" sz="3200" b="1" u="sng" dirty="0">
                <a:latin typeface="Times New Roman" panose="02020603050405020304" pitchFamily="18" charset="0"/>
              </a:rPr>
              <a:t>whether, if </a:t>
            </a:r>
            <a:r>
              <a:rPr lang="zh-CN" altLang="en-US" sz="3200" b="1" u="sng" dirty="0">
                <a:latin typeface="Times New Roman" panose="02020603050405020304" pitchFamily="18" charset="0"/>
              </a:rPr>
              <a:t>引导的宾语从句</a:t>
            </a:r>
          </a:p>
        </p:txBody>
      </p:sp>
      <p:sp>
        <p:nvSpPr>
          <p:cNvPr id="78851" name="Rectangle 3"/>
          <p:cNvSpPr>
            <a:spLocks noChangeArrowheads="1"/>
          </p:cNvSpPr>
          <p:nvPr/>
        </p:nvSpPr>
        <p:spPr bwMode="auto">
          <a:xfrm>
            <a:off x="611188" y="3644900"/>
            <a:ext cx="813752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dirty="0">
                <a:latin typeface="Times New Roman" panose="02020603050405020304" pitchFamily="18" charset="0"/>
                <a:ea typeface="Arial Unicode MS" pitchFamily="34" charset="-122"/>
              </a:rPr>
              <a:t>I want to know </a:t>
            </a:r>
            <a:r>
              <a:rPr lang="en-US" altLang="zh-CN" sz="3200" b="1" dirty="0">
                <a:solidFill>
                  <a:srgbClr val="FF3300"/>
                </a:solidFill>
                <a:latin typeface="Times New Roman" panose="02020603050405020304" pitchFamily="18" charset="0"/>
                <a:ea typeface="Arial Unicode MS" pitchFamily="34" charset="-122"/>
              </a:rPr>
              <a:t>if/whether</a:t>
            </a:r>
            <a:r>
              <a:rPr lang="en-US" altLang="zh-CN" sz="3200" b="1" dirty="0">
                <a:latin typeface="Times New Roman" panose="02020603050405020304" pitchFamily="18" charset="0"/>
                <a:ea typeface="Arial Unicode MS" pitchFamily="34" charset="-122"/>
              </a:rPr>
              <a:t> she is right .</a:t>
            </a:r>
          </a:p>
          <a:p>
            <a:endParaRPr lang="en-US" altLang="zh-CN" sz="3200" b="1" dirty="0">
              <a:latin typeface="Times New Roman" panose="02020603050405020304" pitchFamily="18" charset="0"/>
              <a:ea typeface="Arial Unicode MS" pitchFamily="34" charset="-122"/>
            </a:endParaRPr>
          </a:p>
          <a:p>
            <a:r>
              <a:rPr lang="en-US" altLang="zh-CN" sz="3200" b="1" dirty="0">
                <a:latin typeface="Times New Roman" panose="02020603050405020304" pitchFamily="18" charset="0"/>
                <a:ea typeface="Arial Unicode MS" pitchFamily="34" charset="-122"/>
              </a:rPr>
              <a:t>They didn’t know </a:t>
            </a:r>
            <a:r>
              <a:rPr lang="en-US" altLang="zh-CN" sz="3200" b="1" dirty="0">
                <a:solidFill>
                  <a:srgbClr val="FF3300"/>
                </a:solidFill>
                <a:latin typeface="Times New Roman" panose="02020603050405020304" pitchFamily="18" charset="0"/>
                <a:ea typeface="Arial Unicode MS" pitchFamily="34" charset="-122"/>
              </a:rPr>
              <a:t>whether</a:t>
            </a:r>
            <a:r>
              <a:rPr lang="en-US" altLang="zh-CN" sz="3200" b="1" dirty="0">
                <a:latin typeface="Times New Roman" panose="02020603050405020304" pitchFamily="18" charset="0"/>
                <a:ea typeface="Arial Unicode MS" pitchFamily="34" charset="-122"/>
              </a:rPr>
              <a:t> Tom could come back </a:t>
            </a:r>
            <a:r>
              <a:rPr lang="en-US" altLang="zh-CN" sz="3200" b="1" dirty="0">
                <a:solidFill>
                  <a:srgbClr val="FF3300"/>
                </a:solidFill>
                <a:latin typeface="Times New Roman" panose="02020603050405020304" pitchFamily="18" charset="0"/>
                <a:ea typeface="Arial Unicode MS" pitchFamily="34" charset="-122"/>
              </a:rPr>
              <a:t>or not</a:t>
            </a:r>
            <a:r>
              <a:rPr lang="en-US" altLang="zh-CN" sz="3200" b="1" dirty="0">
                <a:latin typeface="Times New Roman" panose="02020603050405020304" pitchFamily="18" charset="0"/>
                <a:ea typeface="Arial Unicode MS" pitchFamily="34" charset="-122"/>
              </a:rPr>
              <a:t> .</a:t>
            </a:r>
          </a:p>
        </p:txBody>
      </p:sp>
      <p:sp>
        <p:nvSpPr>
          <p:cNvPr id="78852" name="Rectangle 4"/>
          <p:cNvSpPr>
            <a:spLocks noChangeArrowheads="1"/>
          </p:cNvSpPr>
          <p:nvPr/>
        </p:nvSpPr>
        <p:spPr bwMode="auto">
          <a:xfrm>
            <a:off x="685800" y="1524000"/>
            <a:ext cx="7451725" cy="17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en-US" altLang="zh-CN" sz="3200" b="1" dirty="0">
                <a:solidFill>
                  <a:schemeClr val="tx2"/>
                </a:solidFill>
                <a:latin typeface="Times New Roman" panose="02020603050405020304" pitchFamily="18" charset="0"/>
              </a:rPr>
              <a:t>if/whether </a:t>
            </a:r>
            <a:r>
              <a:rPr lang="zh-CN" altLang="en-US" sz="3200" b="1" dirty="0">
                <a:solidFill>
                  <a:schemeClr val="tx2"/>
                </a:solidFill>
                <a:latin typeface="Times New Roman" panose="02020603050405020304" pitchFamily="18" charset="0"/>
              </a:rPr>
              <a:t>引导宾语从句 表示“是否” </a:t>
            </a:r>
          </a:p>
          <a:p>
            <a:pPr>
              <a:lnSpc>
                <a:spcPct val="115000"/>
              </a:lnSpc>
            </a:pPr>
            <a:r>
              <a:rPr lang="en-US" altLang="zh-CN" sz="3200" b="1" dirty="0">
                <a:solidFill>
                  <a:schemeClr val="tx2"/>
                </a:solidFill>
                <a:latin typeface="Times New Roman" panose="02020603050405020304" pitchFamily="18" charset="0"/>
              </a:rPr>
              <a:t>if/whether</a:t>
            </a:r>
            <a:r>
              <a:rPr lang="zh-CN" altLang="en-US" sz="3200" b="1" dirty="0">
                <a:solidFill>
                  <a:schemeClr val="tx2"/>
                </a:solidFill>
                <a:latin typeface="Times New Roman" panose="02020603050405020304" pitchFamily="18" charset="0"/>
              </a:rPr>
              <a:t>可互换</a:t>
            </a:r>
            <a:r>
              <a:rPr lang="en-US" altLang="zh-CN" sz="3200" b="1" dirty="0">
                <a:solidFill>
                  <a:schemeClr val="tx2"/>
                </a:solidFill>
                <a:latin typeface="Times New Roman" panose="02020603050405020304" pitchFamily="18" charset="0"/>
              </a:rPr>
              <a:t>,</a:t>
            </a:r>
          </a:p>
          <a:p>
            <a:pPr>
              <a:lnSpc>
                <a:spcPct val="115000"/>
              </a:lnSpc>
            </a:pPr>
            <a:r>
              <a:rPr lang="zh-CN" altLang="en-US" sz="3200" b="1" dirty="0">
                <a:solidFill>
                  <a:schemeClr val="tx2"/>
                </a:solidFill>
                <a:latin typeface="Times New Roman" panose="02020603050405020304" pitchFamily="18" charset="0"/>
              </a:rPr>
              <a:t>但</a:t>
            </a:r>
            <a:r>
              <a:rPr lang="en-US" altLang="zh-CN" sz="3200" b="1" dirty="0">
                <a:solidFill>
                  <a:schemeClr val="tx2"/>
                </a:solidFill>
                <a:latin typeface="Times New Roman" panose="02020603050405020304" pitchFamily="18" charset="0"/>
              </a:rPr>
              <a:t>whether…or not</a:t>
            </a:r>
            <a:r>
              <a:rPr lang="zh-CN" altLang="en-US" sz="3200" b="1" dirty="0">
                <a:solidFill>
                  <a:schemeClr val="tx2"/>
                </a:solidFill>
                <a:latin typeface="Times New Roman" panose="02020603050405020304" pitchFamily="18" charset="0"/>
              </a:rPr>
              <a:t>为固定搭配</a:t>
            </a:r>
            <a:r>
              <a:rPr lang="en-US" altLang="zh-CN" sz="3200" b="1" dirty="0">
                <a:solidFill>
                  <a:schemeClr val="tx2"/>
                </a:solidFill>
                <a:latin typeface="Times New Roman" panose="02020603050405020304" pitchFamily="18" charset="0"/>
              </a:rPr>
              <a:t>.</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671638" y="588963"/>
            <a:ext cx="5929312" cy="641350"/>
          </a:xfrm>
          <a:solidFill>
            <a:srgbClr val="66CCFF"/>
          </a:solidFill>
        </p:spPr>
        <p:txBody>
          <a:bodyPr/>
          <a:lstStyle/>
          <a:p>
            <a:r>
              <a:rPr lang="en-US" sz="4000" dirty="0">
                <a:solidFill>
                  <a:schemeClr val="tx1"/>
                </a:solidFill>
              </a:rPr>
              <a:t>If </a:t>
            </a:r>
            <a:r>
              <a:rPr lang="zh-CN" altLang="en-US" sz="4000" dirty="0">
                <a:solidFill>
                  <a:schemeClr val="tx1"/>
                </a:solidFill>
              </a:rPr>
              <a:t>与</a:t>
            </a:r>
            <a:r>
              <a:rPr lang="en-US" sz="4000" dirty="0">
                <a:solidFill>
                  <a:schemeClr val="tx1"/>
                </a:solidFill>
              </a:rPr>
              <a:t>whether </a:t>
            </a:r>
            <a:r>
              <a:rPr lang="zh-CN" altLang="en-US" sz="4000" dirty="0">
                <a:solidFill>
                  <a:schemeClr val="tx1"/>
                </a:solidFill>
              </a:rPr>
              <a:t>的区别</a:t>
            </a:r>
          </a:p>
        </p:txBody>
      </p:sp>
      <p:sp>
        <p:nvSpPr>
          <p:cNvPr id="84995" name="Text Box 3"/>
          <p:cNvSpPr txBox="1">
            <a:spLocks noChangeArrowheads="1"/>
          </p:cNvSpPr>
          <p:nvPr/>
        </p:nvSpPr>
        <p:spPr bwMode="auto">
          <a:xfrm>
            <a:off x="746125" y="1544638"/>
            <a:ext cx="77120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914400" indent="-457200">
              <a:defRPr>
                <a:solidFill>
                  <a:schemeClr val="tx1"/>
                </a:solidFill>
                <a:latin typeface="Arial" panose="020B0604020202020204" pitchFamily="34" charset="0"/>
                <a:ea typeface="宋体" panose="02010600030101010101" pitchFamily="2" charset="-122"/>
              </a:defRPr>
            </a:lvl2pPr>
            <a:lvl3pPr marL="1371600" indent="-457200">
              <a:defRPr>
                <a:solidFill>
                  <a:schemeClr val="tx1"/>
                </a:solidFill>
                <a:latin typeface="Arial" panose="020B0604020202020204" pitchFamily="34" charset="0"/>
                <a:ea typeface="宋体" panose="02010600030101010101" pitchFamily="2" charset="-122"/>
              </a:defRPr>
            </a:lvl3pPr>
            <a:lvl4pPr marL="1828800" indent="-457200">
              <a:defRPr>
                <a:solidFill>
                  <a:schemeClr val="tx1"/>
                </a:solidFill>
                <a:latin typeface="Arial" panose="020B0604020202020204" pitchFamily="34" charset="0"/>
                <a:ea typeface="宋体" panose="02010600030101010101" pitchFamily="2" charset="-122"/>
              </a:defRPr>
            </a:lvl4pPr>
            <a:lvl5pPr marL="2286000" indent="-457200">
              <a:defRPr>
                <a:solidFill>
                  <a:schemeClr val="tx1"/>
                </a:solidFill>
                <a:latin typeface="Arial" panose="020B0604020202020204" pitchFamily="34" charset="0"/>
                <a:ea typeface="宋体" panose="02010600030101010101" pitchFamily="2" charset="-122"/>
              </a:defRPr>
            </a:lvl5pPr>
            <a:lvl6pPr marL="27432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004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576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148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AutoNum type="arabicPeriod"/>
            </a:pPr>
            <a:r>
              <a:rPr lang="en-US" sz="2400" b="1" dirty="0">
                <a:latin typeface="Times New Roman" panose="02020603050405020304" pitchFamily="18" charset="0"/>
              </a:rPr>
              <a:t>I don’t know _____  he will come or not.</a:t>
            </a:r>
          </a:p>
          <a:p>
            <a:pPr>
              <a:buFontTx/>
              <a:buAutoNum type="arabicPeriod"/>
            </a:pPr>
            <a:endParaRPr lang="en-US" sz="2400" b="1" dirty="0">
              <a:latin typeface="Times New Roman" panose="02020603050405020304" pitchFamily="18" charset="0"/>
            </a:endParaRPr>
          </a:p>
          <a:p>
            <a:pPr>
              <a:buFontTx/>
              <a:buAutoNum type="arabicPeriod"/>
            </a:pPr>
            <a:endParaRPr lang="en-US" sz="2400" b="1" dirty="0">
              <a:latin typeface="Times New Roman" panose="02020603050405020304" pitchFamily="18" charset="0"/>
            </a:endParaRPr>
          </a:p>
          <a:p>
            <a:pPr>
              <a:buFontTx/>
              <a:buAutoNum type="arabicPeriod"/>
            </a:pPr>
            <a:r>
              <a:rPr lang="en-US" sz="2400" b="1" dirty="0">
                <a:latin typeface="Times New Roman" panose="02020603050405020304" pitchFamily="18" charset="0"/>
              </a:rPr>
              <a:t>I don’t care of ______ he is handsome.</a:t>
            </a:r>
          </a:p>
          <a:p>
            <a:pPr>
              <a:buFontTx/>
              <a:buAutoNum type="arabicPeriod"/>
            </a:pPr>
            <a:endParaRPr lang="en-US" sz="2400" b="1" dirty="0">
              <a:latin typeface="Times New Roman" panose="02020603050405020304" pitchFamily="18" charset="0"/>
            </a:endParaRPr>
          </a:p>
          <a:p>
            <a:pPr>
              <a:buFontTx/>
              <a:buAutoNum type="arabicPeriod"/>
            </a:pPr>
            <a:endParaRPr lang="en-US" sz="2400" b="1" dirty="0">
              <a:latin typeface="Times New Roman" panose="02020603050405020304" pitchFamily="18" charset="0"/>
            </a:endParaRPr>
          </a:p>
          <a:p>
            <a:pPr>
              <a:buFontTx/>
              <a:buAutoNum type="arabicPeriod"/>
            </a:pPr>
            <a:r>
              <a:rPr lang="en-US" sz="2400" b="1" dirty="0">
                <a:latin typeface="Times New Roman" panose="02020603050405020304" pitchFamily="18" charset="0"/>
              </a:rPr>
              <a:t>He wondered ______ to stay here the next week.</a:t>
            </a:r>
          </a:p>
          <a:p>
            <a:pPr>
              <a:buFontTx/>
              <a:buAutoNum type="arabicPeriod"/>
            </a:pPr>
            <a:endParaRPr lang="en-US" sz="2400" b="1" dirty="0">
              <a:latin typeface="Times New Roman" panose="02020603050405020304" pitchFamily="18" charset="0"/>
            </a:endParaRPr>
          </a:p>
          <a:p>
            <a:pPr>
              <a:buFontTx/>
              <a:buAutoNum type="arabicPeriod"/>
            </a:pPr>
            <a:endParaRPr lang="en-US" sz="2400" b="1" dirty="0">
              <a:latin typeface="Times New Roman" panose="02020603050405020304" pitchFamily="18" charset="0"/>
            </a:endParaRPr>
          </a:p>
          <a:p>
            <a:pPr>
              <a:buFontTx/>
              <a:buAutoNum type="arabicPeriod"/>
            </a:pPr>
            <a:r>
              <a:rPr lang="en-US" sz="2400" b="1" dirty="0">
                <a:latin typeface="Times New Roman" panose="02020603050405020304" pitchFamily="18" charset="0"/>
              </a:rPr>
              <a:t>____ he will come  is not decided. </a:t>
            </a:r>
          </a:p>
        </p:txBody>
      </p:sp>
      <p:sp>
        <p:nvSpPr>
          <p:cNvPr id="84996" name="Text Box 4"/>
          <p:cNvSpPr txBox="1">
            <a:spLocks noChangeArrowheads="1"/>
          </p:cNvSpPr>
          <p:nvPr/>
        </p:nvSpPr>
        <p:spPr bwMode="auto">
          <a:xfrm>
            <a:off x="1219200" y="21336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solidFill>
                  <a:srgbClr val="FF0000"/>
                </a:solidFill>
                <a:latin typeface="Times New Roman" panose="02020603050405020304" pitchFamily="18" charset="0"/>
              </a:rPr>
              <a:t>与</a:t>
            </a:r>
            <a:r>
              <a:rPr lang="en-US" sz="2400" b="1" dirty="0">
                <a:solidFill>
                  <a:srgbClr val="FF0000"/>
                </a:solidFill>
                <a:latin typeface="Times New Roman" panose="02020603050405020304" pitchFamily="18" charset="0"/>
              </a:rPr>
              <a:t>or not </a:t>
            </a:r>
            <a:r>
              <a:rPr lang="zh-CN" altLang="en-US" sz="2400" b="1" dirty="0">
                <a:solidFill>
                  <a:srgbClr val="FF0000"/>
                </a:solidFill>
                <a:latin typeface="Times New Roman" panose="02020603050405020304" pitchFamily="18" charset="0"/>
              </a:rPr>
              <a:t>连用只能用</a:t>
            </a:r>
            <a:r>
              <a:rPr lang="en-US" sz="2400" b="1" dirty="0">
                <a:solidFill>
                  <a:srgbClr val="FF0000"/>
                </a:solidFill>
                <a:latin typeface="Times New Roman" panose="02020603050405020304" pitchFamily="18" charset="0"/>
              </a:rPr>
              <a:t>whether</a:t>
            </a:r>
          </a:p>
        </p:txBody>
      </p:sp>
      <p:sp>
        <p:nvSpPr>
          <p:cNvPr id="84997" name="Text Box 5"/>
          <p:cNvSpPr txBox="1">
            <a:spLocks noChangeArrowheads="1"/>
          </p:cNvSpPr>
          <p:nvPr/>
        </p:nvSpPr>
        <p:spPr bwMode="auto">
          <a:xfrm>
            <a:off x="1143000" y="32766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a:solidFill>
                  <a:srgbClr val="FF0000"/>
                </a:solidFill>
                <a:latin typeface="Times New Roman" panose="02020603050405020304" pitchFamily="18" charset="0"/>
              </a:rPr>
              <a:t>介词后只能用</a:t>
            </a:r>
            <a:r>
              <a:rPr lang="en-US" sz="2400" b="1" dirty="0">
                <a:solidFill>
                  <a:srgbClr val="FF0000"/>
                </a:solidFill>
                <a:latin typeface="Times New Roman" panose="02020603050405020304" pitchFamily="18" charset="0"/>
              </a:rPr>
              <a:t>whether</a:t>
            </a:r>
          </a:p>
        </p:txBody>
      </p:sp>
      <p:sp>
        <p:nvSpPr>
          <p:cNvPr id="84998" name="Text Box 6"/>
          <p:cNvSpPr txBox="1">
            <a:spLocks noChangeArrowheads="1"/>
          </p:cNvSpPr>
          <p:nvPr/>
        </p:nvSpPr>
        <p:spPr bwMode="auto">
          <a:xfrm>
            <a:off x="1219200" y="44196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a:solidFill>
                  <a:srgbClr val="FF0000"/>
                </a:solidFill>
                <a:latin typeface="Times New Roman" panose="02020603050405020304" pitchFamily="18" charset="0"/>
              </a:rPr>
              <a:t>与</a:t>
            </a:r>
            <a:r>
              <a:rPr lang="en-US" sz="2400" b="1" dirty="0">
                <a:solidFill>
                  <a:srgbClr val="FF0000"/>
                </a:solidFill>
                <a:latin typeface="Times New Roman" panose="02020603050405020304" pitchFamily="18" charset="0"/>
              </a:rPr>
              <a:t>to do </a:t>
            </a:r>
            <a:r>
              <a:rPr lang="zh-CN" altLang="en-US" sz="2400" b="1" dirty="0">
                <a:solidFill>
                  <a:srgbClr val="FF0000"/>
                </a:solidFill>
                <a:latin typeface="Times New Roman" panose="02020603050405020304" pitchFamily="18" charset="0"/>
              </a:rPr>
              <a:t>不定式连用只能用</a:t>
            </a:r>
            <a:r>
              <a:rPr lang="en-US" sz="2400" b="1" dirty="0">
                <a:solidFill>
                  <a:srgbClr val="FF0000"/>
                </a:solidFill>
                <a:latin typeface="Times New Roman" panose="02020603050405020304" pitchFamily="18" charset="0"/>
              </a:rPr>
              <a:t>whether</a:t>
            </a:r>
          </a:p>
        </p:txBody>
      </p:sp>
      <p:sp>
        <p:nvSpPr>
          <p:cNvPr id="84999" name="Text Box 7"/>
          <p:cNvSpPr txBox="1">
            <a:spLocks noChangeArrowheads="1"/>
          </p:cNvSpPr>
          <p:nvPr/>
        </p:nvSpPr>
        <p:spPr bwMode="auto">
          <a:xfrm>
            <a:off x="1219200" y="55626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a:solidFill>
                  <a:srgbClr val="FF0000"/>
                </a:solidFill>
                <a:latin typeface="Times New Roman" panose="02020603050405020304" pitchFamily="18" charset="0"/>
              </a:rPr>
              <a:t>作主语只能用</a:t>
            </a:r>
            <a:r>
              <a:rPr lang="en-US" sz="2400" b="1" dirty="0">
                <a:solidFill>
                  <a:srgbClr val="FF0000"/>
                </a:solidFill>
                <a:latin typeface="Times New Roman" panose="02020603050405020304" pitchFamily="18" charset="0"/>
              </a:rPr>
              <a:t>whether</a:t>
            </a:r>
          </a:p>
        </p:txBody>
      </p:sp>
      <p:pic>
        <p:nvPicPr>
          <p:cNvPr id="85000" name="Picture 8" descr="return">
            <a:hlinkClick r:id="rId6" action="ppaction://hlinksldjump"/>
          </p:cNvPr>
          <p:cNvPicPr>
            <a:picLocks noChangeAspect="1" noChangeArrowheads="1"/>
          </p:cNvPicPr>
          <p:nvPr/>
        </p:nvPicPr>
        <p:blipFill>
          <a:blip r:embed="rId7" cstate="email"/>
          <a:srcRect/>
          <a:stretch>
            <a:fillRect/>
          </a:stretch>
        </p:blipFill>
        <p:spPr bwMode="auto">
          <a:xfrm>
            <a:off x="7391400" y="5638800"/>
            <a:ext cx="6858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1000" fill="hold"/>
                                        <p:tgtEl>
                                          <p:spTgt spid="84994"/>
                                        </p:tgtEl>
                                        <p:attrNameLst>
                                          <p:attrName>ppt_w</p:attrName>
                                        </p:attrNameLst>
                                      </p:cBhvr>
                                      <p:tavLst>
                                        <p:tav tm="0">
                                          <p:val>
                                            <p:fltVal val="0"/>
                                          </p:val>
                                        </p:tav>
                                        <p:tav tm="100000">
                                          <p:val>
                                            <p:strVal val="#ppt_w"/>
                                          </p:val>
                                        </p:tav>
                                      </p:tavLst>
                                    </p:anim>
                                    <p:anim calcmode="lin" valueType="num">
                                      <p:cBhvr additive="base">
                                        <p:cTn id="8" dur="1000" fill="hold"/>
                                        <p:tgtEl>
                                          <p:spTgt spid="84994"/>
                                        </p:tgtEl>
                                        <p:attrNameLst>
                                          <p:attrName>ppt_h</p:attrName>
                                        </p:attrNameLst>
                                      </p:cBhvr>
                                      <p:tavLst>
                                        <p:tav tm="0">
                                          <p:val>
                                            <p:fltVal val="0"/>
                                          </p:val>
                                        </p:tav>
                                        <p:tav tm="100000">
                                          <p:val>
                                            <p:strVal val="#ppt_h"/>
                                          </p:val>
                                        </p:tav>
                                      </p:tavLst>
                                    </p:anim>
                                    <p:anim calcmode="lin" valueType="num">
                                      <p:cBhvr additive="base">
                                        <p:cTn id="9" dur="1000" fill="hold"/>
                                        <p:tgtEl>
                                          <p:spTgt spid="84994"/>
                                        </p:tgtEl>
                                        <p:attrNameLst>
                                          <p:attrName>ppt_x</p:attrName>
                                        </p:attrNameLst>
                                      </p:cBhvr>
                                      <p:tavLst>
                                        <p:tav tm="0" fmla="#ppt_x+(cos(-2*pi*(1-$))*-#ppt_x-sin(-2*pi*(1-$))*(1-#ppt_y))*(1-$)">
                                          <p:val>
                                            <p:fltVal val="0"/>
                                          </p:val>
                                        </p:tav>
                                        <p:tav tm="100000">
                                          <p:val>
                                            <p:fltVal val="1"/>
                                          </p:val>
                                        </p:tav>
                                      </p:tavLst>
                                    </p:anim>
                                    <p:anim calcmode="lin" valueType="num">
                                      <p:cBhvr additive="base">
                                        <p:cTn id="10" dur="1000" fill="hold"/>
                                        <p:tgtEl>
                                          <p:spTgt spid="8499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4995"/>
                                        </p:tgtEl>
                                        <p:attrNameLst>
                                          <p:attrName>style.visibility</p:attrName>
                                        </p:attrNameLst>
                                      </p:cBhvr>
                                      <p:to>
                                        <p:strVal val="visible"/>
                                      </p:to>
                                    </p:set>
                                    <p:animEffect transition="in" filter="strips(downRight)">
                                      <p:cBhvr>
                                        <p:cTn id="15" dur="500"/>
                                        <p:tgtEl>
                                          <p:spTgt spid="84995"/>
                                        </p:tgtEl>
                                      </p:cBhvr>
                                    </p:animEffect>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4996"/>
                                        </p:tgtEl>
                                        <p:attrNameLst>
                                          <p:attrName>style.visibility</p:attrName>
                                        </p:attrNameLst>
                                      </p:cBhvr>
                                      <p:to>
                                        <p:strVal val="visible"/>
                                      </p:to>
                                    </p:set>
                                    <p:anim calcmode="lin" valueType="num">
                                      <p:cBhvr additive="base">
                                        <p:cTn id="20" dur="500" fill="hold"/>
                                        <p:tgtEl>
                                          <p:spTgt spid="84996"/>
                                        </p:tgtEl>
                                        <p:attrNameLst>
                                          <p:attrName>ppt_x</p:attrName>
                                        </p:attrNameLst>
                                      </p:cBhvr>
                                      <p:tavLst>
                                        <p:tav tm="0">
                                          <p:val>
                                            <p:strVal val="#ppt_x"/>
                                          </p:val>
                                        </p:tav>
                                        <p:tav tm="100000">
                                          <p:val>
                                            <p:strVal val="#ppt_x"/>
                                          </p:val>
                                        </p:tav>
                                      </p:tavLst>
                                    </p:anim>
                                    <p:anim calcmode="lin" valueType="num">
                                      <p:cBhvr additive="base">
                                        <p:cTn id="21" dur="500" fill="hold"/>
                                        <p:tgtEl>
                                          <p:spTgt spid="849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84997"/>
                                        </p:tgtEl>
                                        <p:attrNameLst>
                                          <p:attrName>style.visibility</p:attrName>
                                        </p:attrNameLst>
                                      </p:cBhvr>
                                      <p:to>
                                        <p:strVal val="visible"/>
                                      </p:to>
                                    </p:set>
                                    <p:anim calcmode="lin" valueType="num">
                                      <p:cBhvr additive="base">
                                        <p:cTn id="26" dur="500" fill="hold"/>
                                        <p:tgtEl>
                                          <p:spTgt spid="84997"/>
                                        </p:tgtEl>
                                        <p:attrNameLst>
                                          <p:attrName>ppt_x</p:attrName>
                                        </p:attrNameLst>
                                      </p:cBhvr>
                                      <p:tavLst>
                                        <p:tav tm="0">
                                          <p:val>
                                            <p:strVal val="0-#ppt_w/2"/>
                                          </p:val>
                                        </p:tav>
                                        <p:tav tm="100000">
                                          <p:val>
                                            <p:strVal val="#ppt_x"/>
                                          </p:val>
                                        </p:tav>
                                      </p:tavLst>
                                    </p:anim>
                                    <p:anim calcmode="lin" valueType="num">
                                      <p:cBhvr additive="base">
                                        <p:cTn id="27" dur="500" fill="hold"/>
                                        <p:tgtEl>
                                          <p:spTgt spid="849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4998"/>
                                        </p:tgtEl>
                                        <p:attrNameLst>
                                          <p:attrName>style.visibility</p:attrName>
                                        </p:attrNameLst>
                                      </p:cBhvr>
                                      <p:to>
                                        <p:strVal val="visible"/>
                                      </p:to>
                                    </p:set>
                                    <p:anim calcmode="lin" valueType="num">
                                      <p:cBhvr additive="base">
                                        <p:cTn id="32" dur="500" fill="hold"/>
                                        <p:tgtEl>
                                          <p:spTgt spid="84998"/>
                                        </p:tgtEl>
                                        <p:attrNameLst>
                                          <p:attrName>ppt_x</p:attrName>
                                        </p:attrNameLst>
                                      </p:cBhvr>
                                      <p:tavLst>
                                        <p:tav tm="0">
                                          <p:val>
                                            <p:strVal val="#ppt_x"/>
                                          </p:val>
                                        </p:tav>
                                        <p:tav tm="100000">
                                          <p:val>
                                            <p:strVal val="#ppt_x"/>
                                          </p:val>
                                        </p:tav>
                                      </p:tavLst>
                                    </p:anim>
                                    <p:anim calcmode="lin" valueType="num">
                                      <p:cBhvr additive="base">
                                        <p:cTn id="33" dur="500" fill="hold"/>
                                        <p:tgtEl>
                                          <p:spTgt spid="849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camera.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84999"/>
                                        </p:tgtEl>
                                        <p:attrNameLst>
                                          <p:attrName>style.visibility</p:attrName>
                                        </p:attrNameLst>
                                      </p:cBhvr>
                                      <p:to>
                                        <p:strVal val="visible"/>
                                      </p:to>
                                    </p:set>
                                    <p:anim calcmode="lin" valueType="num">
                                      <p:cBhvr additive="base">
                                        <p:cTn id="38" dur="500" fill="hold"/>
                                        <p:tgtEl>
                                          <p:spTgt spid="84999"/>
                                        </p:tgtEl>
                                        <p:attrNameLst>
                                          <p:attrName>ppt_x</p:attrName>
                                        </p:attrNameLst>
                                      </p:cBhvr>
                                      <p:tavLst>
                                        <p:tav tm="0">
                                          <p:val>
                                            <p:strVal val="1+#ppt_w/2"/>
                                          </p:val>
                                        </p:tav>
                                        <p:tav tm="100000">
                                          <p:val>
                                            <p:strVal val="#ppt_x"/>
                                          </p:val>
                                        </p:tav>
                                      </p:tavLst>
                                    </p:anim>
                                    <p:anim calcmode="lin" valueType="num">
                                      <p:cBhvr additive="base">
                                        <p:cTn id="39" dur="500" fill="hold"/>
                                        <p:tgtEl>
                                          <p:spTgt spid="849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85000"/>
                                        </p:tgtEl>
                                        <p:attrNameLst>
                                          <p:attrName>style.visibility</p:attrName>
                                        </p:attrNameLst>
                                      </p:cBhvr>
                                      <p:to>
                                        <p:strVal val="visible"/>
                                      </p:to>
                                    </p:set>
                                    <p:anim calcmode="lin" valueType="num">
                                      <p:cBhvr additive="base">
                                        <p:cTn id="44" dur="500" fill="hold"/>
                                        <p:tgtEl>
                                          <p:spTgt spid="85000"/>
                                        </p:tgtEl>
                                        <p:attrNameLst>
                                          <p:attrName>ppt_x</p:attrName>
                                        </p:attrNameLst>
                                      </p:cBhvr>
                                      <p:tavLst>
                                        <p:tav tm="0">
                                          <p:val>
                                            <p:strVal val="1+#ppt_w/2"/>
                                          </p:val>
                                        </p:tav>
                                        <p:tav tm="100000">
                                          <p:val>
                                            <p:strVal val="#ppt_x"/>
                                          </p:val>
                                        </p:tav>
                                      </p:tavLst>
                                    </p:anim>
                                    <p:anim calcmode="lin" valueType="num">
                                      <p:cBhvr additive="base">
                                        <p:cTn id="45" dur="500" fill="hold"/>
                                        <p:tgtEl>
                                          <p:spTgt spid="850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autoUpdateAnimBg="0"/>
      <p:bldP spid="84995" grpId="0" animBg="1" autoUpdateAnimBg="0"/>
      <p:bldP spid="84996" grpId="0" animBg="1" autoUpdateAnimBg="0"/>
      <p:bldP spid="84997" grpId="0" animBg="1" autoUpdateAnimBg="0"/>
      <p:bldP spid="84998" grpId="0" animBg="1" autoUpdateAnimBg="0"/>
      <p:bldP spid="8499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81000" y="533400"/>
            <a:ext cx="8496300" cy="1554163"/>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latin typeface="Times New Roman" panose="02020603050405020304" pitchFamily="18" charset="0"/>
                <a:ea typeface="Arial Unicode MS" pitchFamily="34" charset="-122"/>
              </a:rPr>
              <a:t>3.</a:t>
            </a:r>
            <a:r>
              <a:rPr lang="zh-CN" altLang="en-US" sz="3200" b="1">
                <a:latin typeface="Times New Roman" panose="02020603050405020304" pitchFamily="18" charset="0"/>
                <a:ea typeface="Arial Unicode MS" pitchFamily="34" charset="-122"/>
              </a:rPr>
              <a:t>由连接代词 </a:t>
            </a:r>
            <a:r>
              <a:rPr lang="en-US" altLang="zh-CN" sz="3200" b="1">
                <a:latin typeface="Times New Roman" panose="02020603050405020304" pitchFamily="18" charset="0"/>
                <a:ea typeface="Arial Unicode MS" pitchFamily="34" charset="-122"/>
              </a:rPr>
              <a:t>Who, whom, whose, which</a:t>
            </a:r>
            <a:r>
              <a:rPr lang="zh-CN" altLang="en-US" sz="3200" b="1">
                <a:latin typeface="Times New Roman" panose="02020603050405020304" pitchFamily="18" charset="0"/>
                <a:ea typeface="Arial Unicode MS" pitchFamily="34" charset="-122"/>
              </a:rPr>
              <a:t>，   </a:t>
            </a:r>
          </a:p>
          <a:p>
            <a:r>
              <a:rPr lang="zh-CN" altLang="en-US" sz="3200" b="1">
                <a:latin typeface="Times New Roman" panose="02020603050405020304" pitchFamily="18" charset="0"/>
                <a:ea typeface="Arial Unicode MS" pitchFamily="34" charset="-122"/>
              </a:rPr>
              <a:t>   </a:t>
            </a:r>
            <a:r>
              <a:rPr lang="en-US" altLang="zh-CN" sz="3200" b="1">
                <a:latin typeface="Times New Roman" panose="02020603050405020304" pitchFamily="18" charset="0"/>
                <a:ea typeface="Arial Unicode MS" pitchFamily="34" charset="-122"/>
              </a:rPr>
              <a:t>what</a:t>
            </a:r>
            <a:r>
              <a:rPr lang="zh-CN" altLang="en-US" sz="3200" b="1">
                <a:latin typeface="Times New Roman" panose="02020603050405020304" pitchFamily="18" charset="0"/>
                <a:ea typeface="Arial Unicode MS" pitchFamily="34" charset="-122"/>
              </a:rPr>
              <a:t>和连接副词 </a:t>
            </a:r>
            <a:r>
              <a:rPr lang="en-US" altLang="zh-CN" sz="3200" b="1">
                <a:latin typeface="Times New Roman" panose="02020603050405020304" pitchFamily="18" charset="0"/>
                <a:ea typeface="Arial Unicode MS" pitchFamily="34" charset="-122"/>
              </a:rPr>
              <a:t>where, how, why, when</a:t>
            </a:r>
          </a:p>
          <a:p>
            <a:r>
              <a:rPr lang="en-US" altLang="zh-CN" sz="3200" b="1">
                <a:latin typeface="Times New Roman" panose="02020603050405020304" pitchFamily="18" charset="0"/>
                <a:ea typeface="Arial Unicode MS" pitchFamily="34" charset="-122"/>
              </a:rPr>
              <a:t>   </a:t>
            </a:r>
            <a:r>
              <a:rPr lang="zh-CN" altLang="en-US" sz="3200" b="1">
                <a:latin typeface="Times New Roman" panose="02020603050405020304" pitchFamily="18" charset="0"/>
                <a:ea typeface="Arial Unicode MS" pitchFamily="34" charset="-122"/>
              </a:rPr>
              <a:t>引导的宾语从句。</a:t>
            </a:r>
          </a:p>
        </p:txBody>
      </p:sp>
      <p:sp>
        <p:nvSpPr>
          <p:cNvPr id="79875" name="Rectangle 3"/>
          <p:cNvSpPr>
            <a:spLocks noChangeArrowheads="1"/>
          </p:cNvSpPr>
          <p:nvPr/>
        </p:nvSpPr>
        <p:spPr bwMode="auto">
          <a:xfrm>
            <a:off x="468313" y="2276475"/>
            <a:ext cx="813752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latin typeface="Times New Roman" panose="02020603050405020304" pitchFamily="18" charset="0"/>
                <a:ea typeface="Arial Unicode MS" pitchFamily="34" charset="-122"/>
              </a:rPr>
              <a:t>e.g.</a:t>
            </a:r>
          </a:p>
          <a:p>
            <a:r>
              <a:rPr lang="en-US" altLang="zh-CN" sz="3200" b="1">
                <a:latin typeface="Times New Roman" panose="02020603050405020304" pitchFamily="18" charset="0"/>
                <a:ea typeface="Arial Unicode MS" pitchFamily="34" charset="-122"/>
              </a:rPr>
              <a:t>1.Do you know </a:t>
            </a:r>
            <a:r>
              <a:rPr lang="en-US" altLang="zh-CN" sz="3200" b="1" u="sng">
                <a:solidFill>
                  <a:srgbClr val="FF3300"/>
                </a:solidFill>
                <a:latin typeface="Times New Roman" panose="02020603050405020304" pitchFamily="18" charset="0"/>
                <a:ea typeface="Arial Unicode MS" pitchFamily="34" charset="-122"/>
              </a:rPr>
              <a:t>whose </a:t>
            </a:r>
            <a:r>
              <a:rPr lang="en-US" altLang="zh-CN" sz="3200" b="1" u="sng">
                <a:latin typeface="Times New Roman" panose="02020603050405020304" pitchFamily="18" charset="0"/>
                <a:ea typeface="Arial Unicode MS" pitchFamily="34" charset="-122"/>
              </a:rPr>
              <a:t>book it is ?</a:t>
            </a:r>
          </a:p>
          <a:p>
            <a:endParaRPr lang="en-US" altLang="zh-CN" sz="3200" b="1">
              <a:latin typeface="Times New Roman" panose="02020603050405020304" pitchFamily="18" charset="0"/>
              <a:ea typeface="Arial Unicode MS" pitchFamily="34" charset="-122"/>
            </a:endParaRPr>
          </a:p>
          <a:p>
            <a:r>
              <a:rPr lang="en-US" altLang="zh-CN" sz="3200" b="1">
                <a:latin typeface="Times New Roman" panose="02020603050405020304" pitchFamily="18" charset="0"/>
                <a:ea typeface="Arial Unicode MS" pitchFamily="34" charset="-122"/>
              </a:rPr>
              <a:t>2.Please tell me </a:t>
            </a:r>
            <a:r>
              <a:rPr lang="en-US" altLang="zh-CN" sz="3200" b="1" u="sng">
                <a:solidFill>
                  <a:srgbClr val="FF3300"/>
                </a:solidFill>
                <a:latin typeface="Times New Roman" panose="02020603050405020304" pitchFamily="18" charset="0"/>
                <a:ea typeface="Arial Unicode MS" pitchFamily="34" charset="-122"/>
              </a:rPr>
              <a:t>when</a:t>
            </a:r>
            <a:r>
              <a:rPr lang="en-US" altLang="zh-CN" sz="3200" b="1" u="sng">
                <a:latin typeface="Times New Roman" panose="02020603050405020304" pitchFamily="18" charset="0"/>
                <a:ea typeface="Arial Unicode MS" pitchFamily="34" charset="-122"/>
              </a:rPr>
              <a:t> we’ll have a meeting</a:t>
            </a:r>
            <a:r>
              <a:rPr lang="en-US" altLang="zh-CN" sz="3200" b="1">
                <a:latin typeface="Times New Roman" panose="02020603050405020304" pitchFamily="18" charset="0"/>
                <a:ea typeface="Arial Unicode MS" pitchFamily="34" charset="-122"/>
              </a:rPr>
              <a:t> .</a:t>
            </a:r>
          </a:p>
          <a:p>
            <a:endParaRPr lang="en-US" altLang="zh-CN" sz="3200" b="1">
              <a:latin typeface="Times New Roman" panose="02020603050405020304" pitchFamily="18" charset="0"/>
              <a:ea typeface="Arial Unicode MS" pitchFamily="34" charset="-122"/>
            </a:endParaRPr>
          </a:p>
          <a:p>
            <a:r>
              <a:rPr lang="en-US" altLang="zh-CN" sz="3200" b="1">
                <a:latin typeface="Times New Roman" panose="02020603050405020304" pitchFamily="18" charset="0"/>
                <a:ea typeface="Arial Unicode MS" pitchFamily="34" charset="-122"/>
              </a:rPr>
              <a:t>3.Could you tell me </a:t>
            </a:r>
            <a:r>
              <a:rPr lang="en-US" altLang="zh-CN" sz="3200" b="1" u="sng">
                <a:solidFill>
                  <a:srgbClr val="FF3300"/>
                </a:solidFill>
                <a:latin typeface="Times New Roman" panose="02020603050405020304" pitchFamily="18" charset="0"/>
                <a:ea typeface="Arial Unicode MS" pitchFamily="34" charset="-122"/>
              </a:rPr>
              <a:t>why</a:t>
            </a:r>
            <a:r>
              <a:rPr lang="en-US" altLang="zh-CN" sz="3200" b="1" u="sng">
                <a:latin typeface="Times New Roman" panose="02020603050405020304" pitchFamily="18" charset="0"/>
                <a:ea typeface="Arial Unicode MS" pitchFamily="34" charset="-122"/>
              </a:rPr>
              <a:t> the train is late</a:t>
            </a:r>
            <a:r>
              <a:rPr lang="en-US" altLang="zh-CN" sz="3200" b="1">
                <a:latin typeface="Times New Roman" panose="02020603050405020304" pitchFamily="18" charset="0"/>
                <a:ea typeface="Arial Unicode MS" pitchFamily="34" charset="-122"/>
              </a:rPr>
              <a:t>?</a:t>
            </a:r>
          </a:p>
          <a:p>
            <a:endParaRPr lang="en-US" altLang="zh-CN" sz="3200" b="1">
              <a:latin typeface="Times New Roman" panose="02020603050405020304" pitchFamily="18" charset="0"/>
              <a:ea typeface="Arial Unicode MS" pitchFamily="34" charset="-122"/>
            </a:endParaRPr>
          </a:p>
          <a:p>
            <a:r>
              <a:rPr lang="en-US" altLang="zh-CN" sz="3200" b="1">
                <a:latin typeface="Times New Roman" panose="02020603050405020304" pitchFamily="18" charset="0"/>
                <a:ea typeface="Arial Unicode MS" pitchFamily="34" charset="-122"/>
              </a:rPr>
              <a:t>4.He asked </a:t>
            </a:r>
            <a:r>
              <a:rPr lang="en-US" altLang="zh-CN" sz="3200" b="1" u="sng">
                <a:solidFill>
                  <a:srgbClr val="FF3300"/>
                </a:solidFill>
                <a:latin typeface="Times New Roman" panose="02020603050405020304" pitchFamily="18" charset="0"/>
                <a:ea typeface="Arial Unicode MS" pitchFamily="34" charset="-122"/>
              </a:rPr>
              <a:t>who </a:t>
            </a:r>
            <a:r>
              <a:rPr lang="en-US" altLang="zh-CN" sz="3200" b="1" u="sng">
                <a:latin typeface="Times New Roman" panose="02020603050405020304" pitchFamily="18" charset="0"/>
                <a:ea typeface="Arial Unicode MS" pitchFamily="34" charset="-122"/>
              </a:rPr>
              <a:t>could answer the question</a:t>
            </a:r>
            <a:r>
              <a:rPr lang="en-US" altLang="zh-CN" sz="3200" b="1">
                <a:latin typeface="Times New Roman" panose="02020603050405020304" pitchFamily="18" charset="0"/>
                <a:ea typeface="Arial Unicode MS" pitchFamily="34" charset="-122"/>
              </a:rPr>
              <a:t>.</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WWW.2PPT.COM&#10;">
  <a:themeElements>
    <a:clrScheme name="演示文稿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演示文稿1">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演示文稿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3396</Words>
  <Application>Microsoft Office PowerPoint</Application>
  <PresentationFormat>全屏显示(4:3)</PresentationFormat>
  <Paragraphs>456</Paragraphs>
  <Slides>54</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54</vt:i4>
      </vt:variant>
    </vt:vector>
  </HeadingPairs>
  <TitlesOfParts>
    <vt:vector size="69" baseType="lpstr">
      <vt:lpstr>Arial Unicode MS</vt:lpstr>
      <vt:lpstr>黑体</vt:lpstr>
      <vt:lpstr>华文细黑</vt:lpstr>
      <vt:lpstr>华文新魏</vt:lpstr>
      <vt:lpstr>宋体</vt:lpstr>
      <vt:lpstr>微软雅黑</vt:lpstr>
      <vt:lpstr>幼圆</vt:lpstr>
      <vt:lpstr>Arial</vt:lpstr>
      <vt:lpstr>Calibri</vt:lpstr>
      <vt:lpstr>Comic Sans MS</vt:lpstr>
      <vt:lpstr>Franklin Gothic Medium</vt:lpstr>
      <vt:lpstr>Tahoma</vt:lpstr>
      <vt:lpstr>Times New Roman</vt:lpstr>
      <vt:lpstr>Wingdings 2</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If 与whether 的区别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2023-01-16T23:38:54Z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BBB76B94A8D84BED97E53124EAEA2442</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