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4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44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12" Type="http://schemas.openxmlformats.org/officeDocument/2006/relationships/image" Target="../media/image43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5" Type="http://schemas.openxmlformats.org/officeDocument/2006/relationships/image" Target="../media/image4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Relationship Id="rId14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6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12" Type="http://schemas.openxmlformats.org/officeDocument/2006/relationships/image" Target="../media/image65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5" Type="http://schemas.openxmlformats.org/officeDocument/2006/relationships/image" Target="../media/image58.wmf"/><Relationship Id="rId10" Type="http://schemas.openxmlformats.org/officeDocument/2006/relationships/image" Target="../media/image63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Relationship Id="rId14" Type="http://schemas.openxmlformats.org/officeDocument/2006/relationships/image" Target="../media/image6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FF5A4B6C-0E70-40F9-B23D-04092B673B30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4B6C-0E70-40F9-B23D-04092B673B30}" type="slidenum">
              <a:rPr lang="zh-CN" altLang="en-US" smtClean="0"/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DC2D405-9FF2-4F95-958B-89D5144B415F}" type="slidenum">
              <a:rPr lang="zh-CN" altLang="en-US"/>
              <a:t>6</a:t>
            </a:fld>
            <a:endParaRPr lang="en-US" altLang="zh-CN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37805"/>
            <a:ext cx="7772400" cy="116264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D4A8C-64CF-43D3-9623-5DAAE717B957}" type="slidenum">
              <a:rPr lang="en-US" altLang="zh-TW"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56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56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F19AD-B17C-4AD8-B9E6-2F938B01C949}" type="slidenum">
              <a:rPr lang="en-US" altLang="zh-TW"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DAC72-F4E4-4823-BD76-C0DAFA85CA63}" type="slidenum">
              <a:rPr lang="en-US" altLang="zh-TW"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A3C40-6C87-42D6-A9FA-23FDD5DA7DA3}" type="slidenum">
              <a:rPr lang="en-US" altLang="zh-TW"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503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907"/>
            <a:ext cx="4040188" cy="6393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188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907"/>
            <a:ext cx="4041775" cy="6393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5272"/>
            <a:ext cx="4041775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6BE27-E27C-4746-B0E3-FFD66137439F}" type="slidenum">
              <a:rPr lang="en-US" altLang="zh-TW"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D7DFF-3366-4827-BAAF-A698AB8C46E0}" type="slidenum">
              <a:rPr lang="en-US" altLang="zh-TW"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F446D-96D7-405C-89FA-618029B5F276}" type="slidenum">
              <a:rPr lang="en-US" altLang="zh-TW"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249"/>
            <a:ext cx="3008313" cy="11626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249"/>
            <a:ext cx="5111750" cy="58525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894"/>
            <a:ext cx="3008313" cy="46898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E2190-811F-4237-BFF3-6877E4228F08}" type="slidenum">
              <a:rPr lang="en-US" altLang="zh-TW"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14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5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6743"/>
            <a:ext cx="5486400" cy="8054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B2BBD-1677-41EB-A2A4-137080DA75C9}" type="slidenum">
              <a:rPr lang="en-US" altLang="zh-TW"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92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36531"/>
            <a:ext cx="2133600" cy="244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kumimoji="0" sz="12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36531"/>
            <a:ext cx="2895600" cy="244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kumimoji="0" sz="12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36531"/>
            <a:ext cx="2133600" cy="244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kumimoji="0" sz="1200"/>
            </a:lvl1pPr>
          </a:lstStyle>
          <a:p>
            <a:fld id="{90840467-47E4-47A0-9DD7-3148FEE18C12}" type="slidenum">
              <a:rPr lang="en-US" altLang="zh-TW"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♪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image" Target="../media/image49.emf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5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61.wmf"/><Relationship Id="rId26" Type="http://schemas.openxmlformats.org/officeDocument/2006/relationships/image" Target="../media/image65.wmf"/><Relationship Id="rId3" Type="http://schemas.openxmlformats.org/officeDocument/2006/relationships/oleObject" Target="../embeddings/oleObject60.bin"/><Relationship Id="rId21" Type="http://schemas.openxmlformats.org/officeDocument/2006/relationships/oleObject" Target="../embeddings/oleObject69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67.bin"/><Relationship Id="rId25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29" Type="http://schemas.openxmlformats.org/officeDocument/2006/relationships/oleObject" Target="../embeddings/oleObject73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4.bin"/><Relationship Id="rId24" Type="http://schemas.openxmlformats.org/officeDocument/2006/relationships/image" Target="../media/image64.wmf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70.bin"/><Relationship Id="rId28" Type="http://schemas.openxmlformats.org/officeDocument/2006/relationships/image" Target="../media/image66.wmf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68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59.wmf"/><Relationship Id="rId22" Type="http://schemas.openxmlformats.org/officeDocument/2006/relationships/image" Target="../media/image63.wmf"/><Relationship Id="rId27" Type="http://schemas.openxmlformats.org/officeDocument/2006/relationships/oleObject" Target="../embeddings/oleObject72.bin"/><Relationship Id="rId30" Type="http://schemas.openxmlformats.org/officeDocument/2006/relationships/image" Target="../media/image6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4.bin"/><Relationship Id="rId7" Type="http://schemas.openxmlformats.org/officeDocument/2006/relationships/image" Target="../media/image6.w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11.bin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15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9.bin"/><Relationship Id="rId23" Type="http://schemas.openxmlformats.org/officeDocument/2006/relationships/image" Target="../media/image12.GIF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12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Relationship Id="rId22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19.wmf"/><Relationship Id="rId26" Type="http://schemas.openxmlformats.org/officeDocument/2006/relationships/image" Target="../media/image23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6.bin"/><Relationship Id="rId7" Type="http://schemas.openxmlformats.org/officeDocument/2006/relationships/image" Target="../media/image14.wmf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4.bin"/><Relationship Id="rId25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1.bin"/><Relationship Id="rId24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28" Type="http://schemas.openxmlformats.org/officeDocument/2006/relationships/image" Target="../media/image24.wmf"/><Relationship Id="rId10" Type="http://schemas.openxmlformats.org/officeDocument/2006/relationships/oleObject" Target="../embeddings/oleObject20.bin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13.wmf"/><Relationship Id="rId9" Type="http://schemas.openxmlformats.org/officeDocument/2006/relationships/image" Target="../media/image15.wmf"/><Relationship Id="rId14" Type="http://schemas.openxmlformats.org/officeDocument/2006/relationships/image" Target="../media/image17.wmf"/><Relationship Id="rId22" Type="http://schemas.openxmlformats.org/officeDocument/2006/relationships/image" Target="../media/image21.wmf"/><Relationship Id="rId27" Type="http://schemas.openxmlformats.org/officeDocument/2006/relationships/oleObject" Target="../embeddings/oleObject29.bin"/><Relationship Id="rId30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0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image" Target="../media/image29.wmf"/><Relationship Id="rId5" Type="http://schemas.openxmlformats.org/officeDocument/2006/relationships/oleObject" Target="../embeddings/oleObject32.bin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34.bin"/><Relationship Id="rId4" Type="http://schemas.openxmlformats.org/officeDocument/2006/relationships/image" Target="../media/image26.wmf"/><Relationship Id="rId9" Type="http://schemas.openxmlformats.org/officeDocument/2006/relationships/slide" Target="slide4.xml"/><Relationship Id="rId14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2.bin"/><Relationship Id="rId18" Type="http://schemas.openxmlformats.org/officeDocument/2006/relationships/image" Target="../media/image39.wmf"/><Relationship Id="rId26" Type="http://schemas.openxmlformats.org/officeDocument/2006/relationships/image" Target="../media/image43.wmf"/><Relationship Id="rId3" Type="http://schemas.openxmlformats.org/officeDocument/2006/relationships/oleObject" Target="../embeddings/oleObject37.bin"/><Relationship Id="rId21" Type="http://schemas.openxmlformats.org/officeDocument/2006/relationships/oleObject" Target="../embeddings/oleObject46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44.bin"/><Relationship Id="rId25" Type="http://schemas.openxmlformats.org/officeDocument/2006/relationships/oleObject" Target="../embeddings/oleObject48.bin"/><Relationship Id="rId3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20" Type="http://schemas.openxmlformats.org/officeDocument/2006/relationships/image" Target="../media/image40.wmf"/><Relationship Id="rId29" Type="http://schemas.openxmlformats.org/officeDocument/2006/relationships/oleObject" Target="../embeddings/oleObject5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1.bin"/><Relationship Id="rId24" Type="http://schemas.openxmlformats.org/officeDocument/2006/relationships/image" Target="../media/image42.wmf"/><Relationship Id="rId32" Type="http://schemas.openxmlformats.org/officeDocument/2006/relationships/image" Target="../media/image46.wmf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23" Type="http://schemas.openxmlformats.org/officeDocument/2006/relationships/oleObject" Target="../embeddings/oleObject47.bin"/><Relationship Id="rId28" Type="http://schemas.openxmlformats.org/officeDocument/2006/relationships/image" Target="../media/image44.wmf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45.bin"/><Relationship Id="rId31" Type="http://schemas.openxmlformats.org/officeDocument/2006/relationships/oleObject" Target="../embeddings/oleObject51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37.wmf"/><Relationship Id="rId22" Type="http://schemas.openxmlformats.org/officeDocument/2006/relationships/image" Target="../media/image41.wmf"/><Relationship Id="rId27" Type="http://schemas.openxmlformats.org/officeDocument/2006/relationships/oleObject" Target="../embeddings/oleObject49.bin"/><Relationship Id="rId30" Type="http://schemas.openxmlformats.org/officeDocument/2006/relationships/image" Target="../media/image45.wmf"/><Relationship Id="rId8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1559832" y="2743200"/>
            <a:ext cx="6337300" cy="117871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Left"/>
              <a:lightRig rig="legacyFlat3" dir="t"/>
            </a:scene3d>
            <a:sp3d extrusionH="430200" prstMaterial="legacyMatte">
              <a:extrusionClr>
                <a:schemeClr val="bg1"/>
              </a:extrusionClr>
            </a:sp3d>
          </a:bodyPr>
          <a:lstStyle/>
          <a:p>
            <a:pPr algn="ctr"/>
            <a:r>
              <a:rPr lang="zh-CN" altLang="en-US" sz="3600" b="1" i="1" kern="10" spc="1800" dirty="0">
                <a:ln w="9525">
                  <a:round/>
                </a:ln>
                <a:latin typeface="微软雅黑" panose="020B0503020204020204" pitchFamily="34" charset="-122"/>
                <a:ea typeface="微软雅黑" panose="020B0503020204020204" pitchFamily="34" charset="-122"/>
              </a:rPr>
              <a:t>有理数的乘方</a:t>
            </a:r>
          </a:p>
        </p:txBody>
      </p:sp>
      <p:sp>
        <p:nvSpPr>
          <p:cNvPr id="5" name="矩形 4"/>
          <p:cNvSpPr/>
          <p:nvPr/>
        </p:nvSpPr>
        <p:spPr>
          <a:xfrm>
            <a:off x="2793323" y="4784327"/>
            <a:ext cx="3812262" cy="5663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WWW.PPT818.COM</a:t>
            </a:r>
            <a:endParaRPr sz="2800" b="1" kern="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图片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00114" y="1"/>
            <a:ext cx="2835275" cy="144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411413" y="2636044"/>
            <a:ext cx="6080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5435600" y="2709268"/>
            <a:ext cx="3424238" cy="580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结果相等吗？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864226" y="2693194"/>
            <a:ext cx="2740025" cy="641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</a:p>
        </p:txBody>
      </p:sp>
      <p:grpSp>
        <p:nvGrpSpPr>
          <p:cNvPr id="52230" name="Group 6"/>
          <p:cNvGrpSpPr/>
          <p:nvPr/>
        </p:nvGrpSpPr>
        <p:grpSpPr bwMode="auto">
          <a:xfrm>
            <a:off x="468314" y="2564606"/>
            <a:ext cx="2663825" cy="1009055"/>
            <a:chOff x="2544" y="1872"/>
            <a:chExt cx="1008" cy="466"/>
          </a:xfrm>
        </p:grpSpPr>
        <p:grpSp>
          <p:nvGrpSpPr>
            <p:cNvPr id="52231" name="Group 7"/>
            <p:cNvGrpSpPr/>
            <p:nvPr/>
          </p:nvGrpSpPr>
          <p:grpSpPr bwMode="auto">
            <a:xfrm>
              <a:off x="2544" y="1885"/>
              <a:ext cx="912" cy="453"/>
              <a:chOff x="2544" y="1885"/>
              <a:chExt cx="912" cy="453"/>
            </a:xfrm>
          </p:grpSpPr>
          <p:grpSp>
            <p:nvGrpSpPr>
              <p:cNvPr id="52232" name="Group 8"/>
              <p:cNvGrpSpPr/>
              <p:nvPr/>
            </p:nvGrpSpPr>
            <p:grpSpPr bwMode="auto">
              <a:xfrm>
                <a:off x="2765" y="1885"/>
                <a:ext cx="691" cy="453"/>
                <a:chOff x="2765" y="1885"/>
                <a:chExt cx="691" cy="453"/>
              </a:xfrm>
            </p:grpSpPr>
            <p:graphicFrame>
              <p:nvGraphicFramePr>
                <p:cNvPr id="52233" name="Object 9"/>
                <p:cNvGraphicFramePr>
                  <a:graphicFrameLocks noChangeAspect="1"/>
                </p:cNvGraphicFramePr>
                <p:nvPr/>
              </p:nvGraphicFramePr>
              <p:xfrm>
                <a:off x="2765" y="1885"/>
                <a:ext cx="175" cy="45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288" name="公式" r:id="rId4" imgW="152400" imgH="393700" progId="Equation.3">
                        <p:embed/>
                      </p:oleObj>
                    </mc:Choice>
                    <mc:Fallback>
                      <p:oleObj name="公式" r:id="rId4" imgW="152400" imgH="393700" progId="Equation.3">
                        <p:embed/>
                        <p:pic>
                          <p:nvPicPr>
                            <p:cNvPr id="0" name="Object 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65" y="1885"/>
                              <a:ext cx="175" cy="45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5223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976" y="1920"/>
                  <a:ext cx="480" cy="29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36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)</a:t>
                  </a:r>
                </a:p>
              </p:txBody>
            </p:sp>
          </p:grpSp>
          <p:sp>
            <p:nvSpPr>
              <p:cNvPr id="52235" name="Text Box 11"/>
              <p:cNvSpPr txBox="1">
                <a:spLocks noChangeArrowheads="1"/>
              </p:cNvSpPr>
              <p:nvPr/>
            </p:nvSpPr>
            <p:spPr bwMode="auto">
              <a:xfrm>
                <a:off x="2544" y="1920"/>
                <a:ext cx="240" cy="2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60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(</a:t>
                </a:r>
              </a:p>
            </p:txBody>
          </p:sp>
        </p:grpSp>
        <p:sp>
          <p:nvSpPr>
            <p:cNvPr id="52236" name="Text Box 12"/>
            <p:cNvSpPr txBox="1">
              <a:spLocks noChangeArrowheads="1"/>
            </p:cNvSpPr>
            <p:nvPr/>
          </p:nvSpPr>
          <p:spPr bwMode="auto">
            <a:xfrm>
              <a:off x="3168" y="1872"/>
              <a:ext cx="384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baseline="30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</a:p>
          </p:txBody>
        </p:sp>
      </p:grpSp>
      <p:grpSp>
        <p:nvGrpSpPr>
          <p:cNvPr id="52237" name="Group 13"/>
          <p:cNvGrpSpPr/>
          <p:nvPr/>
        </p:nvGrpSpPr>
        <p:grpSpPr bwMode="auto">
          <a:xfrm>
            <a:off x="684214" y="1412678"/>
            <a:ext cx="6999287" cy="909042"/>
            <a:chOff x="672" y="1152"/>
            <a:chExt cx="4416" cy="492"/>
          </a:xfrm>
        </p:grpSpPr>
        <p:grpSp>
          <p:nvGrpSpPr>
            <p:cNvPr id="52238" name="Group 14"/>
            <p:cNvGrpSpPr/>
            <p:nvPr/>
          </p:nvGrpSpPr>
          <p:grpSpPr bwMode="auto">
            <a:xfrm>
              <a:off x="672" y="1152"/>
              <a:ext cx="672" cy="444"/>
              <a:chOff x="1536" y="1488"/>
              <a:chExt cx="672" cy="444"/>
            </a:xfrm>
          </p:grpSpPr>
          <p:sp>
            <p:nvSpPr>
              <p:cNvPr id="52239" name="Line 15"/>
              <p:cNvSpPr>
                <a:spLocks noChangeShapeType="1"/>
              </p:cNvSpPr>
              <p:nvPr/>
            </p:nvSpPr>
            <p:spPr bwMode="auto">
              <a:xfrm>
                <a:off x="1536" y="1824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2240" name="Text Box 16"/>
              <p:cNvSpPr txBox="1">
                <a:spLocks noChangeArrowheads="1"/>
              </p:cNvSpPr>
              <p:nvPr/>
            </p:nvSpPr>
            <p:spPr bwMode="auto">
              <a:xfrm>
                <a:off x="1680" y="1584"/>
                <a:ext cx="384" cy="3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</a:p>
            </p:txBody>
          </p:sp>
          <p:sp>
            <p:nvSpPr>
              <p:cNvPr id="52241" name="Text Box 17"/>
              <p:cNvSpPr txBox="1">
                <a:spLocks noChangeArrowheads="1"/>
              </p:cNvSpPr>
              <p:nvPr/>
            </p:nvSpPr>
            <p:spPr bwMode="auto">
              <a:xfrm>
                <a:off x="1872" y="1488"/>
                <a:ext cx="336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</a:p>
            </p:txBody>
          </p:sp>
        </p:grpSp>
        <p:grpSp>
          <p:nvGrpSpPr>
            <p:cNvPr id="52242" name="Group 18"/>
            <p:cNvGrpSpPr/>
            <p:nvPr/>
          </p:nvGrpSpPr>
          <p:grpSpPr bwMode="auto">
            <a:xfrm>
              <a:off x="1680" y="1200"/>
              <a:ext cx="1728" cy="444"/>
              <a:chOff x="2400" y="2256"/>
              <a:chExt cx="1728" cy="444"/>
            </a:xfrm>
          </p:grpSpPr>
          <p:sp>
            <p:nvSpPr>
              <p:cNvPr id="52243" name="Text Box 19"/>
              <p:cNvSpPr txBox="1">
                <a:spLocks noChangeArrowheads="1"/>
              </p:cNvSpPr>
              <p:nvPr/>
            </p:nvSpPr>
            <p:spPr bwMode="auto">
              <a:xfrm>
                <a:off x="2400" y="2352"/>
                <a:ext cx="1728" cy="3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宋体" panose="02010600030101010101" pitchFamily="2" charset="-122"/>
                  </a:rPr>
                  <a:t>（－</a:t>
                </a:r>
                <a:r>
                  <a:rPr lang="en-US" altLang="zh-CN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r>
                  <a:rPr lang="zh-CN" altLang="en-US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宋体" panose="02010600030101010101" pitchFamily="2" charset="-122"/>
                  </a:rPr>
                  <a:t>）</a:t>
                </a:r>
              </a:p>
            </p:txBody>
          </p:sp>
          <p:sp>
            <p:nvSpPr>
              <p:cNvPr id="52244" name="Text Box 20"/>
              <p:cNvSpPr txBox="1">
                <a:spLocks noChangeArrowheads="1"/>
              </p:cNvSpPr>
              <p:nvPr/>
            </p:nvSpPr>
            <p:spPr bwMode="auto">
              <a:xfrm>
                <a:off x="3312" y="2256"/>
                <a:ext cx="288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</a:p>
            </p:txBody>
          </p:sp>
        </p:grpSp>
        <p:sp>
          <p:nvSpPr>
            <p:cNvPr id="52245" name="Text Box 21"/>
            <p:cNvSpPr txBox="1">
              <a:spLocks noChangeArrowheads="1"/>
            </p:cNvSpPr>
            <p:nvPr/>
          </p:nvSpPr>
          <p:spPr bwMode="auto">
            <a:xfrm>
              <a:off x="1344" y="1248"/>
              <a:ext cx="384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</a:rPr>
                <a:t>与</a:t>
              </a:r>
            </a:p>
          </p:txBody>
        </p:sp>
        <p:sp>
          <p:nvSpPr>
            <p:cNvPr id="52246" name="Text Box 22"/>
            <p:cNvSpPr txBox="1">
              <a:spLocks noChangeArrowheads="1"/>
            </p:cNvSpPr>
            <p:nvPr/>
          </p:nvSpPr>
          <p:spPr bwMode="auto">
            <a:xfrm>
              <a:off x="2928" y="1296"/>
              <a:ext cx="2160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</a:rPr>
                <a:t>结果相等吗？</a:t>
              </a:r>
            </a:p>
          </p:txBody>
        </p:sp>
      </p:grpSp>
      <p:grpSp>
        <p:nvGrpSpPr>
          <p:cNvPr id="52247" name="Group 23"/>
          <p:cNvGrpSpPr/>
          <p:nvPr/>
        </p:nvGrpSpPr>
        <p:grpSpPr bwMode="auto">
          <a:xfrm>
            <a:off x="2843213" y="2564607"/>
            <a:ext cx="2089150" cy="1082278"/>
            <a:chOff x="2544" y="1885"/>
            <a:chExt cx="912" cy="453"/>
          </a:xfrm>
        </p:grpSpPr>
        <p:grpSp>
          <p:nvGrpSpPr>
            <p:cNvPr id="52248" name="Group 24"/>
            <p:cNvGrpSpPr/>
            <p:nvPr/>
          </p:nvGrpSpPr>
          <p:grpSpPr bwMode="auto">
            <a:xfrm>
              <a:off x="2765" y="1885"/>
              <a:ext cx="691" cy="453"/>
              <a:chOff x="2765" y="1885"/>
              <a:chExt cx="691" cy="453"/>
            </a:xfrm>
          </p:grpSpPr>
          <p:graphicFrame>
            <p:nvGraphicFramePr>
              <p:cNvPr id="52249" name="Object 25"/>
              <p:cNvGraphicFramePr>
                <a:graphicFrameLocks noChangeAspect="1"/>
              </p:cNvGraphicFramePr>
              <p:nvPr/>
            </p:nvGraphicFramePr>
            <p:xfrm>
              <a:off x="2765" y="1885"/>
              <a:ext cx="175" cy="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89" name="公式" r:id="rId6" imgW="152400" imgH="393700" progId="Equation.3">
                      <p:embed/>
                    </p:oleObj>
                  </mc:Choice>
                  <mc:Fallback>
                    <p:oleObj name="公式" r:id="rId6" imgW="152400" imgH="393700" progId="Equation.3">
                      <p:embed/>
                      <p:pic>
                        <p:nvPicPr>
                          <p:cNvPr id="0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65" y="1885"/>
                            <a:ext cx="175" cy="4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2250" name="Text Box 26"/>
              <p:cNvSpPr txBox="1">
                <a:spLocks noChangeArrowheads="1"/>
              </p:cNvSpPr>
              <p:nvPr/>
            </p:nvSpPr>
            <p:spPr bwMode="auto">
              <a:xfrm>
                <a:off x="2976" y="1920"/>
                <a:ext cx="480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zh-CN" altLang="en-US" sz="28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52251" name="Text Box 27"/>
            <p:cNvSpPr txBox="1">
              <a:spLocks noChangeArrowheads="1"/>
            </p:cNvSpPr>
            <p:nvPr/>
          </p:nvSpPr>
          <p:spPr bwMode="auto">
            <a:xfrm>
              <a:off x="2544" y="1920"/>
              <a:ext cx="24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3621089" y="2564607"/>
            <a:ext cx="663575" cy="38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</a:p>
        </p:txBody>
      </p:sp>
      <p:grpSp>
        <p:nvGrpSpPr>
          <p:cNvPr id="52253" name="Group 29"/>
          <p:cNvGrpSpPr/>
          <p:nvPr/>
        </p:nvGrpSpPr>
        <p:grpSpPr bwMode="auto">
          <a:xfrm>
            <a:off x="4356101" y="2564607"/>
            <a:ext cx="1800225" cy="1153716"/>
            <a:chOff x="2544" y="1885"/>
            <a:chExt cx="912" cy="453"/>
          </a:xfrm>
        </p:grpSpPr>
        <p:grpSp>
          <p:nvGrpSpPr>
            <p:cNvPr id="52254" name="Group 30"/>
            <p:cNvGrpSpPr/>
            <p:nvPr/>
          </p:nvGrpSpPr>
          <p:grpSpPr bwMode="auto">
            <a:xfrm>
              <a:off x="2765" y="1885"/>
              <a:ext cx="691" cy="453"/>
              <a:chOff x="2765" y="1885"/>
              <a:chExt cx="691" cy="453"/>
            </a:xfrm>
          </p:grpSpPr>
          <p:graphicFrame>
            <p:nvGraphicFramePr>
              <p:cNvPr id="52255" name="Object 31"/>
              <p:cNvGraphicFramePr>
                <a:graphicFrameLocks noChangeAspect="1"/>
              </p:cNvGraphicFramePr>
              <p:nvPr/>
            </p:nvGraphicFramePr>
            <p:xfrm>
              <a:off x="2765" y="1885"/>
              <a:ext cx="175" cy="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90" name="公式" r:id="rId8" imgW="152400" imgH="393700" progId="Equation.3">
                      <p:embed/>
                    </p:oleObj>
                  </mc:Choice>
                  <mc:Fallback>
                    <p:oleObj name="公式" r:id="rId8" imgW="152400" imgH="393700" progId="Equation.3">
                      <p:embed/>
                      <p:pic>
                        <p:nvPicPr>
                          <p:cNvPr id="0" name="Object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65" y="1885"/>
                            <a:ext cx="175" cy="4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2256" name="Text Box 32"/>
              <p:cNvSpPr txBox="1">
                <a:spLocks noChangeArrowheads="1"/>
              </p:cNvSpPr>
              <p:nvPr/>
            </p:nvSpPr>
            <p:spPr bwMode="auto">
              <a:xfrm>
                <a:off x="2976" y="1920"/>
                <a:ext cx="480" cy="2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zh-CN" altLang="en-US" sz="28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52257" name="Text Box 33"/>
            <p:cNvSpPr txBox="1">
              <a:spLocks noChangeArrowheads="1"/>
            </p:cNvSpPr>
            <p:nvPr/>
          </p:nvSpPr>
          <p:spPr bwMode="auto">
            <a:xfrm>
              <a:off x="2544" y="1920"/>
              <a:ext cx="240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3995738" y="2780705"/>
            <a:ext cx="608012" cy="64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与</a:t>
            </a:r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5060951" y="3212903"/>
            <a:ext cx="663575" cy="38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11188" y="3861197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注意</a:t>
            </a:r>
            <a:r>
              <a:rPr kumimoji="0" lang="en-US" altLang="zh-CN" sz="2400" b="1" dirty="0">
                <a:solidFill>
                  <a:srgbClr val="000000"/>
                </a:solidFill>
                <a:ea typeface="宋体" panose="02010600030101010101" pitchFamily="2" charset="-122"/>
                <a:sym typeface="Wingdings" panose="05000000000000000000" pitchFamily="2" charset="2"/>
              </a:rPr>
              <a:t>:(1)</a:t>
            </a:r>
            <a:r>
              <a:rPr kumimoji="0"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负数的乘方</a:t>
            </a:r>
            <a:r>
              <a:rPr kumimoji="0" lang="en-US" altLang="zh-CN" sz="2400" b="1" dirty="0">
                <a:solidFill>
                  <a:srgbClr val="000000"/>
                </a:solidFill>
                <a:ea typeface="宋体" panose="02010600030101010101" pitchFamily="2" charset="-122"/>
              </a:rPr>
              <a:t>,</a:t>
            </a:r>
            <a:r>
              <a:rPr kumimoji="0"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在书写时一定要把整个负数</a:t>
            </a:r>
            <a:r>
              <a:rPr kumimoji="0" lang="en-US" altLang="zh-CN" sz="2400" b="1" dirty="0">
                <a:solidFill>
                  <a:srgbClr val="000000"/>
                </a:solidFill>
                <a:ea typeface="宋体" panose="02010600030101010101" pitchFamily="2" charset="-122"/>
              </a:rPr>
              <a:t>(</a:t>
            </a:r>
            <a:r>
              <a:rPr kumimoji="0"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连同符号</a:t>
            </a:r>
            <a:r>
              <a:rPr kumimoji="0" lang="en-US" altLang="zh-CN" sz="2400" b="1" dirty="0">
                <a:solidFill>
                  <a:srgbClr val="000000"/>
                </a:solidFill>
                <a:ea typeface="宋体" panose="02010600030101010101" pitchFamily="2" charset="-122"/>
              </a:rPr>
              <a:t>),</a:t>
            </a:r>
            <a:r>
              <a:rPr kumimoji="0"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用小括号括起来</a:t>
            </a:r>
            <a:r>
              <a:rPr kumimoji="0" lang="en-US" altLang="zh-CN" sz="2400" b="1" dirty="0">
                <a:solidFill>
                  <a:srgbClr val="000000"/>
                </a:solidFill>
                <a:ea typeface="宋体" panose="02010600030101010101" pitchFamily="2" charset="-122"/>
              </a:rPr>
              <a:t>.</a:t>
            </a:r>
            <a:r>
              <a:rPr kumimoji="0"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这也是辨认底数的方法</a:t>
            </a:r>
            <a:r>
              <a:rPr kumimoji="0" lang="en-US" altLang="zh-CN" sz="2400" b="1" dirty="0">
                <a:solidFill>
                  <a:srgbClr val="000000"/>
                </a:solidFill>
                <a:ea typeface="宋体" panose="02010600030101010101" pitchFamily="2" charset="-122"/>
              </a:rPr>
              <a:t>(2)</a:t>
            </a:r>
            <a:r>
              <a:rPr kumimoji="0"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分数的乘方</a:t>
            </a:r>
            <a:r>
              <a:rPr kumimoji="0" lang="en-US" altLang="zh-CN" sz="2400" b="1" dirty="0">
                <a:solidFill>
                  <a:srgbClr val="000000"/>
                </a:solidFill>
                <a:ea typeface="宋体" panose="02010600030101010101" pitchFamily="2" charset="-122"/>
              </a:rPr>
              <a:t>,</a:t>
            </a:r>
            <a:r>
              <a:rPr kumimoji="0"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在书写的时一定要把整个分数用小括号括起来</a:t>
            </a:r>
            <a:r>
              <a:rPr kumimoji="0" lang="en-US" altLang="zh-CN" sz="2400" b="1" dirty="0">
                <a:solidFill>
                  <a:srgbClr val="000000"/>
                </a:solidFill>
                <a:ea typeface="宋体" panose="02010600030101010101" pitchFamily="2" charset="-122"/>
              </a:rPr>
              <a:t>.</a:t>
            </a:r>
          </a:p>
        </p:txBody>
      </p:sp>
      <p:grpSp>
        <p:nvGrpSpPr>
          <p:cNvPr id="52261" name="Group 37"/>
          <p:cNvGrpSpPr/>
          <p:nvPr/>
        </p:nvGrpSpPr>
        <p:grpSpPr bwMode="auto">
          <a:xfrm>
            <a:off x="900113" y="5157788"/>
            <a:ext cx="5689600" cy="1130499"/>
            <a:chOff x="521" y="2704"/>
            <a:chExt cx="3584" cy="712"/>
          </a:xfrm>
        </p:grpSpPr>
        <p:grpSp>
          <p:nvGrpSpPr>
            <p:cNvPr id="52262" name="Group 38"/>
            <p:cNvGrpSpPr/>
            <p:nvPr/>
          </p:nvGrpSpPr>
          <p:grpSpPr bwMode="auto">
            <a:xfrm>
              <a:off x="1156" y="2704"/>
              <a:ext cx="1207" cy="712"/>
              <a:chOff x="703" y="2659"/>
              <a:chExt cx="1207" cy="712"/>
            </a:xfrm>
          </p:grpSpPr>
          <p:grpSp>
            <p:nvGrpSpPr>
              <p:cNvPr id="52263" name="Group 39"/>
              <p:cNvGrpSpPr/>
              <p:nvPr/>
            </p:nvGrpSpPr>
            <p:grpSpPr bwMode="auto">
              <a:xfrm>
                <a:off x="927" y="2659"/>
                <a:ext cx="567" cy="712"/>
                <a:chOff x="1536" y="2160"/>
                <a:chExt cx="528" cy="669"/>
              </a:xfrm>
            </p:grpSpPr>
            <p:sp>
              <p:nvSpPr>
                <p:cNvPr id="5226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728" y="2160"/>
                  <a:ext cx="336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3600">
                      <a:solidFill>
                        <a:srgbClr val="000066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1</a:t>
                  </a:r>
                </a:p>
              </p:txBody>
            </p:sp>
            <p:sp>
              <p:nvSpPr>
                <p:cNvPr id="5226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728" y="2449"/>
                  <a:ext cx="336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3600">
                      <a:solidFill>
                        <a:srgbClr val="000066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2</a:t>
                  </a:r>
                </a:p>
              </p:txBody>
            </p:sp>
            <p:sp>
              <p:nvSpPr>
                <p:cNvPr id="52266" name="Line 42"/>
                <p:cNvSpPr>
                  <a:spLocks noChangeShapeType="1"/>
                </p:cNvSpPr>
                <p:nvPr/>
              </p:nvSpPr>
              <p:spPr bwMode="auto">
                <a:xfrm>
                  <a:off x="1728" y="2496"/>
                  <a:ext cx="336" cy="0"/>
                </a:xfrm>
                <a:prstGeom prst="line">
                  <a:avLst/>
                </a:prstGeom>
                <a:noFill/>
                <a:ln w="31750">
                  <a:solidFill>
                    <a:srgbClr val="000080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2267" name="Line 43"/>
                <p:cNvSpPr>
                  <a:spLocks noChangeShapeType="1"/>
                </p:cNvSpPr>
                <p:nvPr/>
              </p:nvSpPr>
              <p:spPr bwMode="auto">
                <a:xfrm>
                  <a:off x="1536" y="2496"/>
                  <a:ext cx="144" cy="0"/>
                </a:xfrm>
                <a:prstGeom prst="line">
                  <a:avLst/>
                </a:prstGeom>
                <a:noFill/>
                <a:ln w="34925">
                  <a:solidFill>
                    <a:srgbClr val="003300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52268" name="Text Box 44"/>
              <p:cNvSpPr txBox="1">
                <a:spLocks noChangeArrowheads="1"/>
              </p:cNvSpPr>
              <p:nvPr/>
            </p:nvSpPr>
            <p:spPr bwMode="auto">
              <a:xfrm>
                <a:off x="703" y="2795"/>
                <a:ext cx="1207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3600">
                    <a:solidFill>
                      <a:srgbClr val="FF33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(</a:t>
                </a:r>
                <a:r>
                  <a:rPr lang="en-US" altLang="zh-CN" sz="3600">
                    <a:solidFill>
                      <a:srgbClr val="000066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       </a:t>
                </a:r>
                <a:r>
                  <a:rPr lang="en-US" altLang="zh-CN" sz="3600">
                    <a:solidFill>
                      <a:srgbClr val="FF33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)  </a:t>
                </a:r>
                <a:r>
                  <a:rPr lang="en-US" altLang="zh-CN" sz="4000" b="1" baseline="5600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</a:p>
            </p:txBody>
          </p:sp>
        </p:grpSp>
        <p:sp>
          <p:nvSpPr>
            <p:cNvPr id="52269" name="Text Box 45"/>
            <p:cNvSpPr txBox="1">
              <a:spLocks noChangeArrowheads="1"/>
            </p:cNvSpPr>
            <p:nvPr/>
          </p:nvSpPr>
          <p:spPr bwMode="auto">
            <a:xfrm>
              <a:off x="521" y="2704"/>
              <a:ext cx="1111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0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如：       </a:t>
              </a:r>
              <a:endParaRPr lang="zh-CN" altLang="en-US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2270" name="Rectangle 46"/>
            <p:cNvSpPr>
              <a:spLocks noChangeArrowheads="1"/>
            </p:cNvSpPr>
            <p:nvPr/>
          </p:nvSpPr>
          <p:spPr bwMode="auto">
            <a:xfrm>
              <a:off x="2426" y="2795"/>
              <a:ext cx="1679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zh-CN" sz="40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</a:t>
              </a:r>
              <a:r>
                <a:rPr lang="zh-CN" altLang="en-US" sz="4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（</a:t>
              </a:r>
              <a:r>
                <a:rPr lang="en-US" altLang="zh-CN" sz="44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-3</a:t>
              </a:r>
              <a:r>
                <a:rPr lang="zh-CN" altLang="en-US" sz="4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）</a:t>
              </a:r>
              <a:r>
                <a:rPr lang="en-US" altLang="zh-CN" sz="4400" b="1" baseline="54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2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2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8" grpId="0"/>
      <p:bldP spid="52229" grpId="0"/>
      <p:bldP spid="52252" grpId="0"/>
      <p:bldP spid="52258" grpId="0"/>
      <p:bldP spid="52259" grpId="0"/>
      <p:bldP spid="522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143000" y="609600"/>
            <a:ext cx="7391400" cy="497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ts val="3000"/>
              </a:spcBef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练习二</a:t>
            </a:r>
          </a:p>
          <a:p>
            <a:pPr>
              <a:spcBef>
                <a:spcPts val="3000"/>
              </a:spcBef>
            </a:pPr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、判断下列各题是否正确：</a:t>
            </a:r>
          </a:p>
          <a:p>
            <a:pPr>
              <a:spcBef>
                <a:spcPts val="3000"/>
              </a:spcBef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（ ）①         ；</a:t>
            </a:r>
          </a:p>
          <a:p>
            <a:pPr>
              <a:spcBef>
                <a:spcPts val="3000"/>
              </a:spcBef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（ ）②            ；</a:t>
            </a:r>
          </a:p>
          <a:p>
            <a:pPr>
              <a:spcBef>
                <a:spcPts val="3000"/>
              </a:spcBef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（ ）③            ；</a:t>
            </a:r>
          </a:p>
          <a:p>
            <a:pPr>
              <a:spcBef>
                <a:spcPts val="3000"/>
              </a:spcBef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（ ）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④ 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                                                             </a:t>
            </a: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2667000" y="2412803"/>
          <a:ext cx="1557338" cy="530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3" name="Equation" r:id="rId3" imgW="596900" imgH="203200" progId="Equation.3">
                  <p:embed/>
                </p:oleObj>
              </mc:Choice>
              <mc:Fallback>
                <p:oleObj name="Equation" r:id="rId3" imgW="5969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12803"/>
                        <a:ext cx="1557338" cy="5304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2743201" y="3989785"/>
          <a:ext cx="2087563" cy="496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4" name="Equation" r:id="rId5" imgW="799465" imgH="190500" progId="Equation.3">
                  <p:embed/>
                </p:oleObj>
              </mc:Choice>
              <mc:Fallback>
                <p:oleObj name="Equation" r:id="rId5" imgW="799465" imgH="190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1" y="3989785"/>
                        <a:ext cx="2087563" cy="496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2667000" y="3218260"/>
          <a:ext cx="2154238" cy="496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5" name="Equation" r:id="rId7" imgW="825500" imgH="190500" progId="Equation.3">
                  <p:embed/>
                </p:oleObj>
              </mc:Choice>
              <mc:Fallback>
                <p:oleObj name="Equation" r:id="rId7" imgW="825500" imgH="19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218260"/>
                        <a:ext cx="2154238" cy="496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2667001" y="4918473"/>
          <a:ext cx="4968875" cy="596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6" name="公式" r:id="rId9" imgW="1905000" imgH="228600" progId="Equation.3">
                  <p:embed/>
                </p:oleObj>
              </mc:Choice>
              <mc:Fallback>
                <p:oleObj name="公式" r:id="rId9" imgW="19050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1" y="4918473"/>
                        <a:ext cx="4968875" cy="5965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550988" y="3534371"/>
            <a:ext cx="4238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495425" y="3295055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zh-CN" altLang="en-US" sz="2400" b="1">
                <a:ea typeface="宋体" panose="02010600030101010101" pitchFamily="2" charset="-122"/>
              </a:rPr>
              <a:t>错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1495425" y="2428875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zh-CN" altLang="en-US" sz="2400" b="1">
                <a:ea typeface="宋体" panose="02010600030101010101" pitchFamily="2" charset="-122"/>
              </a:rPr>
              <a:t>错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476375" y="4909543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zh-CN" altLang="en-US" sz="2400" b="1">
                <a:ea typeface="宋体" panose="02010600030101010101" pitchFamily="2" charset="-122"/>
              </a:rPr>
              <a:t>错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1481139" y="4057650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zh-CN" altLang="en-US" sz="2400" b="1">
                <a:ea typeface="宋体" panose="02010600030101010101" pitchFamily="2" charset="-122"/>
              </a:rPr>
              <a:t>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/>
      <p:bldP spid="53258" grpId="0"/>
      <p:bldP spid="53259" grpId="0"/>
      <p:bldP spid="532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684214" y="1354294"/>
            <a:ext cx="813593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、计算：</a:t>
            </a:r>
          </a:p>
          <a:p>
            <a:pPr>
              <a:spcBef>
                <a:spcPct val="50000"/>
              </a:spcBef>
            </a:pP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(1)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u="sng" dirty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；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u="sng" dirty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；</a:t>
            </a:r>
          </a:p>
          <a:p>
            <a:pPr>
              <a:spcBef>
                <a:spcPct val="50000"/>
              </a:spcBef>
            </a:pP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u="sng" dirty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；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(4)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u="sng" dirty="0">
                <a:latin typeface="楷体_GB2312" pitchFamily="49" charset="-122"/>
                <a:ea typeface="楷体_GB2312" pitchFamily="49" charset="-122"/>
              </a:rPr>
              <a:t>        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；</a:t>
            </a:r>
          </a:p>
          <a:p>
            <a:pPr>
              <a:spcBef>
                <a:spcPct val="50000"/>
              </a:spcBef>
            </a:pP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(5)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u="sng" dirty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；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(6)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u="sng" dirty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；</a:t>
            </a:r>
          </a:p>
          <a:p>
            <a:pPr>
              <a:spcBef>
                <a:spcPct val="50000"/>
              </a:spcBef>
            </a:pP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(7)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u="sng" dirty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；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(8)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u="sng" dirty="0">
                <a:latin typeface="楷体_GB2312" pitchFamily="49" charset="-122"/>
                <a:ea typeface="楷体_GB2312" pitchFamily="49" charset="-122"/>
              </a:rPr>
              <a:t>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点击中招：</a:t>
            </a: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若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=27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，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=25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dirty="0" err="1">
                <a:latin typeface="楷体_GB2312" pitchFamily="49" charset="-122"/>
                <a:ea typeface="楷体_GB2312" pitchFamily="49" charset="-122"/>
              </a:rPr>
              <a:t>xy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＜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0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，则</a:t>
            </a:r>
            <a:r>
              <a:rPr lang="en-US" altLang="zh-CN" dirty="0" err="1">
                <a:latin typeface="楷体_GB2312" pitchFamily="49" charset="-122"/>
                <a:ea typeface="楷体_GB2312" pitchFamily="49" charset="-122"/>
              </a:rPr>
              <a:t>x+y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的值为</a:t>
            </a:r>
            <a:r>
              <a:rPr kumimoji="0" lang="en-US" altLang="zh-CN" b="1" u="sng" dirty="0">
                <a:solidFill>
                  <a:srgbClr val="3366FF"/>
                </a:solidFill>
                <a:ea typeface="宋体" panose="02010600030101010101" pitchFamily="2" charset="-122"/>
              </a:rPr>
              <a:t>____</a:t>
            </a: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若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互为相反数，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c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d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互为倒数，则</a:t>
            </a: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             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=                   =</a:t>
            </a:r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1263651" y="1765059"/>
          <a:ext cx="809625" cy="512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1" name="Equation" r:id="rId3" imgW="381000" imgH="241300" progId="Equation.3">
                  <p:embed/>
                </p:oleObj>
              </mc:Choice>
              <mc:Fallback>
                <p:oleObj name="Equation" r:id="rId3" imgW="3810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1" y="1765059"/>
                        <a:ext cx="809625" cy="512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4943476" y="1734698"/>
          <a:ext cx="684213" cy="480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2" name="Equation" r:id="rId5" imgW="342900" imgH="241300" progId="Equation.3">
                  <p:embed/>
                </p:oleObj>
              </mc:Choice>
              <mc:Fallback>
                <p:oleObj name="Equation" r:id="rId5" imgW="3429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6" y="1734698"/>
                        <a:ext cx="684213" cy="480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4876800" y="2249049"/>
          <a:ext cx="838200" cy="519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3" name="Equation" r:id="rId7" imgW="368300" imgH="228600" progId="Equation.3">
                  <p:embed/>
                </p:oleObj>
              </mc:Choice>
              <mc:Fallback>
                <p:oleObj name="Equation" r:id="rId7" imgW="3683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249049"/>
                        <a:ext cx="838200" cy="5197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1304926" y="2249049"/>
          <a:ext cx="752475" cy="510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4" name="Equation" r:id="rId9" imgW="355600" imgH="241300" progId="Equation.3">
                  <p:embed/>
                </p:oleObj>
              </mc:Choice>
              <mc:Fallback>
                <p:oleObj name="Equation" r:id="rId9" imgW="3556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926" y="2249049"/>
                        <a:ext cx="752475" cy="5107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1219201" y="2763399"/>
          <a:ext cx="957263" cy="491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5" name="Equation" r:id="rId11" imgW="469900" imgH="241300" progId="Equation.3">
                  <p:embed/>
                </p:oleObj>
              </mc:Choice>
              <mc:Fallback>
                <p:oleObj name="Equation" r:id="rId11" imgW="4699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1" y="2763399"/>
                        <a:ext cx="957263" cy="491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4953000" y="3020574"/>
          <a:ext cx="647700" cy="889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6" name="Equation" r:id="rId13" imgW="342900" imgH="469900" progId="Equation.3">
                  <p:embed/>
                </p:oleObj>
              </mc:Choice>
              <mc:Fallback>
                <p:oleObj name="Equation" r:id="rId13" imgW="342900" imgH="469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020574"/>
                        <a:ext cx="647700" cy="889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9"/>
          <p:cNvGraphicFramePr>
            <a:graphicFrameLocks noChangeAspect="1"/>
          </p:cNvGraphicFramePr>
          <p:nvPr/>
        </p:nvGraphicFramePr>
        <p:xfrm>
          <a:off x="1295400" y="3106299"/>
          <a:ext cx="833438" cy="510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7" name="Equation" r:id="rId15" imgW="393700" imgH="241300" progId="Equation.3">
                  <p:embed/>
                </p:oleObj>
              </mc:Choice>
              <mc:Fallback>
                <p:oleObj name="Equation" r:id="rId15" imgW="393700" imgH="241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106299"/>
                        <a:ext cx="833438" cy="5107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4729164" y="2763398"/>
          <a:ext cx="985837" cy="49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8" name="Equation" r:id="rId17" imgW="482600" imgH="241300" progId="Equation.3">
                  <p:embed/>
                </p:oleObj>
              </mc:Choice>
              <mc:Fallback>
                <p:oleObj name="Equation" r:id="rId17" imgW="4826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164" y="2763398"/>
                        <a:ext cx="985837" cy="49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3" name="Object 11"/>
          <p:cNvGraphicFramePr>
            <a:graphicFrameLocks noChangeAspect="1"/>
          </p:cNvGraphicFramePr>
          <p:nvPr/>
        </p:nvGraphicFramePr>
        <p:xfrm>
          <a:off x="2209801" y="4049273"/>
          <a:ext cx="447675" cy="541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9" name="公式" r:id="rId19" imgW="190500" imgH="228600" progId="Equation.3">
                  <p:embed/>
                </p:oleObj>
              </mc:Choice>
              <mc:Fallback>
                <p:oleObj name="公式" r:id="rId19" imgW="1905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4049273"/>
                        <a:ext cx="447675" cy="5411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4" name="Object 12"/>
          <p:cNvGraphicFramePr>
            <a:graphicFrameLocks noChangeAspect="1"/>
          </p:cNvGraphicFramePr>
          <p:nvPr/>
        </p:nvGraphicFramePr>
        <p:xfrm>
          <a:off x="914400" y="3963548"/>
          <a:ext cx="838200" cy="65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0" name="公式" r:id="rId21" imgW="355600" imgH="279400" progId="Equation.3">
                  <p:embed/>
                </p:oleObj>
              </mc:Choice>
              <mc:Fallback>
                <p:oleObj name="公式" r:id="rId21" imgW="355600" imgH="279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63548"/>
                        <a:ext cx="838200" cy="65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925514" y="4906523"/>
          <a:ext cx="1436687" cy="569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1" name="公式" r:id="rId23" imgW="609600" imgH="241300" progId="Equation.3">
                  <p:embed/>
                </p:oleObj>
              </mc:Choice>
              <mc:Fallback>
                <p:oleObj name="公式" r:id="rId23" imgW="609600" imgH="241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4" y="4906523"/>
                        <a:ext cx="1436687" cy="569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6" name="Object 14"/>
          <p:cNvGraphicFramePr>
            <a:graphicFrameLocks noChangeAspect="1"/>
          </p:cNvGraphicFramePr>
          <p:nvPr/>
        </p:nvGraphicFramePr>
        <p:xfrm>
          <a:off x="3581400" y="4906523"/>
          <a:ext cx="1138238" cy="569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2" name="公式" r:id="rId25" imgW="482600" imgH="241300" progId="Equation.3">
                  <p:embed/>
                </p:oleObj>
              </mc:Choice>
              <mc:Fallback>
                <p:oleObj name="公式" r:id="rId25" imgW="482600" imgH="2413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906523"/>
                        <a:ext cx="1138238" cy="569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2362201" y="1648974"/>
            <a:ext cx="276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800"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5889626" y="1648974"/>
            <a:ext cx="663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800">
                <a:ea typeface="宋体" panose="02010600030101010101" pitchFamily="2" charset="-122"/>
              </a:rPr>
              <a:t>-1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5876926" y="2163324"/>
            <a:ext cx="6000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800">
                <a:ea typeface="宋体" panose="02010600030101010101" pitchFamily="2" charset="-122"/>
              </a:rPr>
              <a:t>25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2136776" y="2591948"/>
            <a:ext cx="1292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400" b="1">
                <a:ea typeface="宋体" panose="02010600030101010101" pitchFamily="2" charset="-122"/>
              </a:rPr>
              <a:t>-</a:t>
            </a:r>
            <a:r>
              <a:rPr kumimoji="0" lang="en-US" altLang="zh-CN" sz="2400">
                <a:ea typeface="宋体" panose="02010600030101010101" pitchFamily="2" charset="-122"/>
              </a:rPr>
              <a:t>0.001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2286000" y="2163324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800">
                <a:ea typeface="宋体" panose="02010600030101010101" pitchFamily="2" charset="-122"/>
              </a:rPr>
              <a:t>-27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2514601" y="3020574"/>
            <a:ext cx="276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800"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5943600" y="2591949"/>
            <a:ext cx="5349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800">
                <a:ea typeface="宋体" panose="02010600030101010101" pitchFamily="2" charset="-122"/>
              </a:rPr>
              <a:t>-1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2514600" y="4992249"/>
            <a:ext cx="43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800">
                <a:ea typeface="宋体" panose="02010600030101010101" pitchFamily="2" charset="-122"/>
              </a:rPr>
              <a:t>0</a:t>
            </a:r>
          </a:p>
        </p:txBody>
      </p:sp>
      <p:graphicFrame>
        <p:nvGraphicFramePr>
          <p:cNvPr id="54296" name="Object 24"/>
          <p:cNvGraphicFramePr>
            <a:graphicFrameLocks noChangeAspect="1"/>
          </p:cNvGraphicFramePr>
          <p:nvPr/>
        </p:nvGraphicFramePr>
        <p:xfrm>
          <a:off x="6096001" y="3106299"/>
          <a:ext cx="252413" cy="710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3" name="公式" r:id="rId27" imgW="139700" imgH="393700" progId="Equation.3">
                  <p:embed/>
                </p:oleObj>
              </mc:Choice>
              <mc:Fallback>
                <p:oleObj name="公式" r:id="rId27" imgW="139700" imgH="3937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3106299"/>
                        <a:ext cx="252413" cy="710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4800600" y="4906524"/>
            <a:ext cx="43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800">
                <a:ea typeface="宋体" panose="02010600030101010101" pitchFamily="2" charset="-122"/>
              </a:rPr>
              <a:t>1</a:t>
            </a:r>
          </a:p>
        </p:txBody>
      </p:sp>
      <p:graphicFrame>
        <p:nvGraphicFramePr>
          <p:cNvPr id="54298" name="Object 26"/>
          <p:cNvGraphicFramePr>
            <a:graphicFrameLocks noChangeAspect="1"/>
          </p:cNvGraphicFramePr>
          <p:nvPr/>
        </p:nvGraphicFramePr>
        <p:xfrm>
          <a:off x="5146676" y="3963549"/>
          <a:ext cx="720725" cy="491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4" name="公式" r:id="rId29" imgW="241300" imgH="165100" progId="Equation.3">
                  <p:embed/>
                </p:oleObj>
              </mc:Choice>
              <mc:Fallback>
                <p:oleObj name="公式" r:id="rId29" imgW="241300" imgH="1651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6" y="3963549"/>
                        <a:ext cx="720725" cy="491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7" grpId="0"/>
      <p:bldP spid="54288" grpId="0"/>
      <p:bldP spid="54289" grpId="0"/>
      <p:bldP spid="54290" grpId="0"/>
      <p:bldP spid="54291" grpId="0"/>
      <p:bldP spid="54292" grpId="0"/>
      <p:bldP spid="54293" grpId="0"/>
      <p:bldP spid="54295" grpId="0"/>
      <p:bldP spid="542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Rot="1" noChangeArrowheads="1"/>
          </p:cNvSpPr>
          <p:nvPr/>
        </p:nvSpPr>
        <p:spPr bwMode="auto">
          <a:xfrm>
            <a:off x="914401" y="544286"/>
            <a:ext cx="7053263" cy="136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4800" dirty="0">
                <a:solidFill>
                  <a:srgbClr val="FF0000"/>
                </a:solidFill>
                <a:ea typeface="华文行楷" panose="02010800040101010101" pitchFamily="2" charset="-122"/>
              </a:rPr>
              <a:t>课堂小结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通过这节课的学习，你有哪些收获</a:t>
            </a:r>
            <a:r>
              <a:rPr lang="en-US" altLang="zh-CN" sz="32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?</a:t>
            </a:r>
            <a:endParaRPr lang="zh-CN" altLang="en-US" sz="3200" dirty="0">
              <a:solidFill>
                <a:srgbClr val="FF0000"/>
              </a:solidFill>
              <a:ea typeface="华文行楷" panose="02010800040101010101" pitchFamily="2" charset="-122"/>
            </a:endParaRP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914401" y="2225887"/>
            <a:ext cx="73914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32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、乘方是特殊的乘法运算，所谓特殊就是所乘的因数是相同的；</a:t>
            </a:r>
          </a:p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32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、幂是乘方运算的结果；正数的任何次幂是正数，负数的奇次幂是负数，负数的偶次幂是正数</a:t>
            </a:r>
            <a:r>
              <a:rPr lang="zh-CN" altLang="en-US" sz="3200" dirty="0" smtClean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； </a:t>
            </a:r>
            <a:endParaRPr lang="zh-CN" altLang="en-US" sz="3200" dirty="0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32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、进行乘方运算应先定符号后计算。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  <p:bldP spid="553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WordArt 5"/>
          <p:cNvSpPr>
            <a:spLocks noChangeArrowheads="1" noChangeShapeType="1" noTextEdit="1"/>
          </p:cNvSpPr>
          <p:nvPr/>
        </p:nvSpPr>
        <p:spPr bwMode="auto">
          <a:xfrm>
            <a:off x="755650" y="1676400"/>
            <a:ext cx="7854950" cy="165556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zh-CN" altLang="en-US" sz="5400" b="1" kern="10" dirty="0">
                <a:ln w="38100">
                  <a:solidFill>
                    <a:srgbClr val="FF0000"/>
                  </a:solidFill>
                  <a:round/>
                </a:ln>
                <a:solidFill>
                  <a:srgbClr val="9933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方正正大黑简体" pitchFamily="2" charset="-122"/>
                <a:ea typeface="方正正大黑简体" pitchFamily="2" charset="-122"/>
              </a:rPr>
              <a:t>谢谢同学们的积极参与！</a:t>
            </a:r>
          </a:p>
        </p:txBody>
      </p:sp>
      <p:sp>
        <p:nvSpPr>
          <p:cNvPr id="56326" name="WordArt 6"/>
          <p:cNvSpPr>
            <a:spLocks noChangeArrowheads="1" noChangeShapeType="1" noTextEdit="1"/>
          </p:cNvSpPr>
          <p:nvPr/>
        </p:nvSpPr>
        <p:spPr bwMode="auto">
          <a:xfrm>
            <a:off x="2411413" y="4293394"/>
            <a:ext cx="4392612" cy="108049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6000" b="1" kern="10">
                <a:ln w="12700">
                  <a:solidFill>
                    <a:srgbClr val="FFFF00"/>
                  </a:solidFill>
                  <a:round/>
                </a:ln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同学们再见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38200" y="4876800"/>
            <a:ext cx="7620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若对折</a:t>
            </a:r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100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次，算式中有几个</a:t>
            </a:r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相乘？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38200" y="1819186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对折</a:t>
            </a:r>
            <a:r>
              <a:rPr kumimoji="0" lang="en-US" altLang="zh-CN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次可裁成</a:t>
            </a:r>
            <a:r>
              <a:rPr kumimoji="0" lang="en-US" altLang="zh-CN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张，即</a:t>
            </a:r>
            <a:r>
              <a:rPr kumimoji="0" lang="en-US" altLang="zh-CN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2×2</a:t>
            </a:r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张；</a:t>
            </a:r>
            <a:endParaRPr lang="zh-CN" altLang="en-US" sz="24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28675" y="2590800"/>
            <a:ext cx="7391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对折</a:t>
            </a:r>
            <a:r>
              <a:rPr kumimoji="0" lang="en-US" altLang="zh-CN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次可裁成</a:t>
            </a:r>
            <a:r>
              <a:rPr kumimoji="0" lang="en-US" altLang="zh-CN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8</a:t>
            </a:r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张，即</a:t>
            </a:r>
            <a:r>
              <a:rPr kumimoji="0" lang="en-US" altLang="zh-CN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2×2×2</a:t>
            </a:r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张；</a:t>
            </a:r>
            <a:endParaRPr lang="zh-CN" altLang="en-US" sz="24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847725" y="3429000"/>
            <a:ext cx="7086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36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问题：</a:t>
            </a:r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若对折</a:t>
            </a:r>
            <a:r>
              <a:rPr kumimoji="0" lang="en-US" altLang="zh-CN" sz="36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10</a:t>
            </a:r>
            <a:r>
              <a:rPr kumimoji="0" lang="zh-CN" altLang="en-US" sz="36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次可裁成几张？请用一个算式表示（不用算出结果）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57200" y="533398"/>
            <a:ext cx="24479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3200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合作探究一</a:t>
            </a:r>
            <a:r>
              <a:rPr kumimoji="0" lang="en-US" altLang="zh-CN" sz="3200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3" grpId="0"/>
      <p:bldP spid="6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914400" y="1143597"/>
            <a:ext cx="6781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对折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次裁成的张数用以下算式计算</a:t>
            </a:r>
            <a:r>
              <a:rPr lang="en-US" altLang="zh-CN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2×2×2×2×2×2×2×2×2×2</a:t>
            </a: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是一个有</a:t>
            </a:r>
            <a:r>
              <a:rPr lang="en-US" altLang="zh-CN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个</a:t>
            </a:r>
            <a:r>
              <a:rPr lang="en-US" altLang="zh-CN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相乘的乘积式；</a:t>
            </a:r>
            <a:endParaRPr lang="zh-CN" altLang="en-US" sz="3200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44035" name="Group 3"/>
          <p:cNvGrpSpPr/>
          <p:nvPr/>
        </p:nvGrpSpPr>
        <p:grpSpPr bwMode="auto">
          <a:xfrm>
            <a:off x="914400" y="3617686"/>
            <a:ext cx="6553200" cy="2480550"/>
            <a:chOff x="672" y="1980"/>
            <a:chExt cx="4128" cy="1563"/>
          </a:xfrm>
        </p:grpSpPr>
        <p:sp>
          <p:nvSpPr>
            <p:cNvPr id="44036" name="Text Box 4"/>
            <p:cNvSpPr txBox="1">
              <a:spLocks noChangeArrowheads="1"/>
            </p:cNvSpPr>
            <p:nvPr/>
          </p:nvSpPr>
          <p:spPr bwMode="auto">
            <a:xfrm>
              <a:off x="672" y="1980"/>
              <a:ext cx="4128" cy="1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spcBef>
                  <a:spcPct val="100000"/>
                </a:spcBef>
                <a:spcAft>
                  <a:spcPct val="55000"/>
                </a:spcAft>
              </a:pP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对折</a:t>
              </a:r>
              <a:r>
                <a:rPr lang="en-US" altLang="zh-CN" sz="3200" dirty="0">
                  <a:latin typeface="楷体_GB2312" pitchFamily="49" charset="-122"/>
                  <a:ea typeface="楷体_GB2312" pitchFamily="49" charset="-122"/>
                </a:rPr>
                <a:t>100</a:t>
              </a: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次裁成的张数，可用算式  </a:t>
              </a:r>
            </a:p>
            <a:p>
              <a:pPr>
                <a:lnSpc>
                  <a:spcPct val="110000"/>
                </a:lnSpc>
                <a:spcBef>
                  <a:spcPct val="100000"/>
                </a:spcBef>
                <a:spcAft>
                  <a:spcPct val="55000"/>
                </a:spcAft>
              </a:pP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计算，在这个积中有</a:t>
              </a:r>
              <a:r>
                <a:rPr lang="en-US" altLang="zh-CN" sz="3200" dirty="0">
                  <a:latin typeface="楷体_GB2312" pitchFamily="49" charset="-122"/>
                  <a:ea typeface="楷体_GB2312" pitchFamily="49" charset="-122"/>
                </a:rPr>
                <a:t>100</a:t>
              </a: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个</a:t>
              </a:r>
              <a:r>
                <a:rPr lang="en-US" altLang="zh-CN" sz="3200" dirty="0">
                  <a:latin typeface="楷体_GB2312" pitchFamily="49" charset="-122"/>
                  <a:ea typeface="楷体_GB2312" pitchFamily="49" charset="-122"/>
                </a:rPr>
                <a:t>2</a:t>
              </a: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相乘。这么长的算式有简单的记法吗？</a:t>
              </a:r>
            </a:p>
          </p:txBody>
        </p:sp>
        <p:graphicFrame>
          <p:nvGraphicFramePr>
            <p:cNvPr id="44037" name="Object 5"/>
            <p:cNvGraphicFramePr>
              <a:graphicFrameLocks noChangeAspect="1"/>
            </p:cNvGraphicFramePr>
            <p:nvPr/>
          </p:nvGraphicFramePr>
          <p:xfrm>
            <a:off x="1584" y="2345"/>
            <a:ext cx="1481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45" name="公式" r:id="rId3" imgW="761365" imgH="342900" progId="Equation.3">
                    <p:embed/>
                  </p:oleObj>
                </mc:Choice>
                <mc:Fallback>
                  <p:oleObj name="公式" r:id="rId3" imgW="761365" imgH="3429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2345"/>
                          <a:ext cx="1481" cy="5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544286" y="1600200"/>
            <a:ext cx="815340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</a:t>
            </a:r>
            <a:r>
              <a:rPr lang="zh-CN" altLang="en-US" sz="2800" dirty="0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识目标：了解乘方的意义并能正确的读、写；</a:t>
            </a: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掌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握幂的性质并能进行乘方的运算。</a:t>
            </a:r>
          </a:p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能力目标：培养观察、类比、归纳、知识迁移的能力。</a:t>
            </a: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通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过乘方运算，培养运算能力；</a:t>
            </a:r>
          </a:p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教学重难点：</a:t>
            </a: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重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点：有理数乘方的意义；</a:t>
            </a: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难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点：幂、底数、指数的概念及其表</a:t>
            </a:r>
            <a:r>
              <a:rPr lang="zh-CN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示</a:t>
            </a:r>
            <a:endParaRPr lang="zh-CN" altLang="en-US" sz="2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600200" y="-26790"/>
            <a:ext cx="541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有理数的乘方</a:t>
            </a:r>
          </a:p>
        </p:txBody>
      </p:sp>
      <p:grpSp>
        <p:nvGrpSpPr>
          <p:cNvPr id="46100" name="Group 20"/>
          <p:cNvGrpSpPr/>
          <p:nvPr/>
        </p:nvGrpSpPr>
        <p:grpSpPr bwMode="auto">
          <a:xfrm>
            <a:off x="1284288" y="892969"/>
            <a:ext cx="4049712" cy="1255514"/>
            <a:chOff x="809" y="500"/>
            <a:chExt cx="2551" cy="703"/>
          </a:xfrm>
        </p:grpSpPr>
        <p:sp>
          <p:nvSpPr>
            <p:cNvPr id="46083" name="AutoShape 3"/>
            <p:cNvSpPr/>
            <p:nvPr/>
          </p:nvSpPr>
          <p:spPr bwMode="auto">
            <a:xfrm rot="-5400000">
              <a:off x="1974" y="-326"/>
              <a:ext cx="131" cy="2462"/>
            </a:xfrm>
            <a:prstGeom prst="leftBrace">
              <a:avLst>
                <a:gd name="adj1" fmla="val 156616"/>
                <a:gd name="adj2" fmla="val 50000"/>
              </a:avLst>
            </a:prstGeom>
            <a:noFill/>
            <a:ln w="28575">
              <a:solidFill>
                <a:srgbClr val="FF00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085" name="Text Box 5"/>
            <p:cNvSpPr txBox="1">
              <a:spLocks noChangeArrowheads="1"/>
            </p:cNvSpPr>
            <p:nvPr/>
          </p:nvSpPr>
          <p:spPr bwMode="auto">
            <a:xfrm>
              <a:off x="837" y="500"/>
              <a:ext cx="252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 ×2 ×</a:t>
              </a:r>
              <a:r>
                <a:rPr lang="en-US" altLang="zh-CN" sz="3200" b="1" baseline="30000" dirty="0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…</a:t>
              </a:r>
              <a:r>
                <a:rPr lang="en-US" altLang="zh-CN" sz="3200" b="1" dirty="0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×2 ×2</a:t>
              </a:r>
              <a:endParaRPr lang="en-US" altLang="zh-CN" sz="3200" dirty="0">
                <a:solidFill>
                  <a:srgbClr val="871D78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46086" name="Text Box 6"/>
            <p:cNvSpPr txBox="1">
              <a:spLocks noChangeArrowheads="1"/>
            </p:cNvSpPr>
            <p:nvPr/>
          </p:nvSpPr>
          <p:spPr bwMode="auto">
            <a:xfrm>
              <a:off x="1714" y="876"/>
              <a:ext cx="95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10</a:t>
              </a:r>
              <a:r>
                <a:rPr lang="zh-CN" altLang="en-US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个</a:t>
              </a:r>
              <a:r>
                <a:rPr lang="en-US" altLang="zh-CN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</a:p>
          </p:txBody>
        </p:sp>
      </p:grp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5848350" y="1069778"/>
            <a:ext cx="1771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871D7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记作</a:t>
            </a:r>
            <a:r>
              <a:rPr lang="en-US" altLang="zh-CN" sz="3200" b="1">
                <a:solidFill>
                  <a:srgbClr val="871D7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3200" b="1" baseline="30000">
                <a:solidFill>
                  <a:srgbClr val="871D7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10</a:t>
            </a:r>
            <a:endParaRPr lang="en-US" altLang="zh-CN" sz="3200" b="1">
              <a:solidFill>
                <a:srgbClr val="871D78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46102" name="Group 22"/>
          <p:cNvGrpSpPr/>
          <p:nvPr/>
        </p:nvGrpSpPr>
        <p:grpSpPr bwMode="auto">
          <a:xfrm>
            <a:off x="1447800" y="3600449"/>
            <a:ext cx="4114800" cy="1355527"/>
            <a:chOff x="912" y="2016"/>
            <a:chExt cx="2592" cy="759"/>
          </a:xfrm>
        </p:grpSpPr>
        <p:sp>
          <p:nvSpPr>
            <p:cNvPr id="46089" name="Text Box 9"/>
            <p:cNvSpPr txBox="1">
              <a:spLocks noChangeArrowheads="1"/>
            </p:cNvSpPr>
            <p:nvPr/>
          </p:nvSpPr>
          <p:spPr bwMode="auto">
            <a:xfrm>
              <a:off x="1059" y="2016"/>
              <a:ext cx="230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a×a ×</a:t>
              </a:r>
              <a:r>
                <a:rPr lang="en-US" altLang="zh-CN" sz="3200" baseline="30000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… </a:t>
              </a:r>
              <a:r>
                <a:rPr lang="en-US" altLang="zh-CN" sz="3200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×a ×a</a:t>
              </a:r>
            </a:p>
          </p:txBody>
        </p:sp>
        <p:sp>
          <p:nvSpPr>
            <p:cNvPr id="46090" name="AutoShape 10"/>
            <p:cNvSpPr/>
            <p:nvPr/>
          </p:nvSpPr>
          <p:spPr bwMode="auto">
            <a:xfrm rot="-5400000">
              <a:off x="2125" y="1091"/>
              <a:ext cx="165" cy="2592"/>
            </a:xfrm>
            <a:prstGeom prst="leftBrace">
              <a:avLst>
                <a:gd name="adj1" fmla="val 130909"/>
                <a:gd name="adj2" fmla="val 50000"/>
              </a:avLst>
            </a:prstGeom>
            <a:noFill/>
            <a:ln w="28575">
              <a:solidFill>
                <a:srgbClr val="FF00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091" name="Text Box 11"/>
            <p:cNvSpPr txBox="1">
              <a:spLocks noChangeArrowheads="1"/>
            </p:cNvSpPr>
            <p:nvPr/>
          </p:nvSpPr>
          <p:spPr bwMode="auto">
            <a:xfrm>
              <a:off x="1920" y="244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n</a:t>
              </a:r>
              <a:r>
                <a:rPr lang="zh-CN" altLang="en-US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个</a:t>
              </a:r>
              <a:r>
                <a:rPr lang="en-US" altLang="zh-CN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a</a:t>
              </a:r>
            </a:p>
          </p:txBody>
        </p:sp>
      </p:grp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57200" y="5143500"/>
            <a:ext cx="701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求</a:t>
            </a:r>
            <a:r>
              <a:rPr lang="en-US" altLang="zh-CN" sz="3200" b="1" dirty="0">
                <a:solidFill>
                  <a:srgbClr val="33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lang="zh-CN" altLang="en-US" sz="3200" b="1" dirty="0">
                <a:solidFill>
                  <a:srgbClr val="33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个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相同因数</a:t>
            </a: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3200" b="1" dirty="0">
                <a:solidFill>
                  <a:srgbClr val="33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3200" b="1" dirty="0">
                <a:solidFill>
                  <a:srgbClr val="CC66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积的运算</a:t>
            </a:r>
            <a:r>
              <a:rPr lang="zh-CN" altLang="en-US" sz="3200" b="1" dirty="0">
                <a:solidFill>
                  <a:srgbClr val="33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叫做乘方</a:t>
            </a:r>
          </a:p>
        </p:txBody>
      </p:sp>
      <p:grpSp>
        <p:nvGrpSpPr>
          <p:cNvPr id="46093" name="Group 13"/>
          <p:cNvGrpSpPr/>
          <p:nvPr/>
        </p:nvGrpSpPr>
        <p:grpSpPr bwMode="auto">
          <a:xfrm>
            <a:off x="5943600" y="4029078"/>
            <a:ext cx="2209800" cy="646113"/>
            <a:chOff x="3810" y="2600"/>
            <a:chExt cx="1392" cy="407"/>
          </a:xfrm>
        </p:grpSpPr>
        <p:sp>
          <p:nvSpPr>
            <p:cNvPr id="46094" name="Text Box 14"/>
            <p:cNvSpPr txBox="1">
              <a:spLocks noChangeArrowheads="1"/>
            </p:cNvSpPr>
            <p:nvPr/>
          </p:nvSpPr>
          <p:spPr bwMode="auto">
            <a:xfrm>
              <a:off x="3810" y="2639"/>
              <a:ext cx="83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记作</a:t>
              </a:r>
            </a:p>
          </p:txBody>
        </p:sp>
        <p:sp>
          <p:nvSpPr>
            <p:cNvPr id="46095" name="Text Box 15"/>
            <p:cNvSpPr txBox="1">
              <a:spLocks noChangeArrowheads="1"/>
            </p:cNvSpPr>
            <p:nvPr/>
          </p:nvSpPr>
          <p:spPr bwMode="auto">
            <a:xfrm>
              <a:off x="4482" y="2600"/>
              <a:ext cx="72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a</a:t>
              </a:r>
              <a:r>
                <a:rPr lang="en-US" altLang="zh-CN" sz="3200" b="1" baseline="30000">
                  <a:solidFill>
                    <a:srgbClr val="0000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n</a:t>
              </a:r>
            </a:p>
          </p:txBody>
        </p:sp>
      </p:grpSp>
      <p:grpSp>
        <p:nvGrpSpPr>
          <p:cNvPr id="46101" name="Group 21"/>
          <p:cNvGrpSpPr/>
          <p:nvPr/>
        </p:nvGrpSpPr>
        <p:grpSpPr bwMode="auto">
          <a:xfrm>
            <a:off x="1524000" y="2182415"/>
            <a:ext cx="4038600" cy="1230511"/>
            <a:chOff x="960" y="1222"/>
            <a:chExt cx="2544" cy="689"/>
          </a:xfrm>
        </p:grpSpPr>
        <p:sp>
          <p:nvSpPr>
            <p:cNvPr id="46096" name="Text Box 16"/>
            <p:cNvSpPr txBox="1">
              <a:spLocks noChangeArrowheads="1"/>
            </p:cNvSpPr>
            <p:nvPr/>
          </p:nvSpPr>
          <p:spPr bwMode="auto">
            <a:xfrm>
              <a:off x="1016" y="1222"/>
              <a:ext cx="2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 ×2 ×</a:t>
              </a:r>
              <a:r>
                <a:rPr lang="en-US" altLang="zh-CN" sz="3200" b="1" baseline="30000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…</a:t>
              </a:r>
              <a:r>
                <a:rPr lang="en-US" altLang="zh-CN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×2 ×2</a:t>
              </a:r>
              <a:endParaRPr lang="en-US" altLang="zh-CN" sz="3200">
                <a:solidFill>
                  <a:srgbClr val="871D78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46097" name="AutoShape 17"/>
            <p:cNvSpPr/>
            <p:nvPr/>
          </p:nvSpPr>
          <p:spPr bwMode="auto">
            <a:xfrm rot="-5400000">
              <a:off x="2136" y="360"/>
              <a:ext cx="96" cy="2448"/>
            </a:xfrm>
            <a:prstGeom prst="leftBrace">
              <a:avLst>
                <a:gd name="adj1" fmla="val 212500"/>
                <a:gd name="adj2" fmla="val 50000"/>
              </a:avLst>
            </a:prstGeom>
            <a:noFill/>
            <a:ln w="28575">
              <a:solidFill>
                <a:srgbClr val="FF00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098" name="Text Box 18"/>
            <p:cNvSpPr txBox="1">
              <a:spLocks noChangeArrowheads="1"/>
            </p:cNvSpPr>
            <p:nvPr/>
          </p:nvSpPr>
          <p:spPr bwMode="auto">
            <a:xfrm>
              <a:off x="1783" y="1584"/>
              <a:ext cx="10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100</a:t>
              </a:r>
              <a:r>
                <a:rPr lang="zh-CN" altLang="en-US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个</a:t>
              </a:r>
              <a:r>
                <a:rPr lang="en-US" altLang="zh-CN" sz="3200" b="1">
                  <a:solidFill>
                    <a:srgbClr val="871D78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</a:t>
              </a:r>
            </a:p>
          </p:txBody>
        </p:sp>
      </p:grp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5867400" y="2489597"/>
            <a:ext cx="19367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871D7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记作</a:t>
            </a:r>
            <a:r>
              <a:rPr lang="en-US" altLang="zh-CN" sz="3200" b="1">
                <a:solidFill>
                  <a:srgbClr val="871D7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3200" b="1" baseline="30000">
                <a:solidFill>
                  <a:srgbClr val="871D7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100</a:t>
            </a:r>
            <a:endParaRPr lang="en-US" altLang="zh-CN" sz="3200" b="1">
              <a:solidFill>
                <a:srgbClr val="871D78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/>
      <p:bldP spid="46092" grpId="0"/>
      <p:bldP spid="460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32" name="Group 128"/>
          <p:cNvGrpSpPr/>
          <p:nvPr/>
        </p:nvGrpSpPr>
        <p:grpSpPr bwMode="auto">
          <a:xfrm>
            <a:off x="609600" y="1628775"/>
            <a:ext cx="8153400" cy="587574"/>
            <a:chOff x="384" y="912"/>
            <a:chExt cx="5136" cy="329"/>
          </a:xfrm>
        </p:grpSpPr>
        <p:sp>
          <p:nvSpPr>
            <p:cNvPr id="47107" name="Text Box 3"/>
            <p:cNvSpPr txBox="1">
              <a:spLocks noChangeArrowheads="1"/>
            </p:cNvSpPr>
            <p:nvPr/>
          </p:nvSpPr>
          <p:spPr bwMode="auto">
            <a:xfrm>
              <a:off x="384" y="912"/>
              <a:ext cx="51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这种求  个        的</a:t>
              </a:r>
              <a:r>
                <a:rPr lang="zh-CN" altLang="en-US" sz="3200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积</a:t>
              </a: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的</a:t>
              </a:r>
              <a:r>
                <a:rPr lang="zh-CN" altLang="en-US" sz="3200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运算</a:t>
              </a: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，叫做</a:t>
              </a:r>
              <a:r>
                <a:rPr lang="zh-CN" altLang="en-US" sz="3200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乘方</a:t>
              </a:r>
              <a:r>
                <a:rPr lang="en-US" altLang="zh-CN" sz="3200" dirty="0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.</a:t>
              </a:r>
              <a:endParaRPr lang="en-US" altLang="zh-CN" sz="3200" dirty="0">
                <a:latin typeface="楷体_GB2312" pitchFamily="49" charset="-122"/>
                <a:ea typeface="楷体_GB2312" pitchFamily="49" charset="-122"/>
              </a:endParaRPr>
            </a:p>
          </p:txBody>
        </p:sp>
        <p:graphicFrame>
          <p:nvGraphicFramePr>
            <p:cNvPr id="47108" name="Object 4"/>
            <p:cNvGraphicFramePr>
              <a:graphicFrameLocks noChangeAspect="1"/>
            </p:cNvGraphicFramePr>
            <p:nvPr/>
          </p:nvGraphicFramePr>
          <p:xfrm>
            <a:off x="1248" y="960"/>
            <a:ext cx="288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17" name="Equation" r:id="rId4" imgW="127000" imgH="139700" progId="Equation.3">
                    <p:embed/>
                  </p:oleObj>
                </mc:Choice>
                <mc:Fallback>
                  <p:oleObj name="Equation" r:id="rId4" imgW="127000" imgH="1397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960"/>
                          <a:ext cx="288" cy="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609601" y="2400300"/>
            <a:ext cx="43926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乘方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结果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叫做</a:t>
            </a:r>
            <a:r>
              <a:rPr lang="zh-CN" altLang="en-US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幂</a:t>
            </a:r>
            <a:r>
              <a:rPr lang="en-US" altLang="zh-CN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47110" name="Group 6"/>
          <p:cNvGrpSpPr/>
          <p:nvPr/>
        </p:nvGrpSpPr>
        <p:grpSpPr bwMode="auto">
          <a:xfrm>
            <a:off x="609600" y="3000374"/>
            <a:ext cx="7543800" cy="613826"/>
            <a:chOff x="576" y="2190"/>
            <a:chExt cx="4752" cy="387"/>
          </a:xfrm>
        </p:grpSpPr>
        <p:sp>
          <p:nvSpPr>
            <p:cNvPr id="47111" name="Text Box 7"/>
            <p:cNvSpPr txBox="1">
              <a:spLocks noChangeArrowheads="1"/>
            </p:cNvSpPr>
            <p:nvPr/>
          </p:nvSpPr>
          <p:spPr bwMode="auto">
            <a:xfrm>
              <a:off x="576" y="2208"/>
              <a:ext cx="4752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在   中，  叫做</a:t>
              </a:r>
              <a:r>
                <a:rPr lang="zh-CN" altLang="en-US" sz="3200" dirty="0">
                  <a:solidFill>
                    <a:srgbClr val="0000FF"/>
                  </a:solidFill>
                  <a:ea typeface="宋体" panose="02010600030101010101" pitchFamily="2" charset="-122"/>
                </a:rPr>
                <a:t>底数</a:t>
              </a: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，  叫做</a:t>
              </a:r>
              <a:r>
                <a:rPr lang="zh-CN" altLang="en-US" sz="3200" dirty="0">
                  <a:solidFill>
                    <a:srgbClr val="0000FF"/>
                  </a:solidFill>
                  <a:ea typeface="宋体" panose="02010600030101010101" pitchFamily="2" charset="-122"/>
                </a:rPr>
                <a:t>指数</a:t>
              </a:r>
              <a:r>
                <a:rPr lang="en-US" altLang="zh-CN" sz="3200" dirty="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.</a:t>
              </a:r>
            </a:p>
          </p:txBody>
        </p:sp>
        <p:graphicFrame>
          <p:nvGraphicFramePr>
            <p:cNvPr id="47112" name="Object 8"/>
            <p:cNvGraphicFramePr>
              <a:graphicFrameLocks noChangeAspect="1"/>
            </p:cNvGraphicFramePr>
            <p:nvPr/>
          </p:nvGraphicFramePr>
          <p:xfrm>
            <a:off x="940" y="2190"/>
            <a:ext cx="308" cy="3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18" name="Equation" r:id="rId6" imgW="177800" imgH="203200" progId="Equation.3">
                    <p:embed/>
                  </p:oleObj>
                </mc:Choice>
                <mc:Fallback>
                  <p:oleObj name="Equation" r:id="rId6" imgW="177800" imgH="2032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0" y="2190"/>
                          <a:ext cx="308" cy="3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3" name="Object 9"/>
            <p:cNvGraphicFramePr>
              <a:graphicFrameLocks noChangeAspect="1"/>
            </p:cNvGraphicFramePr>
            <p:nvPr/>
          </p:nvGraphicFramePr>
          <p:xfrm>
            <a:off x="1824" y="2304"/>
            <a:ext cx="21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19" name="Equation" r:id="rId8" imgW="127000" imgH="139700" progId="Equation.3">
                    <p:embed/>
                  </p:oleObj>
                </mc:Choice>
                <mc:Fallback>
                  <p:oleObj name="Equation" r:id="rId8" imgW="127000" imgH="1397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2304"/>
                          <a:ext cx="218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4" name="Object 10"/>
            <p:cNvGraphicFramePr>
              <a:graphicFrameLocks noChangeAspect="1"/>
            </p:cNvGraphicFramePr>
            <p:nvPr/>
          </p:nvGraphicFramePr>
          <p:xfrm>
            <a:off x="3360" y="2256"/>
            <a:ext cx="261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0" name="Equation" r:id="rId10" imgW="127000" imgH="139700" progId="Equation.3">
                    <p:embed/>
                  </p:oleObj>
                </mc:Choice>
                <mc:Fallback>
                  <p:oleObj name="Equation" r:id="rId10" imgW="127000" imgH="1397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2256"/>
                          <a:ext cx="261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242" name="Group 138"/>
          <p:cNvGrpSpPr/>
          <p:nvPr/>
        </p:nvGrpSpPr>
        <p:grpSpPr bwMode="auto">
          <a:xfrm>
            <a:off x="457200" y="3514726"/>
            <a:ext cx="8305800" cy="732234"/>
            <a:chOff x="288" y="1983"/>
            <a:chExt cx="5232" cy="410"/>
          </a:xfrm>
        </p:grpSpPr>
        <p:sp>
          <p:nvSpPr>
            <p:cNvPr id="47131" name="Text Box 27"/>
            <p:cNvSpPr txBox="1">
              <a:spLocks noChangeArrowheads="1"/>
            </p:cNvSpPr>
            <p:nvPr/>
          </p:nvSpPr>
          <p:spPr bwMode="auto">
            <a:xfrm>
              <a:off x="288" y="2016"/>
              <a:ext cx="52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   读作  的  次方，也可以读作  的  次幂</a:t>
              </a:r>
              <a:r>
                <a:rPr lang="en-US" altLang="zh-CN" sz="3200" dirty="0">
                  <a:latin typeface="楷体_GB2312" pitchFamily="49" charset="-122"/>
                  <a:ea typeface="楷体_GB2312" pitchFamily="49" charset="-122"/>
                </a:rPr>
                <a:t>.</a:t>
              </a:r>
              <a:endParaRPr lang="zh-CN" altLang="en-US" sz="3200" dirty="0">
                <a:latin typeface="楷体_GB2312" pitchFamily="49" charset="-122"/>
                <a:ea typeface="楷体_GB2312" pitchFamily="49" charset="-122"/>
              </a:endParaRPr>
            </a:p>
          </p:txBody>
        </p:sp>
        <p:graphicFrame>
          <p:nvGraphicFramePr>
            <p:cNvPr id="47132" name="Object 28"/>
            <p:cNvGraphicFramePr>
              <a:graphicFrameLocks noChangeAspect="1"/>
            </p:cNvGraphicFramePr>
            <p:nvPr/>
          </p:nvGraphicFramePr>
          <p:xfrm>
            <a:off x="1248" y="2070"/>
            <a:ext cx="288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1" name="Equation" r:id="rId12" imgW="127000" imgH="139700" progId="Equation.3">
                    <p:embed/>
                  </p:oleObj>
                </mc:Choice>
                <mc:Fallback>
                  <p:oleObj name="Equation" r:id="rId12" imgW="127000" imgH="13970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070"/>
                          <a:ext cx="288" cy="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33" name="Object 29"/>
            <p:cNvGraphicFramePr>
              <a:graphicFrameLocks noChangeAspect="1"/>
            </p:cNvGraphicFramePr>
            <p:nvPr/>
          </p:nvGraphicFramePr>
          <p:xfrm>
            <a:off x="4050" y="2079"/>
            <a:ext cx="288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2" name="Equation" r:id="rId13" imgW="127000" imgH="139700" progId="Equation.3">
                    <p:embed/>
                  </p:oleObj>
                </mc:Choice>
                <mc:Fallback>
                  <p:oleObj name="Equation" r:id="rId13" imgW="127000" imgH="13970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0" y="2079"/>
                          <a:ext cx="288" cy="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34" name="Object 30"/>
            <p:cNvGraphicFramePr>
              <a:graphicFrameLocks noChangeAspect="1"/>
            </p:cNvGraphicFramePr>
            <p:nvPr/>
          </p:nvGraphicFramePr>
          <p:xfrm>
            <a:off x="1746" y="2070"/>
            <a:ext cx="288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3" name="Equation" r:id="rId14" imgW="127000" imgH="139700" progId="Equation.3">
                    <p:embed/>
                  </p:oleObj>
                </mc:Choice>
                <mc:Fallback>
                  <p:oleObj name="Equation" r:id="rId14" imgW="127000" imgH="13970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6" y="2070"/>
                          <a:ext cx="288" cy="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35" name="Object 31"/>
            <p:cNvGraphicFramePr>
              <a:graphicFrameLocks noChangeAspect="1"/>
            </p:cNvGraphicFramePr>
            <p:nvPr/>
          </p:nvGraphicFramePr>
          <p:xfrm>
            <a:off x="4560" y="2052"/>
            <a:ext cx="288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4" name="Equation" r:id="rId15" imgW="127000" imgH="139700" progId="Equation.3">
                    <p:embed/>
                  </p:oleObj>
                </mc:Choice>
                <mc:Fallback>
                  <p:oleObj name="Equation" r:id="rId15" imgW="127000" imgH="139700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0" y="2052"/>
                          <a:ext cx="288" cy="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36" name="Object 32"/>
            <p:cNvGraphicFramePr>
              <a:graphicFrameLocks noChangeAspect="1"/>
            </p:cNvGraphicFramePr>
            <p:nvPr/>
          </p:nvGraphicFramePr>
          <p:xfrm>
            <a:off x="393" y="1983"/>
            <a:ext cx="403" cy="4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5" name="Equation" r:id="rId16" imgW="177800" imgH="203200" progId="Equation.3">
                    <p:embed/>
                  </p:oleObj>
                </mc:Choice>
                <mc:Fallback>
                  <p:oleObj name="Equation" r:id="rId16" imgW="177800" imgH="20320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" y="1983"/>
                          <a:ext cx="403" cy="4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154" name="Object 50">
            <a:hlinkClick r:id="" action="ppaction://ole?verb=1" highlightClick="1"/>
          </p:cNvPr>
          <p:cNvGraphicFramePr>
            <a:graphicFrameLocks noChangeAspect="1"/>
          </p:cNvGraphicFramePr>
          <p:nvPr/>
        </p:nvGraphicFramePr>
        <p:xfrm>
          <a:off x="3200400" y="4286250"/>
          <a:ext cx="1227138" cy="140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6" name="Equation" r:id="rId17" imgW="177800" imgH="203200" progId="Equation.3">
                  <p:embed/>
                </p:oleObj>
              </mc:Choice>
              <mc:Fallback>
                <p:oleObj name="Equation" r:id="rId17" imgW="177800" imgH="2032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286250"/>
                        <a:ext cx="1227138" cy="14019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216" name="Text Box 112"/>
          <p:cNvSpPr txBox="1">
            <a:spLocks noChangeArrowheads="1"/>
          </p:cNvSpPr>
          <p:nvPr/>
        </p:nvSpPr>
        <p:spPr bwMode="auto">
          <a:xfrm>
            <a:off x="2590800" y="1628775"/>
            <a:ext cx="1828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相同因数</a:t>
            </a:r>
          </a:p>
        </p:txBody>
      </p:sp>
      <p:grpSp>
        <p:nvGrpSpPr>
          <p:cNvPr id="47218" name="Group 114"/>
          <p:cNvGrpSpPr/>
          <p:nvPr/>
        </p:nvGrpSpPr>
        <p:grpSpPr bwMode="auto">
          <a:xfrm>
            <a:off x="650875" y="342900"/>
            <a:ext cx="6205538" cy="585254"/>
            <a:chOff x="411" y="144"/>
            <a:chExt cx="3909" cy="369"/>
          </a:xfrm>
        </p:grpSpPr>
        <p:sp>
          <p:nvSpPr>
            <p:cNvPr id="47219" name="Text Box 115"/>
            <p:cNvSpPr txBox="1">
              <a:spLocks noChangeArrowheads="1"/>
            </p:cNvSpPr>
            <p:nvPr/>
          </p:nvSpPr>
          <p:spPr bwMode="auto">
            <a:xfrm>
              <a:off x="576" y="144"/>
              <a:ext cx="3744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个相同的因数   相乘，即        </a:t>
              </a:r>
            </a:p>
          </p:txBody>
        </p:sp>
        <p:graphicFrame>
          <p:nvGraphicFramePr>
            <p:cNvPr id="47220" name="Object 116"/>
            <p:cNvGraphicFramePr>
              <a:graphicFrameLocks noChangeAspect="1"/>
            </p:cNvGraphicFramePr>
            <p:nvPr/>
          </p:nvGraphicFramePr>
          <p:xfrm>
            <a:off x="411" y="192"/>
            <a:ext cx="261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7" name="Equation" r:id="rId19" imgW="127000" imgH="139700" progId="Equation.3">
                    <p:embed/>
                  </p:oleObj>
                </mc:Choice>
                <mc:Fallback>
                  <p:oleObj name="Equation" r:id="rId19" imgW="127000" imgH="139700" progId="Equation.3">
                    <p:embed/>
                    <p:pic>
                      <p:nvPicPr>
                        <p:cNvPr id="0" name="Object 1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" y="192"/>
                          <a:ext cx="261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221" name="Object 117"/>
            <p:cNvGraphicFramePr>
              <a:graphicFrameLocks noChangeAspect="1"/>
            </p:cNvGraphicFramePr>
            <p:nvPr/>
          </p:nvGraphicFramePr>
          <p:xfrm>
            <a:off x="2235" y="192"/>
            <a:ext cx="261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8" name="Equation" r:id="rId20" imgW="127000" imgH="139700" progId="Equation.3">
                    <p:embed/>
                  </p:oleObj>
                </mc:Choice>
                <mc:Fallback>
                  <p:oleObj name="Equation" r:id="rId20" imgW="127000" imgH="139700" progId="Equation.3">
                    <p:embed/>
                    <p:pic>
                      <p:nvPicPr>
                        <p:cNvPr id="0" name="Object 1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5" y="192"/>
                          <a:ext cx="261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222" name="Group 118"/>
          <p:cNvGrpSpPr/>
          <p:nvPr/>
        </p:nvGrpSpPr>
        <p:grpSpPr bwMode="auto">
          <a:xfrm>
            <a:off x="609600" y="942976"/>
            <a:ext cx="3733800" cy="594082"/>
            <a:chOff x="384" y="618"/>
            <a:chExt cx="2352" cy="374"/>
          </a:xfrm>
        </p:grpSpPr>
        <p:sp>
          <p:nvSpPr>
            <p:cNvPr id="47223" name="Text Box 119"/>
            <p:cNvSpPr txBox="1">
              <a:spLocks noChangeArrowheads="1"/>
            </p:cNvSpPr>
            <p:nvPr/>
          </p:nvSpPr>
          <p:spPr bwMode="auto">
            <a:xfrm>
              <a:off x="384" y="624"/>
              <a:ext cx="23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dirty="0">
                  <a:latin typeface="楷体_GB2312" pitchFamily="49" charset="-122"/>
                  <a:ea typeface="楷体_GB2312" pitchFamily="49" charset="-122"/>
                </a:rPr>
                <a:t>我们把它记作   </a:t>
              </a:r>
            </a:p>
          </p:txBody>
        </p:sp>
        <p:graphicFrame>
          <p:nvGraphicFramePr>
            <p:cNvPr id="47224" name="Object 120"/>
            <p:cNvGraphicFramePr>
              <a:graphicFrameLocks noChangeAspect="1"/>
            </p:cNvGraphicFramePr>
            <p:nvPr/>
          </p:nvGraphicFramePr>
          <p:xfrm>
            <a:off x="2007" y="618"/>
            <a:ext cx="585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9" name="Equation" r:id="rId21" imgW="177800" imgH="203200" progId="Equation.3">
                    <p:embed/>
                  </p:oleObj>
                </mc:Choice>
                <mc:Fallback>
                  <p:oleObj name="Equation" r:id="rId21" imgW="177800" imgH="203200" progId="Equation.3">
                    <p:embed/>
                    <p:pic>
                      <p:nvPicPr>
                        <p:cNvPr id="0" name="Object 1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7" y="618"/>
                          <a:ext cx="585" cy="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7229" name="Picture 125" descr="指点"/>
          <p:cNvPicPr>
            <a:picLocks noChangeAspect="1" noChangeArrowheads="1" noCrop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7467601" y="5257800"/>
            <a:ext cx="9366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231" name="Group 127"/>
          <p:cNvGrpSpPr/>
          <p:nvPr/>
        </p:nvGrpSpPr>
        <p:grpSpPr bwMode="auto">
          <a:xfrm>
            <a:off x="5789613" y="494705"/>
            <a:ext cx="2836862" cy="996553"/>
            <a:chOff x="3647" y="277"/>
            <a:chExt cx="1787" cy="558"/>
          </a:xfrm>
        </p:grpSpPr>
        <p:graphicFrame>
          <p:nvGraphicFramePr>
            <p:cNvPr id="47225" name="Object 121"/>
            <p:cNvGraphicFramePr>
              <a:graphicFrameLocks noChangeAspect="1"/>
            </p:cNvGraphicFramePr>
            <p:nvPr/>
          </p:nvGraphicFramePr>
          <p:xfrm>
            <a:off x="3647" y="277"/>
            <a:ext cx="1787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30" name="Microsoft 公式 3.0" r:id="rId24" imgW="876300" imgH="139700" progId="Equation.3">
                    <p:embed/>
                  </p:oleObj>
                </mc:Choice>
                <mc:Fallback>
                  <p:oleObj name="Microsoft 公式 3.0" r:id="rId24" imgW="876300" imgH="139700" progId="Equation.3">
                    <p:embed/>
                    <p:pic>
                      <p:nvPicPr>
                        <p:cNvPr id="0" name="Object 1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7" y="277"/>
                          <a:ext cx="1787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228" name="Text Box 124"/>
            <p:cNvSpPr txBox="1">
              <a:spLocks noChangeArrowheads="1"/>
            </p:cNvSpPr>
            <p:nvPr/>
          </p:nvSpPr>
          <p:spPr bwMode="auto">
            <a:xfrm>
              <a:off x="4368" y="576"/>
              <a:ext cx="407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n</a:t>
              </a:r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个</a:t>
              </a:r>
            </a:p>
          </p:txBody>
        </p:sp>
        <p:sp>
          <p:nvSpPr>
            <p:cNvPr id="47230" name="AutoShape 126"/>
            <p:cNvSpPr/>
            <p:nvPr/>
          </p:nvSpPr>
          <p:spPr bwMode="auto">
            <a:xfrm rot="16200000">
              <a:off x="4440" y="-360"/>
              <a:ext cx="192" cy="1776"/>
            </a:xfrm>
            <a:prstGeom prst="leftBrace">
              <a:avLst>
                <a:gd name="adj1" fmla="val 7708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7239" name="Group 135"/>
          <p:cNvGrpSpPr/>
          <p:nvPr/>
        </p:nvGrpSpPr>
        <p:grpSpPr bwMode="auto">
          <a:xfrm>
            <a:off x="1447800" y="4543423"/>
            <a:ext cx="1752600" cy="584002"/>
            <a:chOff x="912" y="2544"/>
            <a:chExt cx="1104" cy="327"/>
          </a:xfrm>
        </p:grpSpPr>
        <p:sp>
          <p:nvSpPr>
            <p:cNvPr id="47233" name="Line 129"/>
            <p:cNvSpPr>
              <a:spLocks noChangeShapeType="1"/>
            </p:cNvSpPr>
            <p:nvPr/>
          </p:nvSpPr>
          <p:spPr bwMode="auto">
            <a:xfrm flipH="1">
              <a:off x="1248" y="2736"/>
              <a:ext cx="768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234" name="Text Box 130"/>
            <p:cNvSpPr txBox="1">
              <a:spLocks noChangeArrowheads="1"/>
            </p:cNvSpPr>
            <p:nvPr/>
          </p:nvSpPr>
          <p:spPr bwMode="auto">
            <a:xfrm>
              <a:off x="912" y="2544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dirty="0">
                  <a:solidFill>
                    <a:srgbClr val="0000FF"/>
                  </a:solidFill>
                  <a:ea typeface="黑体" panose="02010609060101010101" pitchFamily="49" charset="-122"/>
                </a:rPr>
                <a:t>幂</a:t>
              </a:r>
            </a:p>
          </p:txBody>
        </p:sp>
      </p:grpSp>
      <p:grpSp>
        <p:nvGrpSpPr>
          <p:cNvPr id="47236" name="Group 132"/>
          <p:cNvGrpSpPr/>
          <p:nvPr/>
        </p:nvGrpSpPr>
        <p:grpSpPr bwMode="auto">
          <a:xfrm>
            <a:off x="3048000" y="5486398"/>
            <a:ext cx="2514600" cy="1126927"/>
            <a:chOff x="432" y="2928"/>
            <a:chExt cx="1584" cy="631"/>
          </a:xfrm>
        </p:grpSpPr>
        <p:sp>
          <p:nvSpPr>
            <p:cNvPr id="47198" name="Text Box 94"/>
            <p:cNvSpPr txBox="1">
              <a:spLocks noChangeArrowheads="1"/>
            </p:cNvSpPr>
            <p:nvPr/>
          </p:nvSpPr>
          <p:spPr bwMode="auto">
            <a:xfrm>
              <a:off x="432" y="323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>
                  <a:solidFill>
                    <a:srgbClr val="0000FF"/>
                  </a:solidFill>
                  <a:latin typeface="Times New Roman" panose="02020603050405020304" pitchFamily="18" charset="0"/>
                  <a:ea typeface="华文新魏" panose="02010800040101010101" pitchFamily="2" charset="-122"/>
                </a:rPr>
                <a:t>底数</a:t>
              </a:r>
            </a:p>
          </p:txBody>
        </p:sp>
        <p:sp>
          <p:nvSpPr>
            <p:cNvPr id="47200" name="Line 96"/>
            <p:cNvSpPr>
              <a:spLocks noChangeShapeType="1"/>
            </p:cNvSpPr>
            <p:nvPr/>
          </p:nvSpPr>
          <p:spPr bwMode="auto">
            <a:xfrm>
              <a:off x="1008" y="340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201" name="Text Box 97"/>
            <p:cNvSpPr txBox="1">
              <a:spLocks noChangeArrowheads="1"/>
            </p:cNvSpPr>
            <p:nvPr/>
          </p:nvSpPr>
          <p:spPr bwMode="auto">
            <a:xfrm>
              <a:off x="1296" y="3232"/>
              <a:ext cx="7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>
                  <a:latin typeface="华文新魏" panose="02010800040101010101" pitchFamily="2" charset="-122"/>
                  <a:ea typeface="华文新魏" panose="02010800040101010101" pitchFamily="2" charset="-122"/>
                </a:rPr>
                <a:t>因数</a:t>
              </a:r>
            </a:p>
          </p:txBody>
        </p:sp>
        <p:sp>
          <p:nvSpPr>
            <p:cNvPr id="47235" name="Line 131"/>
            <p:cNvSpPr>
              <a:spLocks noChangeShapeType="1"/>
            </p:cNvSpPr>
            <p:nvPr/>
          </p:nvSpPr>
          <p:spPr bwMode="auto">
            <a:xfrm>
              <a:off x="816" y="2928"/>
              <a:ext cx="0" cy="336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7241" name="Group 137"/>
          <p:cNvGrpSpPr/>
          <p:nvPr/>
        </p:nvGrpSpPr>
        <p:grpSpPr bwMode="auto">
          <a:xfrm>
            <a:off x="4267200" y="4457698"/>
            <a:ext cx="4267200" cy="584002"/>
            <a:chOff x="2688" y="2496"/>
            <a:chExt cx="2688" cy="327"/>
          </a:xfrm>
        </p:grpSpPr>
        <p:sp>
          <p:nvSpPr>
            <p:cNvPr id="47158" name="Line 54"/>
            <p:cNvSpPr>
              <a:spLocks noChangeShapeType="1"/>
            </p:cNvSpPr>
            <p:nvPr/>
          </p:nvSpPr>
          <p:spPr bwMode="auto">
            <a:xfrm>
              <a:off x="3648" y="266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60" name="Text Box 56"/>
            <p:cNvSpPr txBox="1">
              <a:spLocks noChangeArrowheads="1"/>
            </p:cNvSpPr>
            <p:nvPr/>
          </p:nvSpPr>
          <p:spPr bwMode="auto">
            <a:xfrm>
              <a:off x="3072" y="2496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>
                  <a:solidFill>
                    <a:srgbClr val="0000FF"/>
                  </a:solidFill>
                  <a:latin typeface="Times New Roman" panose="02020603050405020304" pitchFamily="18" charset="0"/>
                  <a:ea typeface="华文新魏" panose="02010800040101010101" pitchFamily="2" charset="-122"/>
                </a:rPr>
                <a:t>指数</a:t>
              </a:r>
            </a:p>
          </p:txBody>
        </p:sp>
        <p:sp>
          <p:nvSpPr>
            <p:cNvPr id="47161" name="Text Box 57"/>
            <p:cNvSpPr txBox="1">
              <a:spLocks noChangeArrowheads="1"/>
            </p:cNvSpPr>
            <p:nvPr/>
          </p:nvSpPr>
          <p:spPr bwMode="auto">
            <a:xfrm>
              <a:off x="3936" y="2496"/>
              <a:ext cx="14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>
                  <a:latin typeface="华文新魏" panose="02010800040101010101" pitchFamily="2" charset="-122"/>
                  <a:ea typeface="华文新魏" panose="02010800040101010101" pitchFamily="2" charset="-122"/>
                </a:rPr>
                <a:t>因数的个数</a:t>
              </a:r>
            </a:p>
          </p:txBody>
        </p:sp>
        <p:sp>
          <p:nvSpPr>
            <p:cNvPr id="47240" name="Line 136"/>
            <p:cNvSpPr>
              <a:spLocks noChangeShapeType="1"/>
            </p:cNvSpPr>
            <p:nvPr/>
          </p:nvSpPr>
          <p:spPr bwMode="auto">
            <a:xfrm>
              <a:off x="2688" y="2688"/>
              <a:ext cx="432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1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865413" y="1852013"/>
            <a:ext cx="6934200" cy="312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endParaRPr lang="zh-CN" altLang="en-US" sz="3200"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646463" y="3605804"/>
          <a:ext cx="342900" cy="646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3" name="公式" r:id="rId3" imgW="114300" imgH="215900" progId="Equation.3">
                  <p:embed/>
                </p:oleObj>
              </mc:Choice>
              <mc:Fallback>
                <p:oleObj name="公式" r:id="rId3" imgW="114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463" y="3605804"/>
                        <a:ext cx="342900" cy="646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740000" y="1653773"/>
            <a:ext cx="70564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ea typeface="宋体" panose="02010600030101010101" pitchFamily="2" charset="-122"/>
              </a:rPr>
              <a:t>、说出下列各式的底数、指数、及其意义   </a:t>
            </a:r>
            <a:endParaRPr lang="zh-CN" altLang="en-US" sz="2800" dirty="0">
              <a:ea typeface="宋体" panose="02010600030101010101" pitchFamily="2" charset="-122"/>
            </a:endParaRPr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3438750" y="2352075"/>
          <a:ext cx="344488" cy="65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4" name="公式" r:id="rId5" imgW="114300" imgH="215900" progId="Equation.3">
                  <p:embed/>
                </p:oleObj>
              </mc:Choice>
              <mc:Fallback>
                <p:oleObj name="公式" r:id="rId5" imgW="114300" imgH="215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750" y="2352075"/>
                        <a:ext cx="344488" cy="650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403350" y="260747"/>
            <a:ext cx="7239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</a:t>
            </a:r>
          </a:p>
        </p:txBody>
      </p:sp>
      <p:grpSp>
        <p:nvGrpSpPr>
          <p:cNvPr id="49159" name="Group 7"/>
          <p:cNvGrpSpPr/>
          <p:nvPr/>
        </p:nvGrpSpPr>
        <p:grpSpPr bwMode="auto">
          <a:xfrm>
            <a:off x="838426" y="2243134"/>
            <a:ext cx="1177925" cy="856848"/>
            <a:chOff x="4224" y="2304"/>
            <a:chExt cx="1392" cy="784"/>
          </a:xfrm>
        </p:grpSpPr>
        <p:grpSp>
          <p:nvGrpSpPr>
            <p:cNvPr id="49160" name="Group 8"/>
            <p:cNvGrpSpPr/>
            <p:nvPr/>
          </p:nvGrpSpPr>
          <p:grpSpPr bwMode="auto">
            <a:xfrm>
              <a:off x="4224" y="2304"/>
              <a:ext cx="1392" cy="784"/>
              <a:chOff x="4224" y="2304"/>
              <a:chExt cx="1392" cy="784"/>
            </a:xfrm>
          </p:grpSpPr>
          <p:sp>
            <p:nvSpPr>
              <p:cNvPr id="49161" name="Text Box 9"/>
              <p:cNvSpPr txBox="1">
                <a:spLocks noChangeArrowheads="1"/>
              </p:cNvSpPr>
              <p:nvPr/>
            </p:nvSpPr>
            <p:spPr bwMode="auto">
              <a:xfrm>
                <a:off x="4224" y="2497"/>
                <a:ext cx="578" cy="5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60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(</a:t>
                </a:r>
                <a:endParaRPr lang="en-US" altLang="zh-CN" sz="32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49162" name="Group 10"/>
              <p:cNvGrpSpPr/>
              <p:nvPr/>
            </p:nvGrpSpPr>
            <p:grpSpPr bwMode="auto">
              <a:xfrm>
                <a:off x="4704" y="2304"/>
                <a:ext cx="912" cy="781"/>
                <a:chOff x="4704" y="2304"/>
                <a:chExt cx="912" cy="781"/>
              </a:xfrm>
            </p:grpSpPr>
            <p:graphicFrame>
              <p:nvGraphicFramePr>
                <p:cNvPr id="49163" name="Object 11"/>
                <p:cNvGraphicFramePr>
                  <a:graphicFrameLocks noChangeAspect="1"/>
                </p:cNvGraphicFramePr>
                <p:nvPr/>
              </p:nvGraphicFramePr>
              <p:xfrm>
                <a:off x="4704" y="2304"/>
                <a:ext cx="250" cy="72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9265" name="Equation" r:id="rId6" imgW="203200" imgH="584200" progId="Equation.3">
                        <p:embed/>
                      </p:oleObj>
                    </mc:Choice>
                    <mc:Fallback>
                      <p:oleObj name="Equation" r:id="rId6" imgW="203200" imgH="584200" progId="Equation.3">
                        <p:embed/>
                        <p:pic>
                          <p:nvPicPr>
                            <p:cNvPr id="0" name="Object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704" y="2304"/>
                              <a:ext cx="250" cy="72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916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944" y="2494"/>
                  <a:ext cx="672" cy="5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36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),</a:t>
                  </a:r>
                </a:p>
              </p:txBody>
            </p:sp>
          </p:grpSp>
        </p:grpSp>
        <p:sp>
          <p:nvSpPr>
            <p:cNvPr id="49165" name="Text Box 13"/>
            <p:cNvSpPr txBox="1">
              <a:spLocks noChangeArrowheads="1"/>
            </p:cNvSpPr>
            <p:nvPr/>
          </p:nvSpPr>
          <p:spPr bwMode="auto">
            <a:xfrm>
              <a:off x="5087" y="2448"/>
              <a:ext cx="435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baseline="30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</a:p>
          </p:txBody>
        </p:sp>
      </p:grpSp>
      <p:grpSp>
        <p:nvGrpSpPr>
          <p:cNvPr id="49166" name="Group 14"/>
          <p:cNvGrpSpPr/>
          <p:nvPr/>
        </p:nvGrpSpPr>
        <p:grpSpPr bwMode="auto">
          <a:xfrm>
            <a:off x="1990951" y="2243133"/>
            <a:ext cx="1076325" cy="858699"/>
            <a:chOff x="2538" y="1776"/>
            <a:chExt cx="1014" cy="672"/>
          </a:xfrm>
        </p:grpSpPr>
        <p:grpSp>
          <p:nvGrpSpPr>
            <p:cNvPr id="49167" name="Group 15"/>
            <p:cNvGrpSpPr/>
            <p:nvPr/>
          </p:nvGrpSpPr>
          <p:grpSpPr bwMode="auto">
            <a:xfrm>
              <a:off x="2538" y="1776"/>
              <a:ext cx="918" cy="672"/>
              <a:chOff x="2538" y="1776"/>
              <a:chExt cx="918" cy="672"/>
            </a:xfrm>
          </p:grpSpPr>
          <p:grpSp>
            <p:nvGrpSpPr>
              <p:cNvPr id="49168" name="Group 16"/>
              <p:cNvGrpSpPr/>
              <p:nvPr/>
            </p:nvGrpSpPr>
            <p:grpSpPr bwMode="auto">
              <a:xfrm>
                <a:off x="2736" y="1776"/>
                <a:ext cx="720" cy="672"/>
                <a:chOff x="2736" y="1776"/>
                <a:chExt cx="720" cy="672"/>
              </a:xfrm>
            </p:grpSpPr>
            <p:graphicFrame>
              <p:nvGraphicFramePr>
                <p:cNvPr id="49169" name="Object 17"/>
                <p:cNvGraphicFramePr>
                  <a:graphicFrameLocks noChangeAspect="1"/>
                </p:cNvGraphicFramePr>
                <p:nvPr/>
              </p:nvGraphicFramePr>
              <p:xfrm>
                <a:off x="2736" y="1776"/>
                <a:ext cx="234" cy="67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9266" name="Equation" r:id="rId8" imgW="203200" imgH="584200" progId="Equation.3">
                        <p:embed/>
                      </p:oleObj>
                    </mc:Choice>
                    <mc:Fallback>
                      <p:oleObj name="Equation" r:id="rId8" imgW="203200" imgH="584200" progId="Equation.3">
                        <p:embed/>
                        <p:pic>
                          <p:nvPicPr>
                            <p:cNvPr id="0" name="Object 1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36" y="1776"/>
                              <a:ext cx="234" cy="67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917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975" y="1921"/>
                  <a:ext cx="481" cy="5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36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),</a:t>
                  </a:r>
                </a:p>
              </p:txBody>
            </p:sp>
          </p:grpSp>
          <p:sp>
            <p:nvSpPr>
              <p:cNvPr id="49171" name="Text Box 19"/>
              <p:cNvSpPr txBox="1">
                <a:spLocks noChangeArrowheads="1"/>
              </p:cNvSpPr>
              <p:nvPr/>
            </p:nvSpPr>
            <p:spPr bwMode="auto">
              <a:xfrm>
                <a:off x="2538" y="1921"/>
                <a:ext cx="250" cy="5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6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(</a:t>
                </a:r>
              </a:p>
            </p:txBody>
          </p:sp>
        </p:grpSp>
        <p:sp>
          <p:nvSpPr>
            <p:cNvPr id="49172" name="Text Box 20"/>
            <p:cNvSpPr txBox="1">
              <a:spLocks noChangeArrowheads="1"/>
            </p:cNvSpPr>
            <p:nvPr/>
          </p:nvSpPr>
          <p:spPr bwMode="auto">
            <a:xfrm>
              <a:off x="3169" y="1872"/>
              <a:ext cx="383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baseline="30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</a:p>
          </p:txBody>
        </p:sp>
      </p:grpSp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2808288" y="333971"/>
            <a:ext cx="19923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>
                <a:ea typeface="宋体" panose="02010600030101010101" pitchFamily="2" charset="-122"/>
              </a:rPr>
              <a:t>练习一</a:t>
            </a:r>
          </a:p>
        </p:txBody>
      </p:sp>
      <p:graphicFrame>
        <p:nvGraphicFramePr>
          <p:cNvPr id="49174" name="Object 22"/>
          <p:cNvGraphicFramePr>
            <a:graphicFrameLocks noChangeAspect="1"/>
          </p:cNvGraphicFramePr>
          <p:nvPr/>
        </p:nvGraphicFramePr>
        <p:xfrm>
          <a:off x="5788250" y="2384222"/>
          <a:ext cx="323850" cy="612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7" name="公式" r:id="rId10" imgW="114300" imgH="215900" progId="Equation.3">
                  <p:embed/>
                </p:oleObj>
              </mc:Choice>
              <mc:Fallback>
                <p:oleObj name="公式" r:id="rId10" imgW="114300" imgH="2159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250" y="2384222"/>
                        <a:ext cx="323850" cy="612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75" name="Object 23"/>
          <p:cNvGraphicFramePr>
            <a:graphicFrameLocks noChangeAspect="1"/>
          </p:cNvGraphicFramePr>
          <p:nvPr/>
        </p:nvGraphicFramePr>
        <p:xfrm>
          <a:off x="6667725" y="2414582"/>
          <a:ext cx="469900" cy="63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8" name="公式" r:id="rId11" imgW="152400" imgH="203200" progId="Equation.3">
                  <p:embed/>
                </p:oleObj>
              </mc:Choice>
              <mc:Fallback>
                <p:oleObj name="公式" r:id="rId11" imgW="152400" imgH="2032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725" y="2414582"/>
                        <a:ext cx="469900" cy="63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76" name="Object 24"/>
          <p:cNvGraphicFramePr>
            <a:graphicFrameLocks noChangeAspect="1"/>
          </p:cNvGraphicFramePr>
          <p:nvPr/>
        </p:nvGraphicFramePr>
        <p:xfrm>
          <a:off x="7320188" y="2487807"/>
          <a:ext cx="430212" cy="47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9" name="公式" r:id="rId13" imgW="127000" imgH="139700" progId="Equation.3">
                  <p:embed/>
                </p:oleObj>
              </mc:Choice>
              <mc:Fallback>
                <p:oleObj name="公式" r:id="rId13" imgW="127000" imgH="1397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0188" y="2487807"/>
                        <a:ext cx="430212" cy="4732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7" name="Rectangle 25"/>
          <p:cNvSpPr>
            <a:spLocks noChangeArrowheads="1"/>
          </p:cNvSpPr>
          <p:nvPr/>
        </p:nvSpPr>
        <p:spPr bwMode="auto">
          <a:xfrm>
            <a:off x="725714" y="3186107"/>
            <a:ext cx="6948487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ea typeface="宋体" panose="02010600030101010101" pitchFamily="2" charset="-122"/>
              </a:rPr>
              <a:t>、把下列</a:t>
            </a:r>
            <a:r>
              <a:rPr lang="zh-CN" altLang="en-US" sz="2800" b="1" dirty="0">
                <a:solidFill>
                  <a:srgbClr val="0000FF"/>
                </a:solidFill>
                <a:ea typeface="宋体" panose="02010600030101010101" pitchFamily="2" charset="-122"/>
              </a:rPr>
              <a:t>乘法式子</a:t>
            </a:r>
            <a:r>
              <a:rPr lang="zh-CN" altLang="en-US" sz="2800" b="1" dirty="0">
                <a:ea typeface="宋体" panose="02010600030101010101" pitchFamily="2" charset="-122"/>
              </a:rPr>
              <a:t>写成</a:t>
            </a:r>
            <a:r>
              <a:rPr lang="zh-CN" altLang="en-US" sz="2800" b="1" dirty="0">
                <a:solidFill>
                  <a:srgbClr val="FF0000"/>
                </a:solidFill>
                <a:ea typeface="宋体" panose="02010600030101010101" pitchFamily="2" charset="-122"/>
              </a:rPr>
              <a:t>乘方</a:t>
            </a:r>
            <a:r>
              <a:rPr lang="zh-CN" altLang="en-US" sz="2800" b="1" dirty="0">
                <a:ea typeface="宋体" panose="02010600030101010101" pitchFamily="2" charset="-122"/>
              </a:rPr>
              <a:t>的形式：</a:t>
            </a:r>
          </a:p>
          <a:p>
            <a:r>
              <a:rPr lang="zh-CN" altLang="en-US" sz="2400" dirty="0">
                <a:ea typeface="宋体" panose="02010600030101010101" pitchFamily="2" charset="-122"/>
              </a:rPr>
              <a:t>（</a:t>
            </a:r>
            <a:r>
              <a:rPr lang="en-US" altLang="zh-CN" sz="2400" dirty="0"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ea typeface="宋体" panose="02010600030101010101" pitchFamily="2" charset="-122"/>
              </a:rPr>
              <a:t>）、</a:t>
            </a:r>
            <a:r>
              <a:rPr lang="en-US" altLang="zh-CN" sz="2400" dirty="0">
                <a:ea typeface="宋体" panose="02010600030101010101" pitchFamily="2" charset="-122"/>
              </a:rPr>
              <a:t>1×1×1×1×1×1×1=</a:t>
            </a:r>
            <a:r>
              <a:rPr lang="en-US" altLang="zh-CN" sz="2400" u="sng" dirty="0">
                <a:ea typeface="宋体" panose="02010600030101010101" pitchFamily="2" charset="-122"/>
              </a:rPr>
              <a:t>         </a:t>
            </a:r>
            <a:r>
              <a:rPr lang="zh-CN" altLang="en-US" sz="2400" dirty="0">
                <a:ea typeface="宋体" panose="02010600030101010101" pitchFamily="2" charset="-122"/>
              </a:rPr>
              <a:t>；</a:t>
            </a:r>
          </a:p>
          <a:p>
            <a:r>
              <a:rPr lang="zh-CN" altLang="en-US" sz="2400" dirty="0">
                <a:ea typeface="宋体" panose="02010600030101010101" pitchFamily="2" charset="-122"/>
              </a:rPr>
              <a:t>（</a:t>
            </a:r>
            <a:r>
              <a:rPr lang="en-US" altLang="zh-CN" sz="2400" dirty="0"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ea typeface="宋体" panose="02010600030101010101" pitchFamily="2" charset="-122"/>
              </a:rPr>
              <a:t>）、</a:t>
            </a:r>
            <a:r>
              <a:rPr lang="en-US" altLang="zh-CN" sz="2400" dirty="0">
                <a:ea typeface="宋体" panose="02010600030101010101" pitchFamily="2" charset="-122"/>
              </a:rPr>
              <a:t>3×3×3×3×3=</a:t>
            </a:r>
            <a:r>
              <a:rPr lang="en-US" altLang="zh-CN" sz="2400" u="sng" dirty="0">
                <a:ea typeface="宋体" panose="02010600030101010101" pitchFamily="2" charset="-122"/>
              </a:rPr>
              <a:t>         </a:t>
            </a:r>
            <a:r>
              <a:rPr lang="zh-CN" altLang="en-US" sz="2400" dirty="0">
                <a:ea typeface="宋体" panose="02010600030101010101" pitchFamily="2" charset="-122"/>
              </a:rPr>
              <a:t>；</a:t>
            </a:r>
          </a:p>
          <a:p>
            <a:r>
              <a:rPr lang="zh-CN" altLang="en-US" sz="2400" dirty="0">
                <a:ea typeface="宋体" panose="02010600030101010101" pitchFamily="2" charset="-122"/>
              </a:rPr>
              <a:t>（</a:t>
            </a:r>
            <a:r>
              <a:rPr lang="en-US" altLang="zh-CN" sz="2400" dirty="0">
                <a:ea typeface="宋体" panose="02010600030101010101" pitchFamily="2" charset="-122"/>
              </a:rPr>
              <a:t>3</a:t>
            </a:r>
            <a:r>
              <a:rPr lang="zh-CN" altLang="en-US" sz="2400" dirty="0">
                <a:ea typeface="宋体" panose="02010600030101010101" pitchFamily="2" charset="-122"/>
              </a:rPr>
              <a:t>）、</a:t>
            </a:r>
            <a:r>
              <a:rPr lang="en-US" altLang="zh-CN" sz="2400" dirty="0"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ea typeface="宋体" panose="02010600030101010101" pitchFamily="2" charset="-122"/>
              </a:rPr>
              <a:t>－</a:t>
            </a:r>
            <a:r>
              <a:rPr lang="en-US" altLang="zh-CN" sz="2400" dirty="0">
                <a:ea typeface="宋体" panose="02010600030101010101" pitchFamily="2" charset="-122"/>
              </a:rPr>
              <a:t>3)×(</a:t>
            </a:r>
            <a:r>
              <a:rPr lang="zh-CN" altLang="en-US" sz="2400" dirty="0">
                <a:ea typeface="宋体" panose="02010600030101010101" pitchFamily="2" charset="-122"/>
              </a:rPr>
              <a:t>－</a:t>
            </a:r>
            <a:r>
              <a:rPr lang="en-US" altLang="zh-CN" sz="2400" dirty="0">
                <a:ea typeface="宋体" panose="02010600030101010101" pitchFamily="2" charset="-122"/>
              </a:rPr>
              <a:t>3)×(</a:t>
            </a:r>
            <a:r>
              <a:rPr lang="zh-CN" altLang="en-US" sz="2400" dirty="0">
                <a:ea typeface="宋体" panose="02010600030101010101" pitchFamily="2" charset="-122"/>
              </a:rPr>
              <a:t>－</a:t>
            </a:r>
            <a:r>
              <a:rPr lang="en-US" altLang="zh-CN" sz="2400" dirty="0">
                <a:ea typeface="宋体" panose="02010600030101010101" pitchFamily="2" charset="-122"/>
              </a:rPr>
              <a:t>3)×(</a:t>
            </a:r>
            <a:r>
              <a:rPr lang="zh-CN" altLang="en-US" sz="2400" dirty="0">
                <a:ea typeface="宋体" panose="02010600030101010101" pitchFamily="2" charset="-122"/>
              </a:rPr>
              <a:t>－</a:t>
            </a:r>
            <a:r>
              <a:rPr lang="en-US" altLang="zh-CN" sz="2400" dirty="0">
                <a:ea typeface="宋体" panose="02010600030101010101" pitchFamily="2" charset="-122"/>
              </a:rPr>
              <a:t>3)=</a:t>
            </a:r>
            <a:r>
              <a:rPr lang="en-US" altLang="zh-CN" sz="2400" u="sng" dirty="0">
                <a:ea typeface="宋体" panose="02010600030101010101" pitchFamily="2" charset="-122"/>
              </a:rPr>
              <a:t>          </a:t>
            </a:r>
            <a:r>
              <a:rPr lang="zh-CN" altLang="en-US" sz="2400" dirty="0">
                <a:ea typeface="宋体" panose="02010600030101010101" pitchFamily="2" charset="-122"/>
              </a:rPr>
              <a:t>；</a:t>
            </a:r>
          </a:p>
          <a:p>
            <a:endParaRPr lang="zh-CN" altLang="en-US" sz="2400" dirty="0">
              <a:ea typeface="宋体" panose="02010600030101010101" pitchFamily="2" charset="-122"/>
            </a:endParaRPr>
          </a:p>
          <a:p>
            <a:r>
              <a:rPr lang="zh-CN" altLang="en-US" sz="2400" dirty="0">
                <a:ea typeface="宋体" panose="02010600030101010101" pitchFamily="2" charset="-122"/>
              </a:rPr>
              <a:t>（</a:t>
            </a:r>
            <a:r>
              <a:rPr lang="en-US" altLang="zh-CN" sz="2400" dirty="0">
                <a:ea typeface="宋体" panose="02010600030101010101" pitchFamily="2" charset="-122"/>
              </a:rPr>
              <a:t>4</a:t>
            </a:r>
            <a:r>
              <a:rPr lang="zh-CN" altLang="en-US" sz="2400" dirty="0">
                <a:ea typeface="宋体" panose="02010600030101010101" pitchFamily="2" charset="-122"/>
              </a:rPr>
              <a:t>）、                   </a:t>
            </a:r>
            <a:r>
              <a:rPr lang="en-US" altLang="zh-CN" sz="2400" dirty="0">
                <a:ea typeface="宋体" panose="02010600030101010101" pitchFamily="2" charset="-122"/>
              </a:rPr>
              <a:t>=           </a:t>
            </a:r>
            <a:r>
              <a:rPr lang="zh-CN" altLang="en-US" sz="2400" dirty="0">
                <a:ea typeface="宋体" panose="02010600030101010101" pitchFamily="2" charset="-122"/>
              </a:rPr>
              <a:t>；</a:t>
            </a:r>
          </a:p>
        </p:txBody>
      </p:sp>
      <p:graphicFrame>
        <p:nvGraphicFramePr>
          <p:cNvPr id="49178" name="Object 26"/>
          <p:cNvGraphicFramePr>
            <a:graphicFrameLocks noChangeAspect="1"/>
          </p:cNvGraphicFramePr>
          <p:nvPr/>
        </p:nvGraphicFramePr>
        <p:xfrm>
          <a:off x="1936808" y="5006433"/>
          <a:ext cx="1439863" cy="623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0" name="公式" r:id="rId15" imgW="799465" imgH="393700" progId="Equation.3">
                  <p:embed/>
                </p:oleObj>
              </mc:Choice>
              <mc:Fallback>
                <p:oleObj name="公式" r:id="rId15" imgW="799465" imgH="3937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808" y="5006433"/>
                        <a:ext cx="1439863" cy="6232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79" name="Object 27"/>
          <p:cNvGraphicFramePr>
            <a:graphicFrameLocks noChangeAspect="1"/>
          </p:cNvGraphicFramePr>
          <p:nvPr/>
        </p:nvGraphicFramePr>
        <p:xfrm>
          <a:off x="4153126" y="2423513"/>
          <a:ext cx="1368425" cy="703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1" name="公式" r:id="rId17" imgW="469900" imgH="241300" progId="Equation.3">
                  <p:embed/>
                </p:oleObj>
              </mc:Choice>
              <mc:Fallback>
                <p:oleObj name="公式" r:id="rId17" imgW="469900" imgH="2413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3126" y="2423513"/>
                        <a:ext cx="1368425" cy="7036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0" name="Object 28"/>
          <p:cNvGraphicFramePr>
            <a:graphicFrameLocks noChangeAspect="1"/>
          </p:cNvGraphicFramePr>
          <p:nvPr/>
        </p:nvGraphicFramePr>
        <p:xfrm>
          <a:off x="2927575" y="2459232"/>
          <a:ext cx="1150938" cy="625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2" name="公式" r:id="rId19" imgW="444500" imgH="241300" progId="Equation.3">
                  <p:embed/>
                </p:oleObj>
              </mc:Choice>
              <mc:Fallback>
                <p:oleObj name="公式" r:id="rId19" imgW="444500" imgH="2413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575" y="2459232"/>
                        <a:ext cx="1150938" cy="6250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1" name="Object 29"/>
          <p:cNvGraphicFramePr>
            <a:graphicFrameLocks noChangeAspect="1"/>
          </p:cNvGraphicFramePr>
          <p:nvPr/>
        </p:nvGraphicFramePr>
        <p:xfrm>
          <a:off x="5446939" y="2412797"/>
          <a:ext cx="1068387" cy="634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3" name="公式" r:id="rId21" imgW="406400" imgH="241300" progId="Equation.3">
                  <p:embed/>
                </p:oleObj>
              </mc:Choice>
              <mc:Fallback>
                <p:oleObj name="公式" r:id="rId21" imgW="406400" imgH="2413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6939" y="2412797"/>
                        <a:ext cx="1068387" cy="6340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2" name="Object 30"/>
          <p:cNvGraphicFramePr>
            <a:graphicFrameLocks noChangeAspect="1"/>
          </p:cNvGraphicFramePr>
          <p:nvPr/>
        </p:nvGraphicFramePr>
        <p:xfrm>
          <a:off x="3838801" y="4872032"/>
          <a:ext cx="6048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4" name="公式" r:id="rId23" imgW="342900" imgH="469900" progId="Equation.3">
                  <p:embed/>
                </p:oleObj>
              </mc:Choice>
              <mc:Fallback>
                <p:oleObj name="公式" r:id="rId23" imgW="342900" imgH="4699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801" y="4872032"/>
                        <a:ext cx="604838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3" name="Object 31"/>
          <p:cNvGraphicFramePr>
            <a:graphicFrameLocks noChangeAspect="1"/>
          </p:cNvGraphicFramePr>
          <p:nvPr/>
        </p:nvGraphicFramePr>
        <p:xfrm>
          <a:off x="5769200" y="4402331"/>
          <a:ext cx="762000" cy="498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5" name="公式" r:id="rId25" imgW="368300" imgH="241300" progId="Equation.3">
                  <p:embed/>
                </p:oleObj>
              </mc:Choice>
              <mc:Fallback>
                <p:oleObj name="公式" r:id="rId25" imgW="368300" imgH="2413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9200" y="4402331"/>
                        <a:ext cx="762000" cy="498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4" name="Object 32"/>
          <p:cNvGraphicFramePr>
            <a:graphicFrameLocks noChangeAspect="1"/>
          </p:cNvGraphicFramePr>
          <p:nvPr/>
        </p:nvGraphicFramePr>
        <p:xfrm>
          <a:off x="4321400" y="4043358"/>
          <a:ext cx="387350" cy="475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6" name="公式" r:id="rId27" imgW="165100" imgH="203200" progId="Equation.3">
                  <p:embed/>
                </p:oleObj>
              </mc:Choice>
              <mc:Fallback>
                <p:oleObj name="公式" r:id="rId27" imgW="165100" imgH="2032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400" y="4043358"/>
                        <a:ext cx="387350" cy="4750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5" name="Object 33"/>
          <p:cNvGraphicFramePr>
            <a:graphicFrameLocks noChangeAspect="1"/>
          </p:cNvGraphicFramePr>
          <p:nvPr/>
        </p:nvGraphicFramePr>
        <p:xfrm>
          <a:off x="5159600" y="3614733"/>
          <a:ext cx="344488" cy="432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7" name="公式" r:id="rId29" imgW="152400" imgH="190500" progId="Equation.3">
                  <p:embed/>
                </p:oleObj>
              </mc:Choice>
              <mc:Fallback>
                <p:oleObj name="公式" r:id="rId29" imgW="152400" imgH="1905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600" y="3614733"/>
                        <a:ext cx="344488" cy="4321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1038225" y="809030"/>
            <a:ext cx="67818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3200">
                <a:latin typeface="楷体_GB2312" pitchFamily="49" charset="-122"/>
                <a:ea typeface="楷体_GB2312" pitchFamily="49" charset="-122"/>
              </a:rPr>
              <a:t>、把下列</a:t>
            </a:r>
            <a:r>
              <a:rPr lang="zh-CN" altLang="en-US" sz="32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乘方</a:t>
            </a:r>
            <a:r>
              <a:rPr lang="zh-CN" altLang="en-US" sz="3200">
                <a:latin typeface="楷体_GB2312" pitchFamily="49" charset="-122"/>
                <a:ea typeface="楷体_GB2312" pitchFamily="49" charset="-122"/>
              </a:rPr>
              <a:t>写成</a:t>
            </a:r>
            <a:r>
              <a:rPr lang="zh-CN" altLang="en-US" sz="32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乘法</a:t>
            </a:r>
            <a:r>
              <a:rPr lang="zh-CN" altLang="en-US" sz="3200">
                <a:latin typeface="楷体_GB2312" pitchFamily="49" charset="-122"/>
                <a:ea typeface="楷体_GB2312" pitchFamily="49" charset="-122"/>
              </a:rPr>
              <a:t>的形式：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>
                <a:latin typeface="楷体_GB2312" pitchFamily="49" charset="-122"/>
                <a:ea typeface="楷体_GB2312" pitchFamily="49" charset="-122"/>
              </a:rPr>
              <a:t>(1)</a:t>
            </a:r>
            <a:r>
              <a:rPr lang="zh-CN" altLang="en-US" sz="3200">
                <a:latin typeface="楷体_GB2312" pitchFamily="49" charset="-122"/>
                <a:ea typeface="楷体_GB2312" pitchFamily="49" charset="-122"/>
              </a:rPr>
              <a:t>、      </a:t>
            </a:r>
            <a:r>
              <a:rPr lang="en-US" altLang="zh-CN" sz="320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sz="3200" u="sng">
                <a:latin typeface="楷体_GB2312" pitchFamily="49" charset="-122"/>
                <a:ea typeface="楷体_GB2312" pitchFamily="49" charset="-122"/>
              </a:rPr>
              <a:t>                  </a:t>
            </a:r>
            <a:r>
              <a:rPr lang="zh-CN" altLang="en-US" sz="3200">
                <a:latin typeface="楷体_GB2312" pitchFamily="49" charset="-122"/>
                <a:ea typeface="楷体_GB2312" pitchFamily="49" charset="-122"/>
              </a:rPr>
              <a:t>；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3200">
                <a:latin typeface="楷体_GB2312" pitchFamily="49" charset="-122"/>
                <a:ea typeface="楷体_GB2312" pitchFamily="49" charset="-122"/>
              </a:rPr>
              <a:t>、   </a:t>
            </a:r>
            <a:r>
              <a:rPr lang="en-US" altLang="zh-CN" sz="320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sz="3200" u="sng">
                <a:latin typeface="楷体_GB2312" pitchFamily="49" charset="-122"/>
                <a:ea typeface="楷体_GB2312" pitchFamily="49" charset="-122"/>
              </a:rPr>
              <a:t>               </a:t>
            </a:r>
            <a:r>
              <a:rPr lang="zh-CN" altLang="en-US" sz="3200">
                <a:latin typeface="楷体_GB2312" pitchFamily="49" charset="-122"/>
                <a:ea typeface="楷体_GB2312" pitchFamily="49" charset="-122"/>
              </a:rPr>
              <a:t>；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sz="3200">
                <a:latin typeface="楷体_GB2312" pitchFamily="49" charset="-122"/>
                <a:ea typeface="楷体_GB2312" pitchFamily="49" charset="-122"/>
              </a:rPr>
              <a:t>、      </a:t>
            </a:r>
            <a:r>
              <a:rPr lang="en-US" altLang="zh-CN" sz="320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sz="3200" u="sng">
                <a:latin typeface="楷体_GB2312" pitchFamily="49" charset="-122"/>
                <a:ea typeface="楷体_GB2312" pitchFamily="49" charset="-122"/>
              </a:rPr>
              <a:t>                </a:t>
            </a:r>
            <a:r>
              <a:rPr lang="zh-CN" altLang="en-US" sz="3200">
                <a:latin typeface="楷体_GB2312" pitchFamily="49" charset="-122"/>
                <a:ea typeface="楷体_GB2312" pitchFamily="49" charset="-122"/>
              </a:rPr>
              <a:t>；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zh-CN" altLang="en-US" sz="3200"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1935164" y="1702000"/>
          <a:ext cx="1317625" cy="660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1" name="Equation" r:id="rId3" imgW="482600" imgH="241300" progId="Equation.3">
                  <p:embed/>
                </p:oleObj>
              </mc:Choice>
              <mc:Fallback>
                <p:oleObj name="Equation" r:id="rId3" imgW="4826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4" y="1702000"/>
                        <a:ext cx="1317625" cy="660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1905000" y="2378869"/>
          <a:ext cx="819150" cy="97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2" name="公式" r:id="rId5" imgW="342900" imgH="469900" progId="Equation.3">
                  <p:embed/>
                </p:oleObj>
              </mc:Choice>
              <mc:Fallback>
                <p:oleObj name="公式" r:id="rId5" imgW="342900" imgH="469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378869"/>
                        <a:ext cx="819150" cy="973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1960564" y="3625454"/>
          <a:ext cx="1316037" cy="660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3" name="Equation" r:id="rId7" imgW="482600" imgH="241300" progId="Equation.3">
                  <p:embed/>
                </p:oleObj>
              </mc:Choice>
              <mc:Fallback>
                <p:oleObj name="Equation" r:id="rId7" imgW="4826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4" y="3625454"/>
                        <a:ext cx="1316037" cy="660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6552605"/>
            <a:ext cx="609600" cy="305395"/>
          </a:xfrm>
          <a:prstGeom prst="actionButtonBlank">
            <a:avLst/>
          </a:prstGeom>
          <a:gradFill rotWithShape="0">
            <a:gsLst>
              <a:gs pos="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返回</a:t>
            </a:r>
          </a:p>
        </p:txBody>
      </p:sp>
      <p:sp>
        <p:nvSpPr>
          <p:cNvPr id="50183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552605"/>
            <a:ext cx="609600" cy="305395"/>
          </a:xfrm>
          <a:prstGeom prst="actionButtonBlank">
            <a:avLst/>
          </a:prstGeom>
          <a:gradFill rotWithShape="0">
            <a:gsLst>
              <a:gs pos="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下一张</a:t>
            </a:r>
          </a:p>
        </p:txBody>
      </p:sp>
      <p:sp>
        <p:nvSpPr>
          <p:cNvPr id="50184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924800" y="6552605"/>
            <a:ext cx="609600" cy="305395"/>
          </a:xfrm>
          <a:prstGeom prst="actionButtonBlank">
            <a:avLst/>
          </a:prstGeom>
          <a:gradFill rotWithShape="0">
            <a:gsLst>
              <a:gs pos="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上一张</a:t>
            </a:r>
          </a:p>
        </p:txBody>
      </p:sp>
      <p:sp>
        <p:nvSpPr>
          <p:cNvPr id="50185" name="AutoShape 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6553200" y="6552605"/>
            <a:ext cx="762000" cy="305395"/>
          </a:xfrm>
          <a:prstGeom prst="actionButtonBlank">
            <a:avLst/>
          </a:prstGeom>
          <a:gradFill rotWithShape="0">
            <a:gsLst>
              <a:gs pos="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退出</a:t>
            </a:r>
          </a:p>
        </p:txBody>
      </p:sp>
      <p:graphicFrame>
        <p:nvGraphicFramePr>
          <p:cNvPr id="50186" name="Object 10"/>
          <p:cNvGraphicFramePr>
            <a:graphicFrameLocks noChangeAspect="1"/>
          </p:cNvGraphicFramePr>
          <p:nvPr/>
        </p:nvGraphicFramePr>
        <p:xfrm>
          <a:off x="3563939" y="1700213"/>
          <a:ext cx="3748087" cy="560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4" name="公式" r:id="rId10" imgW="1447165" imgH="215900" progId="Equation.3">
                  <p:embed/>
                </p:oleObj>
              </mc:Choice>
              <mc:Fallback>
                <p:oleObj name="公式" r:id="rId10" imgW="1447165" imgH="2159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9" y="1700213"/>
                        <a:ext cx="3748087" cy="5607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7" name="Object 11"/>
          <p:cNvGraphicFramePr>
            <a:graphicFrameLocks noChangeAspect="1"/>
          </p:cNvGraphicFramePr>
          <p:nvPr/>
        </p:nvGraphicFramePr>
        <p:xfrm>
          <a:off x="3200400" y="2537818"/>
          <a:ext cx="2592388" cy="805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5" name="公式" r:id="rId12" imgW="1384300" imgH="431800" progId="Equation.3">
                  <p:embed/>
                </p:oleObj>
              </mc:Choice>
              <mc:Fallback>
                <p:oleObj name="公式" r:id="rId12" imgW="1384300" imgH="431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537818"/>
                        <a:ext cx="2592388" cy="8054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8" name="Object 12"/>
          <p:cNvGraphicFramePr>
            <a:graphicFrameLocks noChangeAspect="1"/>
          </p:cNvGraphicFramePr>
          <p:nvPr/>
        </p:nvGraphicFramePr>
        <p:xfrm>
          <a:off x="3886201" y="3673674"/>
          <a:ext cx="2271713" cy="612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6" name="公式" r:id="rId14" imgW="799465" imgH="215900" progId="Equation.3">
                  <p:embed/>
                </p:oleObj>
              </mc:Choice>
              <mc:Fallback>
                <p:oleObj name="公式" r:id="rId14" imgW="799465" imgH="2159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1" y="3673674"/>
                        <a:ext cx="2271713" cy="612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71550" y="873324"/>
            <a:ext cx="7632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例</a:t>
            </a:r>
            <a:r>
              <a:rPr kumimoji="0" lang="en-US" altLang="zh-CN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1:</a:t>
            </a:r>
            <a:r>
              <a:rPr kumimoji="0" lang="zh-CN" altLang="en-US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求下列各式的值并找规律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1457326"/>
            <a:ext cx="705643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AutoNum type="arabicParenBoth"/>
            </a:pPr>
            <a:r>
              <a:rPr kumimoji="0" lang="zh-CN" altLang="en-US" sz="2400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                         </a:t>
            </a:r>
            <a:r>
              <a:rPr kumimoji="0" lang="en-US" altLang="zh-CN" sz="2400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(2)</a:t>
            </a:r>
          </a:p>
          <a:p>
            <a:pPr>
              <a:spcBef>
                <a:spcPct val="50000"/>
              </a:spcBef>
            </a:pPr>
            <a:r>
              <a:rPr kumimoji="0" lang="en-US" altLang="zh-CN" sz="2400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(3)                         (4)</a:t>
            </a:r>
          </a:p>
          <a:p>
            <a:pPr>
              <a:spcBef>
                <a:spcPct val="50000"/>
              </a:spcBef>
            </a:pPr>
            <a:r>
              <a:rPr kumimoji="0" lang="en-US" altLang="zh-CN" sz="2400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(5)                         (6)</a:t>
            </a:r>
          </a:p>
          <a:p>
            <a:pPr>
              <a:spcBef>
                <a:spcPct val="50000"/>
              </a:spcBef>
            </a:pPr>
            <a:r>
              <a:rPr kumimoji="0" lang="en-US" altLang="zh-CN" sz="2400" b="1" dirty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(7)                         (8)</a:t>
            </a: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1600201" y="1430537"/>
          <a:ext cx="1000125" cy="617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0" name="公式" r:id="rId3" imgW="368300" imgH="228600" progId="Equation.3">
                  <p:embed/>
                </p:oleObj>
              </mc:Choice>
              <mc:Fallback>
                <p:oleObj name="公式" r:id="rId3" imgW="3683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1" y="1430537"/>
                        <a:ext cx="1000125" cy="6179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4859339" y="1359099"/>
          <a:ext cx="1087437" cy="676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1" name="公式" r:id="rId5" imgW="368300" imgH="228600" progId="Equation.3">
                  <p:embed/>
                </p:oleObj>
              </mc:Choice>
              <mc:Fallback>
                <p:oleObj name="公式" r:id="rId5" imgW="3683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9" y="1359099"/>
                        <a:ext cx="1087437" cy="6768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1981200" y="2043113"/>
          <a:ext cx="534988" cy="612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2" name="公式" r:id="rId7" imgW="177800" imgH="203200" progId="Equation.3">
                  <p:embed/>
                </p:oleObj>
              </mc:Choice>
              <mc:Fallback>
                <p:oleObj name="公式" r:id="rId7" imgW="1778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43113"/>
                        <a:ext cx="534988" cy="6125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4886325" y="1971676"/>
          <a:ext cx="1057275" cy="653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3" name="公式" r:id="rId9" imgW="368300" imgH="228600" progId="Equation.3">
                  <p:embed/>
                </p:oleObj>
              </mc:Choice>
              <mc:Fallback>
                <p:oleObj name="公式" r:id="rId9" imgW="3683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1971676"/>
                        <a:ext cx="1057275" cy="6536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1812926" y="2637830"/>
          <a:ext cx="835025" cy="607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4" name="公式" r:id="rId11" imgW="279400" imgH="203200" progId="Equation.3">
                  <p:embed/>
                </p:oleObj>
              </mc:Choice>
              <mc:Fallback>
                <p:oleObj name="公式" r:id="rId11" imgW="279400" imgH="203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6" y="2637830"/>
                        <a:ext cx="835025" cy="6072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5029201" y="2400300"/>
          <a:ext cx="1071563" cy="1037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5" name="公式" r:id="rId13" imgW="419100" imgH="406400" progId="Equation.3">
                  <p:embed/>
                </p:oleObj>
              </mc:Choice>
              <mc:Fallback>
                <p:oleObj name="公式" r:id="rId13" imgW="419100" imgH="406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1" y="2400300"/>
                        <a:ext cx="1071563" cy="1037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838200" y="4039791"/>
            <a:ext cx="6172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当指数是 </a:t>
            </a:r>
            <a:r>
              <a:rPr kumimoji="0" lang="en-US" altLang="zh-CN" sz="2400" b="1" dirty="0">
                <a:solidFill>
                  <a:srgbClr val="3366FF"/>
                </a:solidFill>
                <a:ea typeface="宋体" panose="02010600030101010101" pitchFamily="2" charset="-122"/>
              </a:rPr>
              <a:t>____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数时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,</a:t>
            </a: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负数的幂是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____</a:t>
            </a: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数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.</a:t>
            </a:r>
          </a:p>
          <a:p>
            <a:pPr>
              <a:spcBef>
                <a:spcPct val="50000"/>
              </a:spcBef>
            </a:pP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当指数是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____</a:t>
            </a: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数时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,</a:t>
            </a: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负数的幂是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____</a:t>
            </a: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数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.</a:t>
            </a:r>
          </a:p>
          <a:p>
            <a:pPr>
              <a:spcBef>
                <a:spcPct val="50000"/>
              </a:spcBef>
            </a:pP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正数的任何次幂都是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____</a:t>
            </a: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数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.</a:t>
            </a:r>
          </a:p>
          <a:p>
            <a:pPr>
              <a:spcBef>
                <a:spcPct val="50000"/>
              </a:spcBef>
            </a:pP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0</a:t>
            </a:r>
            <a:r>
              <a:rPr kumimoji="0" lang="zh-CN" altLang="en-US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的任何次幂都是</a:t>
            </a:r>
            <a:r>
              <a:rPr kumimoji="0" lang="en-US" altLang="zh-CN" sz="2400" b="1" dirty="0">
                <a:solidFill>
                  <a:srgbClr val="3366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____</a:t>
            </a:r>
          </a:p>
        </p:txBody>
      </p:sp>
      <p:graphicFrame>
        <p:nvGraphicFramePr>
          <p:cNvPr id="51211" name="Object 11"/>
          <p:cNvGraphicFramePr>
            <a:graphicFrameLocks noChangeAspect="1"/>
          </p:cNvGraphicFramePr>
          <p:nvPr/>
        </p:nvGraphicFramePr>
        <p:xfrm>
          <a:off x="2141539" y="3257551"/>
          <a:ext cx="496887" cy="612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6" name="公式" r:id="rId15" imgW="165100" imgH="203200" progId="Equation.3">
                  <p:embed/>
                </p:oleObj>
              </mc:Choice>
              <mc:Fallback>
                <p:oleObj name="公式" r:id="rId15" imgW="165100" imgH="203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9" y="3257551"/>
                        <a:ext cx="496887" cy="6125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2" name="Object 12"/>
          <p:cNvGraphicFramePr>
            <a:graphicFrameLocks noChangeAspect="1"/>
          </p:cNvGraphicFramePr>
          <p:nvPr/>
        </p:nvGraphicFramePr>
        <p:xfrm>
          <a:off x="5562600" y="3257551"/>
          <a:ext cx="534988" cy="612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7" name="公式" r:id="rId17" imgW="177800" imgH="203200" progId="Equation.3">
                  <p:embed/>
                </p:oleObj>
              </mc:Choice>
              <mc:Fallback>
                <p:oleObj name="公式" r:id="rId17" imgW="177800" imgH="203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257551"/>
                        <a:ext cx="534988" cy="6125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323851" y="369690"/>
            <a:ext cx="24479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b="1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合作探究二</a:t>
            </a:r>
            <a:r>
              <a:rPr kumimoji="0" lang="en-US" altLang="zh-CN" b="1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:</a:t>
            </a:r>
          </a:p>
        </p:txBody>
      </p:sp>
      <p:graphicFrame>
        <p:nvGraphicFramePr>
          <p:cNvPr id="51214" name="Object 14"/>
          <p:cNvGraphicFramePr>
            <a:graphicFrameLocks noChangeAspect="1"/>
          </p:cNvGraphicFramePr>
          <p:nvPr/>
        </p:nvGraphicFramePr>
        <p:xfrm>
          <a:off x="2590801" y="1530550"/>
          <a:ext cx="1152525" cy="503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8" name="公式" r:id="rId19" imgW="405765" imgH="177800" progId="Equation.3">
                  <p:embed/>
                </p:oleObj>
              </mc:Choice>
              <mc:Fallback>
                <p:oleObj name="公式" r:id="rId19" imgW="405765" imgH="177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1530550"/>
                        <a:ext cx="1152525" cy="5036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5" name="Object 15"/>
          <p:cNvGraphicFramePr>
            <a:graphicFrameLocks noChangeAspect="1"/>
          </p:cNvGraphicFramePr>
          <p:nvPr/>
        </p:nvGraphicFramePr>
        <p:xfrm>
          <a:off x="5978525" y="1432323"/>
          <a:ext cx="863600" cy="503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9" name="公式" r:id="rId21" imgW="304165" imgH="177800" progId="Equation.3">
                  <p:embed/>
                </p:oleObj>
              </mc:Choice>
              <mc:Fallback>
                <p:oleObj name="公式" r:id="rId21" imgW="304165" imgH="177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1432323"/>
                        <a:ext cx="863600" cy="5036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6" name="Object 16"/>
          <p:cNvGraphicFramePr>
            <a:graphicFrameLocks noChangeAspect="1"/>
          </p:cNvGraphicFramePr>
          <p:nvPr/>
        </p:nvGraphicFramePr>
        <p:xfrm>
          <a:off x="2590801" y="2128838"/>
          <a:ext cx="1008063" cy="455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0" name="公式" r:id="rId23" imgW="393065" imgH="177800" progId="Equation.3">
                  <p:embed/>
                </p:oleObj>
              </mc:Choice>
              <mc:Fallback>
                <p:oleObj name="公式" r:id="rId23" imgW="393065" imgH="177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2128838"/>
                        <a:ext cx="1008063" cy="4554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7" name="Object 17"/>
          <p:cNvGraphicFramePr>
            <a:graphicFrameLocks noChangeAspect="1"/>
          </p:cNvGraphicFramePr>
          <p:nvPr/>
        </p:nvGraphicFramePr>
        <p:xfrm>
          <a:off x="5943600" y="2057401"/>
          <a:ext cx="1295400" cy="489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1" name="公式" r:id="rId25" imgW="469900" imgH="177800" progId="Equation.3">
                  <p:embed/>
                </p:oleObj>
              </mc:Choice>
              <mc:Fallback>
                <p:oleObj name="公式" r:id="rId25" imgW="469900" imgH="177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057401"/>
                        <a:ext cx="1295400" cy="489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8" name="Object 18"/>
          <p:cNvGraphicFramePr>
            <a:graphicFrameLocks noChangeAspect="1"/>
          </p:cNvGraphicFramePr>
          <p:nvPr/>
        </p:nvGraphicFramePr>
        <p:xfrm>
          <a:off x="2606676" y="2716411"/>
          <a:ext cx="1368425" cy="426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2" name="公式" r:id="rId27" imgW="570865" imgH="177800" progId="Equation.3">
                  <p:embed/>
                </p:oleObj>
              </mc:Choice>
              <mc:Fallback>
                <p:oleObj name="公式" r:id="rId27" imgW="570865" imgH="177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6" y="2716411"/>
                        <a:ext cx="1368425" cy="426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9" name="Object 19"/>
          <p:cNvGraphicFramePr>
            <a:graphicFrameLocks noChangeAspect="1"/>
          </p:cNvGraphicFramePr>
          <p:nvPr/>
        </p:nvGraphicFramePr>
        <p:xfrm>
          <a:off x="6103938" y="2444950"/>
          <a:ext cx="906462" cy="1082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3" name="公式" r:id="rId29" imgW="330200" imgH="393700" progId="Equation.3">
                  <p:embed/>
                </p:oleObj>
              </mc:Choice>
              <mc:Fallback>
                <p:oleObj name="公式" r:id="rId29" imgW="330200" imgH="3937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938" y="2444950"/>
                        <a:ext cx="906462" cy="10822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0" name="Object 20"/>
          <p:cNvGraphicFramePr>
            <a:graphicFrameLocks noChangeAspect="1"/>
          </p:cNvGraphicFramePr>
          <p:nvPr/>
        </p:nvGraphicFramePr>
        <p:xfrm>
          <a:off x="2598738" y="3355777"/>
          <a:ext cx="647700" cy="478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4" name="公式" r:id="rId31" imgW="241300" imgH="177800" progId="Equation.3">
                  <p:embed/>
                </p:oleObj>
              </mc:Choice>
              <mc:Fallback>
                <p:oleObj name="公式" r:id="rId31" imgW="241300" imgH="177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738" y="3355777"/>
                        <a:ext cx="647700" cy="478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1" name="Object 21"/>
          <p:cNvGraphicFramePr>
            <a:graphicFrameLocks noChangeAspect="1"/>
          </p:cNvGraphicFramePr>
          <p:nvPr/>
        </p:nvGraphicFramePr>
        <p:xfrm>
          <a:off x="6096001" y="3427214"/>
          <a:ext cx="60166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5" name="公式" r:id="rId33" imgW="241300" imgH="177800" progId="Equation.3">
                  <p:embed/>
                </p:oleObj>
              </mc:Choice>
              <mc:Fallback>
                <p:oleObj name="公式" r:id="rId33" imgW="241300" imgH="1778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3427214"/>
                        <a:ext cx="601663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5410200" y="4029075"/>
            <a:ext cx="581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>
                <a:ea typeface="宋体" panose="02010600030101010101" pitchFamily="2" charset="-122"/>
              </a:rPr>
              <a:t>负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2286001" y="4029075"/>
            <a:ext cx="581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>
                <a:ea typeface="宋体" panose="02010600030101010101" pitchFamily="2" charset="-122"/>
              </a:rPr>
              <a:t>奇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3810001" y="5229225"/>
            <a:ext cx="581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>
                <a:ea typeface="宋体" panose="02010600030101010101" pitchFamily="2" charset="-122"/>
              </a:rPr>
              <a:t>正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5410200" y="4543425"/>
            <a:ext cx="581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>
                <a:ea typeface="宋体" panose="02010600030101010101" pitchFamily="2" charset="-122"/>
              </a:rPr>
              <a:t>正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2286001" y="4629150"/>
            <a:ext cx="581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400" b="1">
                <a:ea typeface="宋体" panose="02010600030101010101" pitchFamily="2" charset="-122"/>
              </a:rPr>
              <a:t>偶</a:t>
            </a: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3429001" y="5829300"/>
            <a:ext cx="417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zh-CN" sz="2400">
                <a:ea typeface="宋体" panose="02010600030101010101" pitchFamily="2" charset="-122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2" grpId="0"/>
      <p:bldP spid="51223" grpId="0"/>
      <p:bldP spid="51224" grpId="0"/>
      <p:bldP spid="51225" grpId="0"/>
      <p:bldP spid="51226" grpId="0"/>
      <p:bldP spid="51227" grpId="0"/>
    </p:bldLst>
  </p:timing>
</p:sld>
</file>

<file path=ppt/theme/theme1.xml><?xml version="1.0" encoding="utf-8"?>
<a:theme xmlns:a="http://schemas.openxmlformats.org/drawingml/2006/main" name="WWW.2PPT.COM&#10;">
  <a:themeElements>
    <a:clrScheme name="Spring by Rhe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pring by Rhea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PMingLiU" pitchFamily="18" charset="-120"/>
          </a:defRPr>
        </a:defPPr>
      </a:lstStyle>
    </a:lnDef>
  </a:objectDefaults>
  <a:extraClrSchemeLst>
    <a:extraClrScheme>
      <a:clrScheme name="Spring by Rhe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 by Rhe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 by Rhe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 by Rhe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 by Rhe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 by Rhe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ing by Rhe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ing by Rhe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ing by Rhe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ing by Rhe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ing by Rhe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ing by Rhe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829</Words>
  <Application>Microsoft Office PowerPoint</Application>
  <PresentationFormat>全屏显示(4:3)</PresentationFormat>
  <Paragraphs>140</Paragraphs>
  <Slides>14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14</vt:i4>
      </vt:variant>
    </vt:vector>
  </HeadingPairs>
  <TitlesOfParts>
    <vt:vector size="30" baseType="lpstr">
      <vt:lpstr>PMingLiU</vt:lpstr>
      <vt:lpstr>方正正大黑简体</vt:lpstr>
      <vt:lpstr>黑体</vt:lpstr>
      <vt:lpstr>华文行楷</vt:lpstr>
      <vt:lpstr>华文新魏</vt:lpstr>
      <vt:lpstr>楷体_GB2312</vt:lpstr>
      <vt:lpstr>宋体</vt:lpstr>
      <vt:lpstr>微软雅黑</vt:lpstr>
      <vt:lpstr>Arial</vt:lpstr>
      <vt:lpstr>Times New Roman</vt:lpstr>
      <vt:lpstr>Verdana</vt:lpstr>
      <vt:lpstr>Wingdings</vt:lpstr>
      <vt:lpstr>WWW.2PPT.COM
</vt:lpstr>
      <vt:lpstr>公式</vt:lpstr>
      <vt:lpstr>Equation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cp:lastPrinted>2113-01-01T00:00:00Z</cp:lastPrinted>
  <dcterms:created xsi:type="dcterms:W3CDTF">2113-01-01T00:00:00Z</dcterms:created>
  <dcterms:modified xsi:type="dcterms:W3CDTF">2023-01-16T23:38:59Z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46E8E353FA254418B36D932B7611BF52</vt:lpwstr>
  </property>
  <property fmtid="{D5CDD505-2E9C-101B-9397-08002B2CF9AE}" pid="4" name="KSOProductBuildVer">
    <vt:lpwstr>2052-11.1.0.11194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