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11" r:id="rId3"/>
    <p:sldId id="309" r:id="rId4"/>
    <p:sldId id="317" r:id="rId5"/>
    <p:sldId id="318" r:id="rId6"/>
    <p:sldId id="312" r:id="rId7"/>
    <p:sldId id="315" r:id="rId8"/>
    <p:sldId id="316" r:id="rId9"/>
    <p:sldId id="313" r:id="rId10"/>
    <p:sldId id="314" r:id="rId11"/>
    <p:sldId id="294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FF"/>
    <a:srgbClr val="FFFF00"/>
    <a:srgbClr val="CC9900"/>
    <a:srgbClr val="FFCC00"/>
    <a:srgbClr val="0033CC"/>
    <a:srgbClr val="000000"/>
    <a:srgbClr val="D1B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08"/>
    <p:restoredTop sz="94614"/>
  </p:normalViewPr>
  <p:slideViewPr>
    <p:cSldViewPr showGuides="1">
      <p:cViewPr varScale="1">
        <p:scale>
          <a:sx n="108" d="100"/>
          <a:sy n="108" d="100"/>
        </p:scale>
        <p:origin x="-156" y="-84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57FF9B-C1BA-45A1-BCF3-32B7ECE4F8D7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7ADDB16-8CB0-48F0-860E-7862B89FFCAA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5A79161-0B8E-4DB0-AE8A-33163FA30472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9BB57FC-5A77-4DC2-9A4A-7B40DFA41B17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3C77C1D-D00F-4182-A677-A7F4A55C3B7F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4A7F8CE-600D-467C-B2AB-E3515763429E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FBE735F-18D3-41C2-8356-E0F3A2A335FF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B6EBA1A-B443-46D8-AE51-EE20E735DC64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1BC482F-C433-45D4-B401-70AEF28975CB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5AA8EAA-3804-4FCD-B4AC-1442D2868FC3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BEF940B-B2CA-466C-A06D-3EB63C7A0809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160075-CA20-4CD3-A6EF-080F70E432B5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Times New Roman" panose="020206030504050203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5.png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63089" y="2137738"/>
            <a:ext cx="7488831" cy="1323439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63500" dir="3187806" algn="ctr" rotWithShape="0">
              <a:srgbClr val="008000"/>
            </a:outerShd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1" lang="zh-CN" altLang="en-US" sz="8000" b="1" kern="1200" cap="none" spc="50" normalizeH="0" baseline="0" noProof="0" dirty="0">
                <a:solidFill>
                  <a:schemeClr val="accent2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除法的初步认识</a:t>
            </a:r>
          </a:p>
        </p:txBody>
      </p:sp>
      <p:sp>
        <p:nvSpPr>
          <p:cNvPr id="7171" name="Text Box 18"/>
          <p:cNvSpPr txBox="1">
            <a:spLocks noChangeArrowheads="1"/>
          </p:cNvSpPr>
          <p:nvPr/>
        </p:nvSpPr>
        <p:spPr bwMode="auto">
          <a:xfrm>
            <a:off x="971550" y="549275"/>
            <a:ext cx="4968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楷体_GB2312" pitchFamily="49" charset="-122"/>
                <a:cs typeface="+mn-cs"/>
              </a:rPr>
              <a:t>西师大版二年级数学上册</a:t>
            </a:r>
          </a:p>
        </p:txBody>
      </p:sp>
      <p:sp>
        <p:nvSpPr>
          <p:cNvPr id="5" name="矩形 4"/>
          <p:cNvSpPr/>
          <p:nvPr/>
        </p:nvSpPr>
        <p:spPr>
          <a:xfrm>
            <a:off x="3116949" y="573309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1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/>
          <p:nvPr/>
        </p:nvGraphicFramePr>
        <p:xfrm>
          <a:off x="107950" y="117475"/>
          <a:ext cx="2808288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r:id="rId3" imgW="1819275" imgH="342900" progId="Paint.Picture">
                  <p:embed/>
                </p:oleObj>
              </mc:Choice>
              <mc:Fallback>
                <p:oleObj r:id="rId3" imgW="1819275" imgH="342900" progId="Paint.Picture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950" y="117475"/>
                        <a:ext cx="2808288" cy="7191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/>
          <p:nvPr/>
        </p:nvGraphicFramePr>
        <p:xfrm>
          <a:off x="107950" y="981075"/>
          <a:ext cx="25209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r:id="rId5" imgW="1362075" imgH="295275" progId="Paint.Picture">
                  <p:embed/>
                </p:oleObj>
              </mc:Choice>
              <mc:Fallback>
                <p:oleObj r:id="rId5" imgW="1362075" imgH="295275" progId="Paint.Picture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950" y="981075"/>
                        <a:ext cx="2520950" cy="504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/>
          <p:nvPr/>
        </p:nvGraphicFramePr>
        <p:xfrm>
          <a:off x="179388" y="1628775"/>
          <a:ext cx="5761037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r:id="rId7" imgW="2962275" imgH="257175" progId="Paint.Picture">
                  <p:embed/>
                </p:oleObj>
              </mc:Choice>
              <mc:Fallback>
                <p:oleObj r:id="rId7" imgW="2962275" imgH="257175" progId="Paint.Picture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9388" y="1628775"/>
                        <a:ext cx="5761037" cy="649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Oval 5"/>
          <p:cNvSpPr/>
          <p:nvPr/>
        </p:nvSpPr>
        <p:spPr>
          <a:xfrm>
            <a:off x="2790825" y="3340100"/>
            <a:ext cx="338138" cy="339725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3558" name="Oval 6"/>
          <p:cNvSpPr/>
          <p:nvPr/>
        </p:nvSpPr>
        <p:spPr>
          <a:xfrm>
            <a:off x="3511550" y="3340100"/>
            <a:ext cx="338138" cy="339725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3559" name="Oval 7"/>
          <p:cNvSpPr/>
          <p:nvPr/>
        </p:nvSpPr>
        <p:spPr>
          <a:xfrm>
            <a:off x="4278313" y="3340100"/>
            <a:ext cx="338137" cy="339725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3560" name="Oval 8"/>
          <p:cNvSpPr/>
          <p:nvPr/>
        </p:nvSpPr>
        <p:spPr>
          <a:xfrm>
            <a:off x="4997450" y="3340100"/>
            <a:ext cx="339725" cy="339725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3561" name="Oval 9"/>
          <p:cNvSpPr/>
          <p:nvPr/>
        </p:nvSpPr>
        <p:spPr>
          <a:xfrm>
            <a:off x="5781675" y="3340100"/>
            <a:ext cx="338138" cy="339725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3562" name="Oval 10"/>
          <p:cNvSpPr/>
          <p:nvPr/>
        </p:nvSpPr>
        <p:spPr>
          <a:xfrm>
            <a:off x="6502400" y="3340100"/>
            <a:ext cx="338138" cy="339725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3563" name="Oval 11"/>
          <p:cNvSpPr/>
          <p:nvPr/>
        </p:nvSpPr>
        <p:spPr>
          <a:xfrm>
            <a:off x="7269163" y="3340100"/>
            <a:ext cx="338137" cy="339725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3564" name="Oval 12"/>
          <p:cNvSpPr/>
          <p:nvPr/>
        </p:nvSpPr>
        <p:spPr>
          <a:xfrm>
            <a:off x="2757488" y="4265613"/>
            <a:ext cx="338137" cy="339725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3565" name="Oval 13"/>
          <p:cNvSpPr/>
          <p:nvPr/>
        </p:nvSpPr>
        <p:spPr>
          <a:xfrm>
            <a:off x="3478213" y="4265613"/>
            <a:ext cx="338137" cy="339725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3566" name="Oval 14"/>
          <p:cNvSpPr/>
          <p:nvPr/>
        </p:nvSpPr>
        <p:spPr>
          <a:xfrm>
            <a:off x="4244975" y="4265613"/>
            <a:ext cx="338138" cy="339725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3567" name="Oval 15"/>
          <p:cNvSpPr/>
          <p:nvPr/>
        </p:nvSpPr>
        <p:spPr>
          <a:xfrm>
            <a:off x="4965700" y="4265613"/>
            <a:ext cx="338138" cy="339725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3568" name="Oval 16"/>
          <p:cNvSpPr/>
          <p:nvPr/>
        </p:nvSpPr>
        <p:spPr>
          <a:xfrm>
            <a:off x="5748338" y="4265613"/>
            <a:ext cx="338137" cy="339725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3569" name="Oval 17"/>
          <p:cNvSpPr/>
          <p:nvPr/>
        </p:nvSpPr>
        <p:spPr>
          <a:xfrm>
            <a:off x="6469063" y="4265613"/>
            <a:ext cx="338137" cy="339725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3570" name="Oval 18"/>
          <p:cNvSpPr/>
          <p:nvPr/>
        </p:nvSpPr>
        <p:spPr>
          <a:xfrm>
            <a:off x="7235825" y="4265613"/>
            <a:ext cx="338138" cy="339725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2307" name="Rectangle 19"/>
          <p:cNvSpPr/>
          <p:nvPr/>
        </p:nvSpPr>
        <p:spPr>
          <a:xfrm>
            <a:off x="2719388" y="3054350"/>
            <a:ext cx="433387" cy="1727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2308" name="Rectangle 20"/>
          <p:cNvSpPr/>
          <p:nvPr/>
        </p:nvSpPr>
        <p:spPr>
          <a:xfrm>
            <a:off x="3446463" y="3136900"/>
            <a:ext cx="433387" cy="1727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2309" name="Rectangle 21"/>
          <p:cNvSpPr/>
          <p:nvPr/>
        </p:nvSpPr>
        <p:spPr>
          <a:xfrm>
            <a:off x="4191000" y="3054350"/>
            <a:ext cx="431800" cy="1727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2310" name="Rectangle 22"/>
          <p:cNvSpPr/>
          <p:nvPr/>
        </p:nvSpPr>
        <p:spPr>
          <a:xfrm>
            <a:off x="4933950" y="3054350"/>
            <a:ext cx="431800" cy="1727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2311" name="Rectangle 23"/>
          <p:cNvSpPr/>
          <p:nvPr/>
        </p:nvSpPr>
        <p:spPr>
          <a:xfrm>
            <a:off x="5743575" y="3052763"/>
            <a:ext cx="431800" cy="1727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2312" name="Rectangle 24"/>
          <p:cNvSpPr/>
          <p:nvPr/>
        </p:nvSpPr>
        <p:spPr>
          <a:xfrm>
            <a:off x="6421438" y="3052763"/>
            <a:ext cx="431800" cy="1727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2313" name="Rectangle 25"/>
          <p:cNvSpPr/>
          <p:nvPr/>
        </p:nvSpPr>
        <p:spPr>
          <a:xfrm>
            <a:off x="7164388" y="3068638"/>
            <a:ext cx="433387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graphicFrame>
        <p:nvGraphicFramePr>
          <p:cNvPr id="23578" name="Object 26"/>
          <p:cNvGraphicFramePr/>
          <p:nvPr/>
        </p:nvGraphicFramePr>
        <p:xfrm>
          <a:off x="1979613" y="5157788"/>
          <a:ext cx="460851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r:id="rId9" imgW="1228725" imgH="381000" progId="Paint.Picture">
                  <p:embed/>
                </p:oleObj>
              </mc:Choice>
              <mc:Fallback>
                <p:oleObj r:id="rId9" imgW="1228725" imgH="381000" progId="Paint.Picture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79613" y="5157788"/>
                        <a:ext cx="4608512" cy="1152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5" name="Text Box 27"/>
          <p:cNvSpPr txBox="1"/>
          <p:nvPr/>
        </p:nvSpPr>
        <p:spPr>
          <a:xfrm>
            <a:off x="4787900" y="1844675"/>
            <a:ext cx="431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  <a:endParaRPr lang="zh-CN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12316" name="Text Box 28"/>
          <p:cNvSpPr txBox="1"/>
          <p:nvPr/>
        </p:nvSpPr>
        <p:spPr>
          <a:xfrm>
            <a:off x="3467100" y="5580063"/>
            <a:ext cx="4318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endParaRPr lang="zh-CN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12317" name="Text Box 29"/>
          <p:cNvSpPr txBox="1"/>
          <p:nvPr/>
        </p:nvSpPr>
        <p:spPr>
          <a:xfrm>
            <a:off x="4756150" y="5613400"/>
            <a:ext cx="4318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  <a:endParaRPr lang="zh-CN" altLang="en-US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7" grpId="0" animBg="1"/>
      <p:bldP spid="12308" grpId="0" animBg="1"/>
      <p:bldP spid="12309" grpId="0" animBg="1"/>
      <p:bldP spid="12310" grpId="0" animBg="1"/>
      <p:bldP spid="12311" grpId="0" animBg="1"/>
      <p:bldP spid="12312" grpId="0" animBg="1"/>
      <p:bldP spid="12313" grpId="0" animBg="1"/>
      <p:bldP spid="12315" grpId="0"/>
      <p:bldP spid="12316" grpId="0"/>
      <p:bldP spid="123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209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5288" y="260350"/>
            <a:ext cx="1271587" cy="2160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79" name="Text Box 5"/>
          <p:cNvSpPr txBox="1"/>
          <p:nvPr/>
        </p:nvSpPr>
        <p:spPr>
          <a:xfrm>
            <a:off x="1979613" y="620713"/>
            <a:ext cx="39592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66FFFF"/>
                </a:solidFill>
                <a:latin typeface="Times New Roman" panose="02020603050405020304" charset="0"/>
              </a:rPr>
              <a:t>圈一圈，填一填。</a:t>
            </a:r>
          </a:p>
        </p:txBody>
      </p:sp>
      <p:pic>
        <p:nvPicPr>
          <p:cNvPr id="24580" name="Picture 3" descr="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050" y="2489200"/>
            <a:ext cx="4537075" cy="211455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</p:pic>
      <p:sp>
        <p:nvSpPr>
          <p:cNvPr id="24581" name="Text Box 6"/>
          <p:cNvSpPr txBox="1"/>
          <p:nvPr/>
        </p:nvSpPr>
        <p:spPr>
          <a:xfrm>
            <a:off x="2844800" y="3933825"/>
            <a:ext cx="41036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0000"/>
                </a:solidFill>
                <a:latin typeface="Times New Roman" panose="02020603050405020304" charset="0"/>
              </a:rPr>
              <a:t>每次圈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charset="0"/>
              </a:rPr>
              <a:t>3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charset="0"/>
              </a:rPr>
              <a:t>个，（   ）次圈完。</a:t>
            </a:r>
          </a:p>
        </p:txBody>
      </p:sp>
      <p:sp>
        <p:nvSpPr>
          <p:cNvPr id="55305" name="AutoShape 9"/>
          <p:cNvSpPr/>
          <p:nvPr/>
        </p:nvSpPr>
        <p:spPr>
          <a:xfrm>
            <a:off x="1835150" y="333375"/>
            <a:ext cx="3671888" cy="1366838"/>
          </a:xfrm>
          <a:prstGeom prst="cloudCallout">
            <a:avLst>
              <a:gd name="adj1" fmla="val -57870"/>
              <a:gd name="adj2" fmla="val -28051"/>
            </a:avLst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chemeClr val="bg2"/>
                </a:solidFill>
                <a:latin typeface="仿宋_GB2312" pitchFamily="49" charset="-122"/>
                <a:ea typeface="仿宋_GB2312" pitchFamily="49" charset="-122"/>
              </a:rPr>
              <a:t>再想一想：怎么写算式呢？</a:t>
            </a:r>
          </a:p>
        </p:txBody>
      </p:sp>
      <p:sp>
        <p:nvSpPr>
          <p:cNvPr id="55306" name="Text Box 10"/>
          <p:cNvSpPr txBox="1"/>
          <p:nvPr/>
        </p:nvSpPr>
        <p:spPr>
          <a:xfrm>
            <a:off x="2627313" y="5013325"/>
            <a:ext cx="6492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charset="0"/>
              </a:rPr>
              <a:t>15</a:t>
            </a:r>
          </a:p>
        </p:txBody>
      </p:sp>
      <p:sp>
        <p:nvSpPr>
          <p:cNvPr id="55308" name="Text Box 12"/>
          <p:cNvSpPr txBox="1"/>
          <p:nvPr/>
        </p:nvSpPr>
        <p:spPr>
          <a:xfrm>
            <a:off x="3059113" y="5013325"/>
            <a:ext cx="23764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charset="0"/>
              </a:rPr>
              <a:t>÷3=5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charset="0"/>
              </a:rPr>
              <a:t>（次）</a:t>
            </a:r>
          </a:p>
        </p:txBody>
      </p:sp>
      <p:sp>
        <p:nvSpPr>
          <p:cNvPr id="55310" name="Text Box 14"/>
          <p:cNvSpPr txBox="1"/>
          <p:nvPr/>
        </p:nvSpPr>
        <p:spPr>
          <a:xfrm>
            <a:off x="4859338" y="3933825"/>
            <a:ext cx="3603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charset="0"/>
              </a:rPr>
              <a:t>5</a:t>
            </a:r>
          </a:p>
        </p:txBody>
      </p:sp>
      <p:grpSp>
        <p:nvGrpSpPr>
          <p:cNvPr id="2" name="Group 23"/>
          <p:cNvGrpSpPr/>
          <p:nvPr/>
        </p:nvGrpSpPr>
        <p:grpSpPr>
          <a:xfrm>
            <a:off x="3924300" y="2708275"/>
            <a:ext cx="863600" cy="865188"/>
            <a:chOff x="2472" y="1706"/>
            <a:chExt cx="544" cy="545"/>
          </a:xfrm>
        </p:grpSpPr>
        <p:sp>
          <p:nvSpPr>
            <p:cNvPr id="24607" name="Line 18"/>
            <p:cNvSpPr/>
            <p:nvPr/>
          </p:nvSpPr>
          <p:spPr>
            <a:xfrm flipH="1">
              <a:off x="2835" y="1706"/>
              <a:ext cx="181" cy="545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8" name="Line 19"/>
            <p:cNvSpPr/>
            <p:nvPr/>
          </p:nvSpPr>
          <p:spPr>
            <a:xfrm>
              <a:off x="2744" y="2251"/>
              <a:ext cx="91" cy="0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9" name="Line 20"/>
            <p:cNvSpPr/>
            <p:nvPr/>
          </p:nvSpPr>
          <p:spPr>
            <a:xfrm>
              <a:off x="2472" y="1706"/>
              <a:ext cx="272" cy="545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0" name="Line 21"/>
            <p:cNvSpPr/>
            <p:nvPr/>
          </p:nvSpPr>
          <p:spPr>
            <a:xfrm>
              <a:off x="2472" y="1706"/>
              <a:ext cx="544" cy="0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24"/>
          <p:cNvGrpSpPr/>
          <p:nvPr/>
        </p:nvGrpSpPr>
        <p:grpSpPr>
          <a:xfrm>
            <a:off x="5076825" y="2708275"/>
            <a:ext cx="863600" cy="865188"/>
            <a:chOff x="2472" y="1706"/>
            <a:chExt cx="544" cy="545"/>
          </a:xfrm>
        </p:grpSpPr>
        <p:sp>
          <p:nvSpPr>
            <p:cNvPr id="24603" name="Line 25"/>
            <p:cNvSpPr/>
            <p:nvPr/>
          </p:nvSpPr>
          <p:spPr>
            <a:xfrm flipH="1">
              <a:off x="2835" y="1706"/>
              <a:ext cx="181" cy="545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4" name="Line 26"/>
            <p:cNvSpPr/>
            <p:nvPr/>
          </p:nvSpPr>
          <p:spPr>
            <a:xfrm>
              <a:off x="2744" y="2251"/>
              <a:ext cx="91" cy="0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5" name="Line 27"/>
            <p:cNvSpPr/>
            <p:nvPr/>
          </p:nvSpPr>
          <p:spPr>
            <a:xfrm>
              <a:off x="2472" y="1706"/>
              <a:ext cx="272" cy="545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6" name="Line 28"/>
            <p:cNvSpPr/>
            <p:nvPr/>
          </p:nvSpPr>
          <p:spPr>
            <a:xfrm>
              <a:off x="2472" y="1706"/>
              <a:ext cx="544" cy="0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33"/>
          <p:cNvGrpSpPr/>
          <p:nvPr/>
        </p:nvGrpSpPr>
        <p:grpSpPr>
          <a:xfrm>
            <a:off x="4572000" y="2708275"/>
            <a:ext cx="863600" cy="865188"/>
            <a:chOff x="2880" y="1706"/>
            <a:chExt cx="544" cy="545"/>
          </a:xfrm>
        </p:grpSpPr>
        <p:sp>
          <p:nvSpPr>
            <p:cNvPr id="24599" name="Line 29"/>
            <p:cNvSpPr/>
            <p:nvPr/>
          </p:nvSpPr>
          <p:spPr>
            <a:xfrm>
              <a:off x="3061" y="1706"/>
              <a:ext cx="91" cy="0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0" name="Line 30"/>
            <p:cNvSpPr/>
            <p:nvPr/>
          </p:nvSpPr>
          <p:spPr>
            <a:xfrm flipH="1">
              <a:off x="2880" y="1706"/>
              <a:ext cx="181" cy="545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1" name="Line 31"/>
            <p:cNvSpPr/>
            <p:nvPr/>
          </p:nvSpPr>
          <p:spPr>
            <a:xfrm>
              <a:off x="2880" y="2251"/>
              <a:ext cx="544" cy="0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2" name="Line 32"/>
            <p:cNvSpPr/>
            <p:nvPr/>
          </p:nvSpPr>
          <p:spPr>
            <a:xfrm>
              <a:off x="3152" y="1706"/>
              <a:ext cx="272" cy="545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34"/>
          <p:cNvGrpSpPr/>
          <p:nvPr/>
        </p:nvGrpSpPr>
        <p:grpSpPr>
          <a:xfrm>
            <a:off x="5724525" y="2708275"/>
            <a:ext cx="863600" cy="865188"/>
            <a:chOff x="2880" y="1706"/>
            <a:chExt cx="544" cy="545"/>
          </a:xfrm>
        </p:grpSpPr>
        <p:sp>
          <p:nvSpPr>
            <p:cNvPr id="24595" name="Line 35"/>
            <p:cNvSpPr/>
            <p:nvPr/>
          </p:nvSpPr>
          <p:spPr>
            <a:xfrm>
              <a:off x="3061" y="1706"/>
              <a:ext cx="91" cy="0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6" name="Line 36"/>
            <p:cNvSpPr/>
            <p:nvPr/>
          </p:nvSpPr>
          <p:spPr>
            <a:xfrm flipH="1">
              <a:off x="2880" y="1706"/>
              <a:ext cx="181" cy="545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7" name="Line 37"/>
            <p:cNvSpPr/>
            <p:nvPr/>
          </p:nvSpPr>
          <p:spPr>
            <a:xfrm>
              <a:off x="2880" y="2251"/>
              <a:ext cx="544" cy="0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8" name="Line 38"/>
            <p:cNvSpPr/>
            <p:nvPr/>
          </p:nvSpPr>
          <p:spPr>
            <a:xfrm>
              <a:off x="3152" y="1706"/>
              <a:ext cx="272" cy="545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Group 39"/>
          <p:cNvGrpSpPr/>
          <p:nvPr/>
        </p:nvGrpSpPr>
        <p:grpSpPr>
          <a:xfrm>
            <a:off x="3421063" y="2708275"/>
            <a:ext cx="863600" cy="865188"/>
            <a:chOff x="2880" y="1706"/>
            <a:chExt cx="544" cy="545"/>
          </a:xfrm>
        </p:grpSpPr>
        <p:sp>
          <p:nvSpPr>
            <p:cNvPr id="24591" name="Line 40"/>
            <p:cNvSpPr/>
            <p:nvPr/>
          </p:nvSpPr>
          <p:spPr>
            <a:xfrm>
              <a:off x="3061" y="1706"/>
              <a:ext cx="91" cy="0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2" name="Line 41"/>
            <p:cNvSpPr/>
            <p:nvPr/>
          </p:nvSpPr>
          <p:spPr>
            <a:xfrm flipH="1">
              <a:off x="2880" y="1706"/>
              <a:ext cx="181" cy="545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3" name="Line 42"/>
            <p:cNvSpPr/>
            <p:nvPr/>
          </p:nvSpPr>
          <p:spPr>
            <a:xfrm>
              <a:off x="2880" y="2251"/>
              <a:ext cx="544" cy="0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4" name="Line 43"/>
            <p:cNvSpPr/>
            <p:nvPr/>
          </p:nvSpPr>
          <p:spPr>
            <a:xfrm>
              <a:off x="3152" y="1706"/>
              <a:ext cx="272" cy="545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5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5" grpId="0" animBg="1"/>
      <p:bldP spid="55306" grpId="0"/>
      <p:bldP spid="553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13" y="2708275"/>
            <a:ext cx="5184775" cy="21701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3" name="Picture 8" descr="209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5288" y="260350"/>
            <a:ext cx="1271587" cy="2160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4" name="AutoShape 9"/>
          <p:cNvSpPr/>
          <p:nvPr/>
        </p:nvSpPr>
        <p:spPr>
          <a:xfrm>
            <a:off x="1979613" y="115888"/>
            <a:ext cx="3311525" cy="1081087"/>
          </a:xfrm>
          <a:prstGeom prst="cloudCallout">
            <a:avLst>
              <a:gd name="adj1" fmla="val -54074"/>
              <a:gd name="adj2" fmla="val 11528"/>
            </a:avLst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b="1" dirty="0">
                <a:solidFill>
                  <a:schemeClr val="bg2"/>
                </a:solidFill>
                <a:latin typeface="仿宋_GB2312" pitchFamily="49" charset="-122"/>
                <a:ea typeface="仿宋_GB2312" pitchFamily="49" charset="-122"/>
              </a:rPr>
              <a:t>看算式圈一圈，说一说。</a:t>
            </a:r>
          </a:p>
          <a:p>
            <a:pPr algn="ctr"/>
            <a:endParaRPr lang="zh-CN" altLang="en-US" b="1" dirty="0">
              <a:solidFill>
                <a:schemeClr val="bg2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5605" name="Text Box 10"/>
          <p:cNvSpPr txBox="1"/>
          <p:nvPr/>
        </p:nvSpPr>
        <p:spPr>
          <a:xfrm>
            <a:off x="3492500" y="1628775"/>
            <a:ext cx="22320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24÷8=3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 descr="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3" y="3284538"/>
            <a:ext cx="3455987" cy="14462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27" name="Picture 4" descr="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825" y="3213100"/>
            <a:ext cx="3744913" cy="15668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28" name="Picture 5" descr="209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5288" y="260350"/>
            <a:ext cx="1271587" cy="2160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29" name="AutoShape 6"/>
          <p:cNvSpPr/>
          <p:nvPr/>
        </p:nvSpPr>
        <p:spPr>
          <a:xfrm>
            <a:off x="1979613" y="115888"/>
            <a:ext cx="3311525" cy="1081087"/>
          </a:xfrm>
          <a:prstGeom prst="cloudCallout">
            <a:avLst>
              <a:gd name="adj1" fmla="val -54074"/>
              <a:gd name="adj2" fmla="val 11528"/>
            </a:avLst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b="1" dirty="0">
                <a:solidFill>
                  <a:schemeClr val="bg2"/>
                </a:solidFill>
                <a:latin typeface="仿宋_GB2312" pitchFamily="49" charset="-122"/>
                <a:ea typeface="仿宋_GB2312" pitchFamily="49" charset="-122"/>
              </a:rPr>
              <a:t>看算式圈一圈，说一说。</a:t>
            </a:r>
          </a:p>
        </p:txBody>
      </p:sp>
      <p:sp>
        <p:nvSpPr>
          <p:cNvPr id="26630" name="Text Box 7"/>
          <p:cNvSpPr txBox="1"/>
          <p:nvPr/>
        </p:nvSpPr>
        <p:spPr>
          <a:xfrm>
            <a:off x="3492500" y="1628775"/>
            <a:ext cx="194468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24÷8=3</a:t>
            </a:r>
          </a:p>
        </p:txBody>
      </p:sp>
      <p:sp>
        <p:nvSpPr>
          <p:cNvPr id="26631" name="Line 8"/>
          <p:cNvSpPr/>
          <p:nvPr/>
        </p:nvSpPr>
        <p:spPr>
          <a:xfrm flipH="1">
            <a:off x="2339975" y="2205038"/>
            <a:ext cx="1800225" cy="1008062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2" name="Line 9"/>
          <p:cNvSpPr/>
          <p:nvPr/>
        </p:nvSpPr>
        <p:spPr>
          <a:xfrm>
            <a:off x="4356100" y="2205038"/>
            <a:ext cx="1944688" cy="1008062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12"/>
          <p:cNvGrpSpPr/>
          <p:nvPr/>
        </p:nvGrpSpPr>
        <p:grpSpPr>
          <a:xfrm>
            <a:off x="684213" y="5084763"/>
            <a:ext cx="3384550" cy="1004887"/>
            <a:chOff x="521" y="3475"/>
            <a:chExt cx="2132" cy="633"/>
          </a:xfrm>
        </p:grpSpPr>
        <p:sp>
          <p:nvSpPr>
            <p:cNvPr id="26692" name="Text Box 10"/>
            <p:cNvSpPr txBox="1"/>
            <p:nvPr/>
          </p:nvSpPr>
          <p:spPr>
            <a:xfrm>
              <a:off x="521" y="3475"/>
              <a:ext cx="2132" cy="6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charset="0"/>
                </a:rPr>
                <a:t>把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charset="0"/>
                </a:rPr>
                <a:t>24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charset="0"/>
                </a:rPr>
                <a:t>个   平均分成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charset="0"/>
                </a:rPr>
                <a:t>8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charset="0"/>
                </a:rPr>
                <a:t>份，</a:t>
              </a:r>
            </a:p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charset="0"/>
                </a:rPr>
                <a:t>每份是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charset="0"/>
                </a:rPr>
                <a:t>3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charset="0"/>
                </a:rPr>
                <a:t>个。</a:t>
              </a:r>
            </a:p>
          </p:txBody>
        </p:sp>
        <p:sp>
          <p:nvSpPr>
            <p:cNvPr id="26693" name="AutoShape 11"/>
            <p:cNvSpPr/>
            <p:nvPr/>
          </p:nvSpPr>
          <p:spPr>
            <a:xfrm>
              <a:off x="1156" y="3566"/>
              <a:ext cx="136" cy="136"/>
            </a:xfrm>
            <a:prstGeom prst="flowChartExtra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charset="0"/>
              </a:endParaRPr>
            </a:p>
          </p:txBody>
        </p:sp>
      </p:grpSp>
      <p:grpSp>
        <p:nvGrpSpPr>
          <p:cNvPr id="3" name="Group 16"/>
          <p:cNvGrpSpPr/>
          <p:nvPr/>
        </p:nvGrpSpPr>
        <p:grpSpPr>
          <a:xfrm>
            <a:off x="5292725" y="5157788"/>
            <a:ext cx="3384550" cy="1004887"/>
            <a:chOff x="3243" y="3158"/>
            <a:chExt cx="2132" cy="633"/>
          </a:xfrm>
        </p:grpSpPr>
        <p:sp>
          <p:nvSpPr>
            <p:cNvPr id="26690" name="Text Box 14"/>
            <p:cNvSpPr txBox="1"/>
            <p:nvPr/>
          </p:nvSpPr>
          <p:spPr>
            <a:xfrm>
              <a:off x="3243" y="3158"/>
              <a:ext cx="2132" cy="6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charset="0"/>
                </a:rPr>
                <a:t>24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charset="0"/>
                </a:rPr>
                <a:t>个   ，每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charset="0"/>
                </a:rPr>
                <a:t>8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charset="0"/>
                </a:rPr>
                <a:t>个分一份，</a:t>
              </a:r>
            </a:p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charset="0"/>
                </a:rPr>
                <a:t>可以分成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charset="0"/>
                </a:rPr>
                <a:t>3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charset="0"/>
                </a:rPr>
                <a:t>份。</a:t>
              </a:r>
            </a:p>
          </p:txBody>
        </p:sp>
        <p:sp>
          <p:nvSpPr>
            <p:cNvPr id="26691" name="AutoShape 15"/>
            <p:cNvSpPr/>
            <p:nvPr/>
          </p:nvSpPr>
          <p:spPr>
            <a:xfrm>
              <a:off x="3696" y="3249"/>
              <a:ext cx="136" cy="136"/>
            </a:xfrm>
            <a:prstGeom prst="flowChartExtra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charset="0"/>
              </a:endParaRPr>
            </a:p>
          </p:txBody>
        </p:sp>
      </p:grpSp>
      <p:sp>
        <p:nvSpPr>
          <p:cNvPr id="26635" name="Line 26"/>
          <p:cNvSpPr/>
          <p:nvPr/>
        </p:nvSpPr>
        <p:spPr>
          <a:xfrm>
            <a:off x="1619250" y="4652963"/>
            <a:ext cx="360363" cy="0"/>
          </a:xfrm>
          <a:prstGeom prst="line">
            <a:avLst/>
          </a:prstGeom>
          <a:ln w="9525" cap="flat" cmpd="sng">
            <a:solidFill>
              <a:srgbClr val="3366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6636" name="Group 29"/>
          <p:cNvGrpSpPr/>
          <p:nvPr/>
        </p:nvGrpSpPr>
        <p:grpSpPr>
          <a:xfrm>
            <a:off x="1619250" y="3357563"/>
            <a:ext cx="360363" cy="1295400"/>
            <a:chOff x="1020" y="2115"/>
            <a:chExt cx="227" cy="816"/>
          </a:xfrm>
        </p:grpSpPr>
        <p:sp>
          <p:nvSpPr>
            <p:cNvPr id="26687" name="Line 25"/>
            <p:cNvSpPr/>
            <p:nvPr/>
          </p:nvSpPr>
          <p:spPr>
            <a:xfrm>
              <a:off x="1020" y="2115"/>
              <a:ext cx="0" cy="816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8" name="Line 27"/>
            <p:cNvSpPr/>
            <p:nvPr/>
          </p:nvSpPr>
          <p:spPr>
            <a:xfrm>
              <a:off x="1020" y="2115"/>
              <a:ext cx="227" cy="0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9" name="Line 28"/>
            <p:cNvSpPr/>
            <p:nvPr/>
          </p:nvSpPr>
          <p:spPr>
            <a:xfrm>
              <a:off x="1247" y="2115"/>
              <a:ext cx="0" cy="816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637" name="Group 30"/>
          <p:cNvGrpSpPr/>
          <p:nvPr/>
        </p:nvGrpSpPr>
        <p:grpSpPr>
          <a:xfrm>
            <a:off x="2051050" y="3357563"/>
            <a:ext cx="360363" cy="1295400"/>
            <a:chOff x="1020" y="2115"/>
            <a:chExt cx="227" cy="816"/>
          </a:xfrm>
        </p:grpSpPr>
        <p:sp>
          <p:nvSpPr>
            <p:cNvPr id="26684" name="Line 31"/>
            <p:cNvSpPr/>
            <p:nvPr/>
          </p:nvSpPr>
          <p:spPr>
            <a:xfrm>
              <a:off x="1020" y="2115"/>
              <a:ext cx="0" cy="816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5" name="Line 32"/>
            <p:cNvSpPr/>
            <p:nvPr/>
          </p:nvSpPr>
          <p:spPr>
            <a:xfrm>
              <a:off x="1020" y="2115"/>
              <a:ext cx="227" cy="0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6" name="Line 33"/>
            <p:cNvSpPr/>
            <p:nvPr/>
          </p:nvSpPr>
          <p:spPr>
            <a:xfrm>
              <a:off x="1247" y="2115"/>
              <a:ext cx="0" cy="816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638" name="Group 38"/>
          <p:cNvGrpSpPr/>
          <p:nvPr/>
        </p:nvGrpSpPr>
        <p:grpSpPr>
          <a:xfrm>
            <a:off x="2484438" y="3357563"/>
            <a:ext cx="360362" cy="1295400"/>
            <a:chOff x="1020" y="2115"/>
            <a:chExt cx="227" cy="816"/>
          </a:xfrm>
        </p:grpSpPr>
        <p:sp>
          <p:nvSpPr>
            <p:cNvPr id="26681" name="Line 39"/>
            <p:cNvSpPr/>
            <p:nvPr/>
          </p:nvSpPr>
          <p:spPr>
            <a:xfrm>
              <a:off x="1020" y="2115"/>
              <a:ext cx="0" cy="816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2" name="Line 40"/>
            <p:cNvSpPr/>
            <p:nvPr/>
          </p:nvSpPr>
          <p:spPr>
            <a:xfrm>
              <a:off x="1020" y="2115"/>
              <a:ext cx="227" cy="0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3" name="Line 41"/>
            <p:cNvSpPr/>
            <p:nvPr/>
          </p:nvSpPr>
          <p:spPr>
            <a:xfrm>
              <a:off x="1247" y="2115"/>
              <a:ext cx="0" cy="816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639" name="Group 42"/>
          <p:cNvGrpSpPr/>
          <p:nvPr/>
        </p:nvGrpSpPr>
        <p:grpSpPr>
          <a:xfrm>
            <a:off x="1187450" y="3357563"/>
            <a:ext cx="360363" cy="1295400"/>
            <a:chOff x="1020" y="2115"/>
            <a:chExt cx="227" cy="816"/>
          </a:xfrm>
        </p:grpSpPr>
        <p:sp>
          <p:nvSpPr>
            <p:cNvPr id="26678" name="Line 43"/>
            <p:cNvSpPr/>
            <p:nvPr/>
          </p:nvSpPr>
          <p:spPr>
            <a:xfrm>
              <a:off x="1020" y="2115"/>
              <a:ext cx="0" cy="816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9" name="Line 44"/>
            <p:cNvSpPr/>
            <p:nvPr/>
          </p:nvSpPr>
          <p:spPr>
            <a:xfrm>
              <a:off x="1020" y="2115"/>
              <a:ext cx="227" cy="0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0" name="Line 45"/>
            <p:cNvSpPr/>
            <p:nvPr/>
          </p:nvSpPr>
          <p:spPr>
            <a:xfrm>
              <a:off x="1247" y="2115"/>
              <a:ext cx="0" cy="816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640" name="Group 46"/>
          <p:cNvGrpSpPr/>
          <p:nvPr/>
        </p:nvGrpSpPr>
        <p:grpSpPr>
          <a:xfrm>
            <a:off x="755650" y="3357563"/>
            <a:ext cx="360363" cy="1295400"/>
            <a:chOff x="1020" y="2115"/>
            <a:chExt cx="227" cy="816"/>
          </a:xfrm>
        </p:grpSpPr>
        <p:sp>
          <p:nvSpPr>
            <p:cNvPr id="26675" name="Line 47"/>
            <p:cNvSpPr/>
            <p:nvPr/>
          </p:nvSpPr>
          <p:spPr>
            <a:xfrm>
              <a:off x="1020" y="2115"/>
              <a:ext cx="0" cy="816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6" name="Line 48"/>
            <p:cNvSpPr/>
            <p:nvPr/>
          </p:nvSpPr>
          <p:spPr>
            <a:xfrm>
              <a:off x="1020" y="2115"/>
              <a:ext cx="227" cy="0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7" name="Line 49"/>
            <p:cNvSpPr/>
            <p:nvPr/>
          </p:nvSpPr>
          <p:spPr>
            <a:xfrm>
              <a:off x="1247" y="2115"/>
              <a:ext cx="0" cy="816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641" name="Group 50"/>
          <p:cNvGrpSpPr/>
          <p:nvPr/>
        </p:nvGrpSpPr>
        <p:grpSpPr>
          <a:xfrm>
            <a:off x="2916238" y="3357563"/>
            <a:ext cx="360362" cy="1295400"/>
            <a:chOff x="1020" y="2115"/>
            <a:chExt cx="227" cy="816"/>
          </a:xfrm>
        </p:grpSpPr>
        <p:sp>
          <p:nvSpPr>
            <p:cNvPr id="26672" name="Line 51"/>
            <p:cNvSpPr/>
            <p:nvPr/>
          </p:nvSpPr>
          <p:spPr>
            <a:xfrm>
              <a:off x="1020" y="2115"/>
              <a:ext cx="0" cy="816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3" name="Line 52"/>
            <p:cNvSpPr/>
            <p:nvPr/>
          </p:nvSpPr>
          <p:spPr>
            <a:xfrm>
              <a:off x="1020" y="2115"/>
              <a:ext cx="227" cy="0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4" name="Line 53"/>
            <p:cNvSpPr/>
            <p:nvPr/>
          </p:nvSpPr>
          <p:spPr>
            <a:xfrm>
              <a:off x="1247" y="2115"/>
              <a:ext cx="0" cy="816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642" name="Group 54"/>
          <p:cNvGrpSpPr/>
          <p:nvPr/>
        </p:nvGrpSpPr>
        <p:grpSpPr>
          <a:xfrm>
            <a:off x="3779838" y="3357563"/>
            <a:ext cx="360362" cy="1295400"/>
            <a:chOff x="1020" y="2115"/>
            <a:chExt cx="227" cy="816"/>
          </a:xfrm>
        </p:grpSpPr>
        <p:sp>
          <p:nvSpPr>
            <p:cNvPr id="26669" name="Line 55"/>
            <p:cNvSpPr/>
            <p:nvPr/>
          </p:nvSpPr>
          <p:spPr>
            <a:xfrm>
              <a:off x="1020" y="2115"/>
              <a:ext cx="0" cy="816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0" name="Line 56"/>
            <p:cNvSpPr/>
            <p:nvPr/>
          </p:nvSpPr>
          <p:spPr>
            <a:xfrm>
              <a:off x="1020" y="2115"/>
              <a:ext cx="227" cy="0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1" name="Line 57"/>
            <p:cNvSpPr/>
            <p:nvPr/>
          </p:nvSpPr>
          <p:spPr>
            <a:xfrm>
              <a:off x="1247" y="2115"/>
              <a:ext cx="0" cy="816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643" name="Group 58"/>
          <p:cNvGrpSpPr/>
          <p:nvPr/>
        </p:nvGrpSpPr>
        <p:grpSpPr>
          <a:xfrm>
            <a:off x="3348038" y="3357563"/>
            <a:ext cx="360362" cy="1295400"/>
            <a:chOff x="1020" y="2115"/>
            <a:chExt cx="227" cy="816"/>
          </a:xfrm>
        </p:grpSpPr>
        <p:sp>
          <p:nvSpPr>
            <p:cNvPr id="26666" name="Line 59"/>
            <p:cNvSpPr/>
            <p:nvPr/>
          </p:nvSpPr>
          <p:spPr>
            <a:xfrm>
              <a:off x="1020" y="2115"/>
              <a:ext cx="0" cy="816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7" name="Line 60"/>
            <p:cNvSpPr/>
            <p:nvPr/>
          </p:nvSpPr>
          <p:spPr>
            <a:xfrm>
              <a:off x="1020" y="2115"/>
              <a:ext cx="227" cy="0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8" name="Line 61"/>
            <p:cNvSpPr/>
            <p:nvPr/>
          </p:nvSpPr>
          <p:spPr>
            <a:xfrm>
              <a:off x="1247" y="2115"/>
              <a:ext cx="0" cy="816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644" name="Line 62"/>
          <p:cNvSpPr/>
          <p:nvPr/>
        </p:nvSpPr>
        <p:spPr>
          <a:xfrm>
            <a:off x="755650" y="4652963"/>
            <a:ext cx="360363" cy="0"/>
          </a:xfrm>
          <a:prstGeom prst="line">
            <a:avLst/>
          </a:prstGeom>
          <a:ln w="9525" cap="flat" cmpd="sng">
            <a:solidFill>
              <a:srgbClr val="3366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5" name="Line 63"/>
          <p:cNvSpPr/>
          <p:nvPr/>
        </p:nvSpPr>
        <p:spPr>
          <a:xfrm>
            <a:off x="1187450" y="4652963"/>
            <a:ext cx="360363" cy="0"/>
          </a:xfrm>
          <a:prstGeom prst="line">
            <a:avLst/>
          </a:prstGeom>
          <a:ln w="9525" cap="flat" cmpd="sng">
            <a:solidFill>
              <a:srgbClr val="3366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6" name="Line 64"/>
          <p:cNvSpPr/>
          <p:nvPr/>
        </p:nvSpPr>
        <p:spPr>
          <a:xfrm>
            <a:off x="2051050" y="4652963"/>
            <a:ext cx="360363" cy="0"/>
          </a:xfrm>
          <a:prstGeom prst="line">
            <a:avLst/>
          </a:prstGeom>
          <a:ln w="9525" cap="flat" cmpd="sng">
            <a:solidFill>
              <a:srgbClr val="3366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7" name="Line 65"/>
          <p:cNvSpPr/>
          <p:nvPr/>
        </p:nvSpPr>
        <p:spPr>
          <a:xfrm>
            <a:off x="2484438" y="4652963"/>
            <a:ext cx="358775" cy="0"/>
          </a:xfrm>
          <a:prstGeom prst="line">
            <a:avLst/>
          </a:prstGeom>
          <a:ln w="9525" cap="flat" cmpd="sng">
            <a:solidFill>
              <a:srgbClr val="3366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8" name="Line 66"/>
          <p:cNvSpPr/>
          <p:nvPr/>
        </p:nvSpPr>
        <p:spPr>
          <a:xfrm>
            <a:off x="2916238" y="4652963"/>
            <a:ext cx="360362" cy="0"/>
          </a:xfrm>
          <a:prstGeom prst="line">
            <a:avLst/>
          </a:prstGeom>
          <a:ln w="9525" cap="flat" cmpd="sng">
            <a:solidFill>
              <a:srgbClr val="3366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9" name="Line 67"/>
          <p:cNvSpPr/>
          <p:nvPr/>
        </p:nvSpPr>
        <p:spPr>
          <a:xfrm>
            <a:off x="3348038" y="4652963"/>
            <a:ext cx="360362" cy="0"/>
          </a:xfrm>
          <a:prstGeom prst="line">
            <a:avLst/>
          </a:prstGeom>
          <a:ln w="9525" cap="flat" cmpd="sng">
            <a:solidFill>
              <a:srgbClr val="3366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0" name="Line 68"/>
          <p:cNvSpPr/>
          <p:nvPr/>
        </p:nvSpPr>
        <p:spPr>
          <a:xfrm>
            <a:off x="3779838" y="4652963"/>
            <a:ext cx="360362" cy="0"/>
          </a:xfrm>
          <a:prstGeom prst="line">
            <a:avLst/>
          </a:prstGeom>
          <a:ln w="9525" cap="flat" cmpd="sng">
            <a:solidFill>
              <a:srgbClr val="3366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6651" name="Group 73"/>
          <p:cNvGrpSpPr/>
          <p:nvPr/>
        </p:nvGrpSpPr>
        <p:grpSpPr>
          <a:xfrm>
            <a:off x="5148263" y="3357563"/>
            <a:ext cx="3600450" cy="358775"/>
            <a:chOff x="3243" y="2115"/>
            <a:chExt cx="2268" cy="226"/>
          </a:xfrm>
        </p:grpSpPr>
        <p:sp>
          <p:nvSpPr>
            <p:cNvPr id="26662" name="Line 69"/>
            <p:cNvSpPr/>
            <p:nvPr/>
          </p:nvSpPr>
          <p:spPr>
            <a:xfrm>
              <a:off x="3243" y="2115"/>
              <a:ext cx="0" cy="226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3" name="Line 70"/>
            <p:cNvSpPr/>
            <p:nvPr/>
          </p:nvSpPr>
          <p:spPr>
            <a:xfrm>
              <a:off x="3243" y="2115"/>
              <a:ext cx="2268" cy="0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4" name="Line 71"/>
            <p:cNvSpPr/>
            <p:nvPr/>
          </p:nvSpPr>
          <p:spPr>
            <a:xfrm>
              <a:off x="5511" y="2115"/>
              <a:ext cx="0" cy="226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5" name="Line 72"/>
            <p:cNvSpPr/>
            <p:nvPr/>
          </p:nvSpPr>
          <p:spPr>
            <a:xfrm>
              <a:off x="3243" y="2341"/>
              <a:ext cx="2268" cy="0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652" name="Group 75"/>
          <p:cNvGrpSpPr/>
          <p:nvPr/>
        </p:nvGrpSpPr>
        <p:grpSpPr>
          <a:xfrm>
            <a:off x="5148263" y="3860800"/>
            <a:ext cx="3600450" cy="358775"/>
            <a:chOff x="3243" y="2115"/>
            <a:chExt cx="2268" cy="226"/>
          </a:xfrm>
        </p:grpSpPr>
        <p:sp>
          <p:nvSpPr>
            <p:cNvPr id="26658" name="Line 76"/>
            <p:cNvSpPr/>
            <p:nvPr/>
          </p:nvSpPr>
          <p:spPr>
            <a:xfrm>
              <a:off x="3243" y="2115"/>
              <a:ext cx="0" cy="226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9" name="Line 77"/>
            <p:cNvSpPr/>
            <p:nvPr/>
          </p:nvSpPr>
          <p:spPr>
            <a:xfrm>
              <a:off x="3243" y="2115"/>
              <a:ext cx="2268" cy="0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0" name="Line 78"/>
            <p:cNvSpPr/>
            <p:nvPr/>
          </p:nvSpPr>
          <p:spPr>
            <a:xfrm>
              <a:off x="5511" y="2115"/>
              <a:ext cx="0" cy="226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1" name="Line 79"/>
            <p:cNvSpPr/>
            <p:nvPr/>
          </p:nvSpPr>
          <p:spPr>
            <a:xfrm>
              <a:off x="3243" y="2341"/>
              <a:ext cx="2268" cy="0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653" name="Group 80"/>
          <p:cNvGrpSpPr/>
          <p:nvPr/>
        </p:nvGrpSpPr>
        <p:grpSpPr>
          <a:xfrm>
            <a:off x="5148263" y="4365625"/>
            <a:ext cx="3600450" cy="358775"/>
            <a:chOff x="3243" y="2115"/>
            <a:chExt cx="2268" cy="226"/>
          </a:xfrm>
        </p:grpSpPr>
        <p:sp>
          <p:nvSpPr>
            <p:cNvPr id="26654" name="Line 81"/>
            <p:cNvSpPr/>
            <p:nvPr/>
          </p:nvSpPr>
          <p:spPr>
            <a:xfrm>
              <a:off x="3243" y="2115"/>
              <a:ext cx="0" cy="226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5" name="Line 82"/>
            <p:cNvSpPr/>
            <p:nvPr/>
          </p:nvSpPr>
          <p:spPr>
            <a:xfrm>
              <a:off x="3243" y="2115"/>
              <a:ext cx="2268" cy="0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6" name="Line 83"/>
            <p:cNvSpPr/>
            <p:nvPr/>
          </p:nvSpPr>
          <p:spPr>
            <a:xfrm>
              <a:off x="5511" y="2115"/>
              <a:ext cx="0" cy="226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7" name="Line 84"/>
            <p:cNvSpPr/>
            <p:nvPr/>
          </p:nvSpPr>
          <p:spPr>
            <a:xfrm>
              <a:off x="3243" y="2341"/>
              <a:ext cx="2268" cy="0"/>
            </a:xfrm>
            <a:prstGeom prst="line">
              <a:avLst/>
            </a:prstGeom>
            <a:ln w="95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651" name="Picture 3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800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652" name="Picture 4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325" y="3213100"/>
            <a:ext cx="936625" cy="703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653" name="Picture 5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850" y="3213100"/>
            <a:ext cx="936625" cy="703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654" name="Picture 6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655" name="Picture 7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213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656" name="Picture 8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657" name="Picture 9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825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658" name="Picture 10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763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659" name="Picture 11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850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660" name="Picture 12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13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661" name="Picture 13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775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62" name="Text Box 15"/>
          <p:cNvSpPr txBox="1"/>
          <p:nvPr/>
        </p:nvSpPr>
        <p:spPr>
          <a:xfrm>
            <a:off x="1620838" y="836613"/>
            <a:ext cx="7129462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charset="0"/>
              </a:rPr>
              <a:t>        一共有（ </a:t>
            </a:r>
            <a:r>
              <a:rPr lang="en-US" altLang="zh-CN" sz="3200" dirty="0">
                <a:latin typeface="Times New Roman" panose="02020603050405020304" charset="0"/>
              </a:rPr>
              <a:t>    </a:t>
            </a:r>
            <a:r>
              <a:rPr lang="zh-CN" altLang="en-US" sz="3200" dirty="0">
                <a:latin typeface="Times New Roman" panose="02020603050405020304" charset="0"/>
              </a:rPr>
              <a:t>）个          ，每（    ）个装一袋，可以装（     ）袋。</a:t>
            </a:r>
          </a:p>
        </p:txBody>
      </p:sp>
      <p:pic>
        <p:nvPicPr>
          <p:cNvPr id="27663" name="Picture 16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063" y="765175"/>
            <a:ext cx="863600" cy="649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3511" name="Text Box 23"/>
          <p:cNvSpPr txBox="1"/>
          <p:nvPr/>
        </p:nvSpPr>
        <p:spPr>
          <a:xfrm>
            <a:off x="4138613" y="836613"/>
            <a:ext cx="7207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</a:rPr>
              <a:t>12</a:t>
            </a:r>
          </a:p>
        </p:txBody>
      </p:sp>
      <p:pic>
        <p:nvPicPr>
          <p:cNvPr id="27665" name="Picture 25" descr="005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825" y="404813"/>
            <a:ext cx="1619250" cy="1619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838" y="3213100"/>
            <a:ext cx="936625" cy="703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75" name="Picture 5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800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76" name="Picture 6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325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77" name="Picture 7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5825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78" name="Picture 8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79" name="Picture 9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775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0" name="Picture 10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1" name="Picture 11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825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2" name="Picture 12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763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3" name="Picture 13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850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4" name="Picture 14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13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5" name="Picture 15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775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86" name="Text Box 18"/>
          <p:cNvSpPr txBox="1"/>
          <p:nvPr/>
        </p:nvSpPr>
        <p:spPr>
          <a:xfrm>
            <a:off x="1620838" y="836613"/>
            <a:ext cx="7129462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charset="0"/>
              </a:rPr>
              <a:t>        一共有（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charset="0"/>
              </a:rPr>
              <a:t>12</a:t>
            </a:r>
            <a:r>
              <a:rPr lang="en-US" altLang="zh-CN" sz="3200" dirty="0">
                <a:latin typeface="Times New Roman" panose="02020603050405020304" charset="0"/>
              </a:rPr>
              <a:t> </a:t>
            </a:r>
            <a:r>
              <a:rPr lang="zh-CN" altLang="en-US" sz="3200" dirty="0">
                <a:latin typeface="Times New Roman" panose="02020603050405020304" charset="0"/>
              </a:rPr>
              <a:t>）个          ，每（    ）个装一袋，可以装（     ）袋。</a:t>
            </a:r>
          </a:p>
        </p:txBody>
      </p:sp>
      <p:pic>
        <p:nvPicPr>
          <p:cNvPr id="28687" name="Picture 20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063" y="765175"/>
            <a:ext cx="863600" cy="649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88" name="Text Box 23"/>
          <p:cNvSpPr txBox="1"/>
          <p:nvPr/>
        </p:nvSpPr>
        <p:spPr>
          <a:xfrm>
            <a:off x="7812088" y="908050"/>
            <a:ext cx="3603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charset="0"/>
              </a:rPr>
              <a:t>1</a:t>
            </a:r>
          </a:p>
        </p:txBody>
      </p:sp>
      <p:grpSp>
        <p:nvGrpSpPr>
          <p:cNvPr id="2" name="Group 29"/>
          <p:cNvGrpSpPr/>
          <p:nvPr/>
        </p:nvGrpSpPr>
        <p:grpSpPr>
          <a:xfrm>
            <a:off x="1547813" y="2133600"/>
            <a:ext cx="1008062" cy="790575"/>
            <a:chOff x="975" y="1389"/>
            <a:chExt cx="635" cy="453"/>
          </a:xfrm>
        </p:grpSpPr>
        <p:sp>
          <p:nvSpPr>
            <p:cNvPr id="28758" name="Line 25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8759" name="Group 28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28761" name="Line 24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62" name="Line 26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8760" name="Line 27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30"/>
          <p:cNvGrpSpPr/>
          <p:nvPr/>
        </p:nvGrpSpPr>
        <p:grpSpPr>
          <a:xfrm>
            <a:off x="1476375" y="3213100"/>
            <a:ext cx="1008063" cy="790575"/>
            <a:chOff x="975" y="1389"/>
            <a:chExt cx="635" cy="453"/>
          </a:xfrm>
        </p:grpSpPr>
        <p:sp>
          <p:nvSpPr>
            <p:cNvPr id="28753" name="Line 31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8754" name="Group 32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28756" name="Line 33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57" name="Line 34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8755" name="Line 35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Group 36"/>
          <p:cNvGrpSpPr/>
          <p:nvPr/>
        </p:nvGrpSpPr>
        <p:grpSpPr>
          <a:xfrm>
            <a:off x="2700338" y="2133600"/>
            <a:ext cx="1008062" cy="790575"/>
            <a:chOff x="975" y="1389"/>
            <a:chExt cx="635" cy="453"/>
          </a:xfrm>
        </p:grpSpPr>
        <p:sp>
          <p:nvSpPr>
            <p:cNvPr id="28748" name="Line 37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8749" name="Group 38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28751" name="Line 39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52" name="Line 40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8750" name="Line 41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" name="Group 42"/>
          <p:cNvGrpSpPr/>
          <p:nvPr/>
        </p:nvGrpSpPr>
        <p:grpSpPr>
          <a:xfrm>
            <a:off x="3851275" y="2133600"/>
            <a:ext cx="1008063" cy="790575"/>
            <a:chOff x="975" y="1389"/>
            <a:chExt cx="635" cy="453"/>
          </a:xfrm>
        </p:grpSpPr>
        <p:sp>
          <p:nvSpPr>
            <p:cNvPr id="28743" name="Line 43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8744" name="Group 44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28746" name="Line 45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47" name="Line 46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8745" name="Line 47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" name="Group 48"/>
          <p:cNvGrpSpPr/>
          <p:nvPr/>
        </p:nvGrpSpPr>
        <p:grpSpPr>
          <a:xfrm>
            <a:off x="5003800" y="2133600"/>
            <a:ext cx="1008063" cy="790575"/>
            <a:chOff x="975" y="1389"/>
            <a:chExt cx="635" cy="453"/>
          </a:xfrm>
        </p:grpSpPr>
        <p:sp>
          <p:nvSpPr>
            <p:cNvPr id="28738" name="Line 49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8739" name="Group 50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28741" name="Line 51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42" name="Line 52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8740" name="Line 53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" name="Group 54"/>
          <p:cNvGrpSpPr/>
          <p:nvPr/>
        </p:nvGrpSpPr>
        <p:grpSpPr>
          <a:xfrm>
            <a:off x="6156325" y="2133600"/>
            <a:ext cx="1008063" cy="790575"/>
            <a:chOff x="975" y="1389"/>
            <a:chExt cx="635" cy="453"/>
          </a:xfrm>
        </p:grpSpPr>
        <p:sp>
          <p:nvSpPr>
            <p:cNvPr id="28733" name="Line 55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8734" name="Group 56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28736" name="Line 57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37" name="Line 58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8735" name="Line 59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" name="Group 60"/>
          <p:cNvGrpSpPr/>
          <p:nvPr/>
        </p:nvGrpSpPr>
        <p:grpSpPr>
          <a:xfrm>
            <a:off x="7235825" y="2133600"/>
            <a:ext cx="1008063" cy="790575"/>
            <a:chOff x="975" y="1389"/>
            <a:chExt cx="635" cy="453"/>
          </a:xfrm>
        </p:grpSpPr>
        <p:sp>
          <p:nvSpPr>
            <p:cNvPr id="28728" name="Line 61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8729" name="Group 62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28731" name="Line 63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32" name="Line 64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8730" name="Line 65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" name="Group 66"/>
          <p:cNvGrpSpPr/>
          <p:nvPr/>
        </p:nvGrpSpPr>
        <p:grpSpPr>
          <a:xfrm>
            <a:off x="3779838" y="3213100"/>
            <a:ext cx="1008062" cy="790575"/>
            <a:chOff x="975" y="1389"/>
            <a:chExt cx="635" cy="453"/>
          </a:xfrm>
        </p:grpSpPr>
        <p:sp>
          <p:nvSpPr>
            <p:cNvPr id="28723" name="Line 67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8724" name="Group 68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28726" name="Line 69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27" name="Line 70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8725" name="Line 71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" name="Group 72"/>
          <p:cNvGrpSpPr/>
          <p:nvPr/>
        </p:nvGrpSpPr>
        <p:grpSpPr>
          <a:xfrm>
            <a:off x="6084888" y="3213100"/>
            <a:ext cx="1008062" cy="790575"/>
            <a:chOff x="975" y="1389"/>
            <a:chExt cx="635" cy="453"/>
          </a:xfrm>
        </p:grpSpPr>
        <p:sp>
          <p:nvSpPr>
            <p:cNvPr id="28718" name="Line 73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8719" name="Group 74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28721" name="Line 75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22" name="Line 76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8720" name="Line 77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" name="Group 78"/>
          <p:cNvGrpSpPr/>
          <p:nvPr/>
        </p:nvGrpSpPr>
        <p:grpSpPr>
          <a:xfrm>
            <a:off x="4932363" y="3213100"/>
            <a:ext cx="1008062" cy="792163"/>
            <a:chOff x="975" y="1389"/>
            <a:chExt cx="635" cy="453"/>
          </a:xfrm>
        </p:grpSpPr>
        <p:sp>
          <p:nvSpPr>
            <p:cNvPr id="28713" name="Line 79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8714" name="Group 80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28716" name="Line 81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17" name="Line 82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8715" name="Line 83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2" name="Group 84"/>
          <p:cNvGrpSpPr/>
          <p:nvPr/>
        </p:nvGrpSpPr>
        <p:grpSpPr>
          <a:xfrm>
            <a:off x="7235825" y="3213100"/>
            <a:ext cx="1008063" cy="790575"/>
            <a:chOff x="975" y="1389"/>
            <a:chExt cx="635" cy="453"/>
          </a:xfrm>
        </p:grpSpPr>
        <p:sp>
          <p:nvSpPr>
            <p:cNvPr id="28708" name="Line 85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8709" name="Group 86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28711" name="Line 87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12" name="Line 88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8710" name="Line 89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4" name="Group 90"/>
          <p:cNvGrpSpPr/>
          <p:nvPr/>
        </p:nvGrpSpPr>
        <p:grpSpPr>
          <a:xfrm>
            <a:off x="2627313" y="3213100"/>
            <a:ext cx="1008062" cy="790575"/>
            <a:chOff x="975" y="1389"/>
            <a:chExt cx="635" cy="453"/>
          </a:xfrm>
        </p:grpSpPr>
        <p:sp>
          <p:nvSpPr>
            <p:cNvPr id="28703" name="Line 91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8704" name="Group 92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28706" name="Line 93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07" name="Line 94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8705" name="Line 95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8464" name="Text Box 96"/>
          <p:cNvSpPr txBox="1"/>
          <p:nvPr/>
        </p:nvSpPr>
        <p:spPr>
          <a:xfrm>
            <a:off x="5364163" y="1341438"/>
            <a:ext cx="6477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</a:rPr>
              <a:t>12</a:t>
            </a:r>
          </a:p>
        </p:txBody>
      </p:sp>
      <p:pic>
        <p:nvPicPr>
          <p:cNvPr id="28702" name="Picture 98" descr="005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4813"/>
            <a:ext cx="1547813" cy="15478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275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699" name="Picture 3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800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0" name="Picture 4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325" y="3213100"/>
            <a:ext cx="936625" cy="703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1" name="Picture 5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850" y="3213100"/>
            <a:ext cx="936625" cy="703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2" name="Picture 6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13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3" name="Picture 7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338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4" name="Picture 8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275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5" name="Picture 9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800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6" name="Picture 10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325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7" name="Picture 11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850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8" name="Picture 12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13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9" name="Picture 13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338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710" name="Text Box 15"/>
          <p:cNvSpPr txBox="1"/>
          <p:nvPr/>
        </p:nvSpPr>
        <p:spPr>
          <a:xfrm>
            <a:off x="1620838" y="836613"/>
            <a:ext cx="7129462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charset="0"/>
              </a:rPr>
              <a:t>        一共有（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charset="0"/>
              </a:rPr>
              <a:t>12</a:t>
            </a:r>
            <a:r>
              <a:rPr lang="en-US" altLang="zh-CN" sz="3200" dirty="0">
                <a:latin typeface="Times New Roman" panose="02020603050405020304" charset="0"/>
              </a:rPr>
              <a:t> </a:t>
            </a:r>
            <a:r>
              <a:rPr lang="zh-CN" altLang="en-US" sz="3200" dirty="0">
                <a:latin typeface="Times New Roman" panose="02020603050405020304" charset="0"/>
              </a:rPr>
              <a:t>）个          ，每（    ）个装一袋，可以装（     ）袋。</a:t>
            </a:r>
          </a:p>
        </p:txBody>
      </p:sp>
      <p:pic>
        <p:nvPicPr>
          <p:cNvPr id="29711" name="Picture 16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063" y="765175"/>
            <a:ext cx="863600" cy="649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712" name="Text Box 17"/>
          <p:cNvSpPr txBox="1"/>
          <p:nvPr/>
        </p:nvSpPr>
        <p:spPr>
          <a:xfrm>
            <a:off x="7812088" y="836613"/>
            <a:ext cx="4318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</a:rPr>
              <a:t>2</a:t>
            </a:r>
          </a:p>
        </p:txBody>
      </p:sp>
      <p:grpSp>
        <p:nvGrpSpPr>
          <p:cNvPr id="2" name="Group 18"/>
          <p:cNvGrpSpPr/>
          <p:nvPr/>
        </p:nvGrpSpPr>
        <p:grpSpPr>
          <a:xfrm>
            <a:off x="1476375" y="2133600"/>
            <a:ext cx="1008063" cy="1870075"/>
            <a:chOff x="975" y="1389"/>
            <a:chExt cx="635" cy="453"/>
          </a:xfrm>
        </p:grpSpPr>
        <p:sp>
          <p:nvSpPr>
            <p:cNvPr id="29746" name="Line 19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9747" name="Group 20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29749" name="Line 21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50" name="Line 22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9748" name="Line 23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24"/>
          <p:cNvGrpSpPr/>
          <p:nvPr/>
        </p:nvGrpSpPr>
        <p:grpSpPr>
          <a:xfrm>
            <a:off x="2627313" y="2133600"/>
            <a:ext cx="1008062" cy="1870075"/>
            <a:chOff x="975" y="1389"/>
            <a:chExt cx="635" cy="453"/>
          </a:xfrm>
        </p:grpSpPr>
        <p:sp>
          <p:nvSpPr>
            <p:cNvPr id="29741" name="Line 25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9742" name="Group 26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29744" name="Line 27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45" name="Line 28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9743" name="Line 29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Group 30"/>
          <p:cNvGrpSpPr/>
          <p:nvPr/>
        </p:nvGrpSpPr>
        <p:grpSpPr>
          <a:xfrm>
            <a:off x="3779838" y="2133600"/>
            <a:ext cx="1008062" cy="1870075"/>
            <a:chOff x="975" y="1389"/>
            <a:chExt cx="635" cy="453"/>
          </a:xfrm>
        </p:grpSpPr>
        <p:sp>
          <p:nvSpPr>
            <p:cNvPr id="29736" name="Line 31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9737" name="Group 32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29739" name="Line 33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40" name="Line 34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9738" name="Line 35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" name="Group 36"/>
          <p:cNvGrpSpPr/>
          <p:nvPr/>
        </p:nvGrpSpPr>
        <p:grpSpPr>
          <a:xfrm>
            <a:off x="4932363" y="2133600"/>
            <a:ext cx="1008062" cy="1870075"/>
            <a:chOff x="975" y="1389"/>
            <a:chExt cx="635" cy="453"/>
          </a:xfrm>
        </p:grpSpPr>
        <p:sp>
          <p:nvSpPr>
            <p:cNvPr id="29731" name="Line 37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9732" name="Group 38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29734" name="Line 39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35" name="Line 40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9733" name="Line 41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" name="Group 42"/>
          <p:cNvGrpSpPr/>
          <p:nvPr/>
        </p:nvGrpSpPr>
        <p:grpSpPr>
          <a:xfrm>
            <a:off x="6084888" y="2133600"/>
            <a:ext cx="1008062" cy="1870075"/>
            <a:chOff x="975" y="1389"/>
            <a:chExt cx="635" cy="453"/>
          </a:xfrm>
        </p:grpSpPr>
        <p:sp>
          <p:nvSpPr>
            <p:cNvPr id="29726" name="Line 43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9727" name="Group 44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29729" name="Line 45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30" name="Line 46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9728" name="Line 47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" name="Group 48"/>
          <p:cNvGrpSpPr/>
          <p:nvPr/>
        </p:nvGrpSpPr>
        <p:grpSpPr>
          <a:xfrm>
            <a:off x="7235825" y="2133600"/>
            <a:ext cx="1008063" cy="1870075"/>
            <a:chOff x="975" y="1389"/>
            <a:chExt cx="635" cy="453"/>
          </a:xfrm>
        </p:grpSpPr>
        <p:sp>
          <p:nvSpPr>
            <p:cNvPr id="29721" name="Line 49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9722" name="Group 50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29724" name="Line 51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5" name="Line 52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9723" name="Line 53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4566" name="Text Box 54"/>
          <p:cNvSpPr txBox="1"/>
          <p:nvPr/>
        </p:nvSpPr>
        <p:spPr>
          <a:xfrm>
            <a:off x="5437188" y="1325563"/>
            <a:ext cx="50323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</a:rPr>
              <a:t>6</a:t>
            </a:r>
          </a:p>
        </p:txBody>
      </p:sp>
      <p:pic>
        <p:nvPicPr>
          <p:cNvPr id="29720" name="Picture 56" descr="005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5288"/>
            <a:ext cx="1619250" cy="1619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6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3" name="Picture 3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700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4" name="Picture 4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788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5" name="Picture 5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288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6" name="Picture 6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7" name="Picture 7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213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8" name="Picture 8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9" name="Picture 9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700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30" name="Picture 10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788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31" name="Picture 11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288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32" name="Picture 12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13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33" name="Picture 13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775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34" name="Text Box 15"/>
          <p:cNvSpPr txBox="1"/>
          <p:nvPr/>
        </p:nvSpPr>
        <p:spPr>
          <a:xfrm>
            <a:off x="1620838" y="836613"/>
            <a:ext cx="7129462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charset="0"/>
              </a:rPr>
              <a:t>        一共有（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charset="0"/>
              </a:rPr>
              <a:t>12</a:t>
            </a:r>
            <a:r>
              <a:rPr lang="en-US" altLang="zh-CN" sz="3200" dirty="0">
                <a:latin typeface="Times New Roman" panose="02020603050405020304" charset="0"/>
              </a:rPr>
              <a:t> </a:t>
            </a:r>
            <a:r>
              <a:rPr lang="zh-CN" altLang="en-US" sz="3200" dirty="0">
                <a:latin typeface="Times New Roman" panose="02020603050405020304" charset="0"/>
              </a:rPr>
              <a:t>）个          ，每（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charset="0"/>
              </a:rPr>
              <a:t>3 </a:t>
            </a:r>
            <a:r>
              <a:rPr lang="zh-CN" altLang="en-US" sz="3200" dirty="0">
                <a:latin typeface="Times New Roman" panose="02020603050405020304" charset="0"/>
              </a:rPr>
              <a:t>）个装一袋，可以装（     ）袋。</a:t>
            </a:r>
          </a:p>
        </p:txBody>
      </p:sp>
      <p:pic>
        <p:nvPicPr>
          <p:cNvPr id="30735" name="Picture 16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063" y="765175"/>
            <a:ext cx="863600" cy="64928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18"/>
          <p:cNvGrpSpPr/>
          <p:nvPr/>
        </p:nvGrpSpPr>
        <p:grpSpPr>
          <a:xfrm>
            <a:off x="1476375" y="3213100"/>
            <a:ext cx="3455988" cy="790575"/>
            <a:chOff x="975" y="1389"/>
            <a:chExt cx="635" cy="453"/>
          </a:xfrm>
        </p:grpSpPr>
        <p:sp>
          <p:nvSpPr>
            <p:cNvPr id="30757" name="Line 19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0758" name="Group 20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30760" name="Line 21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61" name="Line 22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0759" name="Line 23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24"/>
          <p:cNvGrpSpPr/>
          <p:nvPr/>
        </p:nvGrpSpPr>
        <p:grpSpPr>
          <a:xfrm>
            <a:off x="5148263" y="3213100"/>
            <a:ext cx="3455987" cy="790575"/>
            <a:chOff x="975" y="1389"/>
            <a:chExt cx="635" cy="453"/>
          </a:xfrm>
        </p:grpSpPr>
        <p:sp>
          <p:nvSpPr>
            <p:cNvPr id="30752" name="Line 25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0753" name="Group 26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30755" name="Line 27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56" name="Line 28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0754" name="Line 29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Group 30"/>
          <p:cNvGrpSpPr/>
          <p:nvPr/>
        </p:nvGrpSpPr>
        <p:grpSpPr>
          <a:xfrm>
            <a:off x="5148263" y="2133600"/>
            <a:ext cx="3455987" cy="790575"/>
            <a:chOff x="975" y="1389"/>
            <a:chExt cx="635" cy="453"/>
          </a:xfrm>
        </p:grpSpPr>
        <p:sp>
          <p:nvSpPr>
            <p:cNvPr id="30747" name="Line 31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0748" name="Group 32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30750" name="Line 33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51" name="Line 34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0749" name="Line 35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" name="Group 36"/>
          <p:cNvGrpSpPr/>
          <p:nvPr/>
        </p:nvGrpSpPr>
        <p:grpSpPr>
          <a:xfrm>
            <a:off x="1476375" y="2133600"/>
            <a:ext cx="3455988" cy="790575"/>
            <a:chOff x="975" y="1389"/>
            <a:chExt cx="635" cy="453"/>
          </a:xfrm>
        </p:grpSpPr>
        <p:sp>
          <p:nvSpPr>
            <p:cNvPr id="30742" name="Line 37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0743" name="Group 38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30745" name="Line 39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46" name="Line 40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0744" name="Line 41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6629" name="Text Box 69"/>
          <p:cNvSpPr txBox="1"/>
          <p:nvPr/>
        </p:nvSpPr>
        <p:spPr>
          <a:xfrm>
            <a:off x="5435600" y="1341438"/>
            <a:ext cx="4318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</a:rPr>
              <a:t>4</a:t>
            </a:r>
          </a:p>
        </p:txBody>
      </p:sp>
      <p:pic>
        <p:nvPicPr>
          <p:cNvPr id="30741" name="Picture 70" descr="005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5288"/>
            <a:ext cx="1619250" cy="1619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47" name="Picture 3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800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48" name="Picture 4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788" y="3213100"/>
            <a:ext cx="936625" cy="703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49" name="Picture 5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850" y="3213100"/>
            <a:ext cx="936625" cy="703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0" name="Picture 6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1" name="Picture 7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775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2" name="Picture 8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3" name="Picture 9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825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4" name="Picture 10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788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5" name="Picture 11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850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6" name="Picture 12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13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7" name="Picture 13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775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58" name="Text Box 15"/>
          <p:cNvSpPr txBox="1"/>
          <p:nvPr/>
        </p:nvSpPr>
        <p:spPr>
          <a:xfrm>
            <a:off x="1620838" y="836613"/>
            <a:ext cx="7129462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charset="0"/>
              </a:rPr>
              <a:t>        一共有（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charset="0"/>
              </a:rPr>
              <a:t>12</a:t>
            </a:r>
            <a:r>
              <a:rPr lang="en-US" altLang="zh-CN" sz="3200" dirty="0">
                <a:latin typeface="Times New Roman" panose="02020603050405020304" charset="0"/>
              </a:rPr>
              <a:t> </a:t>
            </a:r>
            <a:r>
              <a:rPr lang="zh-CN" altLang="en-US" sz="3200" dirty="0">
                <a:latin typeface="Times New Roman" panose="02020603050405020304" charset="0"/>
              </a:rPr>
              <a:t>）个          ，每（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charset="0"/>
              </a:rPr>
              <a:t>4 </a:t>
            </a:r>
            <a:r>
              <a:rPr lang="zh-CN" altLang="en-US" sz="3200" dirty="0">
                <a:latin typeface="Times New Roman" panose="02020603050405020304" charset="0"/>
              </a:rPr>
              <a:t>）个装一袋，可以装（     ）袋。</a:t>
            </a:r>
          </a:p>
        </p:txBody>
      </p:sp>
      <p:pic>
        <p:nvPicPr>
          <p:cNvPr id="31759" name="Picture 16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063" y="765175"/>
            <a:ext cx="863600" cy="64928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18"/>
          <p:cNvGrpSpPr/>
          <p:nvPr/>
        </p:nvGrpSpPr>
        <p:grpSpPr>
          <a:xfrm>
            <a:off x="1476375" y="2133600"/>
            <a:ext cx="2303463" cy="1870075"/>
            <a:chOff x="975" y="1389"/>
            <a:chExt cx="635" cy="453"/>
          </a:xfrm>
        </p:grpSpPr>
        <p:sp>
          <p:nvSpPr>
            <p:cNvPr id="31775" name="Line 19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1776" name="Group 20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31778" name="Line 21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79" name="Line 22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1777" name="Line 23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30"/>
          <p:cNvGrpSpPr/>
          <p:nvPr/>
        </p:nvGrpSpPr>
        <p:grpSpPr>
          <a:xfrm>
            <a:off x="3924300" y="2133600"/>
            <a:ext cx="2087563" cy="1870075"/>
            <a:chOff x="975" y="1389"/>
            <a:chExt cx="635" cy="453"/>
          </a:xfrm>
        </p:grpSpPr>
        <p:sp>
          <p:nvSpPr>
            <p:cNvPr id="31770" name="Line 31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1771" name="Group 32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31773" name="Line 33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74" name="Line 34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1772" name="Line 35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Group 36"/>
          <p:cNvGrpSpPr/>
          <p:nvPr/>
        </p:nvGrpSpPr>
        <p:grpSpPr>
          <a:xfrm>
            <a:off x="6227763" y="2133600"/>
            <a:ext cx="2089150" cy="1870075"/>
            <a:chOff x="975" y="1389"/>
            <a:chExt cx="635" cy="453"/>
          </a:xfrm>
        </p:grpSpPr>
        <p:sp>
          <p:nvSpPr>
            <p:cNvPr id="31765" name="Line 37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1766" name="Group 38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31768" name="Line 39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69" name="Line 40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1767" name="Line 41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7626" name="Text Box 42"/>
          <p:cNvSpPr txBox="1"/>
          <p:nvPr/>
        </p:nvSpPr>
        <p:spPr>
          <a:xfrm>
            <a:off x="5435600" y="1341438"/>
            <a:ext cx="4318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</a:rPr>
              <a:t>3</a:t>
            </a:r>
          </a:p>
        </p:txBody>
      </p:sp>
      <p:pic>
        <p:nvPicPr>
          <p:cNvPr id="31764" name="Picture 43" descr="005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5288"/>
            <a:ext cx="1619250" cy="1619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7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275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71" name="Picture 3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700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72" name="Picture 4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25" y="3213100"/>
            <a:ext cx="936625" cy="703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73" name="Picture 5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0" y="3213100"/>
            <a:ext cx="936625" cy="703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74" name="Picture 6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13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75" name="Picture 7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338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76" name="Picture 8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275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77" name="Picture 9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725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78" name="Picture 10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3663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79" name="Picture 11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0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80" name="Picture 12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13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81" name="Picture 13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338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82" name="Text Box 15"/>
          <p:cNvSpPr txBox="1"/>
          <p:nvPr/>
        </p:nvSpPr>
        <p:spPr>
          <a:xfrm>
            <a:off x="1620838" y="836613"/>
            <a:ext cx="7129462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charset="0"/>
              </a:rPr>
              <a:t>        一共有（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charset="0"/>
              </a:rPr>
              <a:t>12</a:t>
            </a:r>
            <a:r>
              <a:rPr lang="en-US" altLang="zh-CN" sz="3200" dirty="0">
                <a:latin typeface="Times New Roman" panose="02020603050405020304" charset="0"/>
              </a:rPr>
              <a:t> </a:t>
            </a:r>
            <a:r>
              <a:rPr lang="zh-CN" altLang="en-US" sz="3200" dirty="0">
                <a:latin typeface="Times New Roman" panose="02020603050405020304" charset="0"/>
              </a:rPr>
              <a:t>）个          ，每（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charset="0"/>
              </a:rPr>
              <a:t>6 </a:t>
            </a:r>
            <a:r>
              <a:rPr lang="zh-CN" altLang="en-US" sz="3200" dirty="0">
                <a:latin typeface="Times New Roman" panose="02020603050405020304" charset="0"/>
              </a:rPr>
              <a:t>）个装一袋，可以装（     ）袋。</a:t>
            </a:r>
          </a:p>
        </p:txBody>
      </p:sp>
      <p:pic>
        <p:nvPicPr>
          <p:cNvPr id="32783" name="Picture 16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063" y="765175"/>
            <a:ext cx="863600" cy="64928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18"/>
          <p:cNvGrpSpPr/>
          <p:nvPr/>
        </p:nvGrpSpPr>
        <p:grpSpPr>
          <a:xfrm>
            <a:off x="1476375" y="2133600"/>
            <a:ext cx="3455988" cy="1870075"/>
            <a:chOff x="975" y="1389"/>
            <a:chExt cx="635" cy="453"/>
          </a:xfrm>
        </p:grpSpPr>
        <p:sp>
          <p:nvSpPr>
            <p:cNvPr id="32793" name="Line 19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2794" name="Group 20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32796" name="Line 21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97" name="Line 22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2795" name="Line 23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24"/>
          <p:cNvGrpSpPr/>
          <p:nvPr/>
        </p:nvGrpSpPr>
        <p:grpSpPr>
          <a:xfrm>
            <a:off x="5076825" y="2133600"/>
            <a:ext cx="3455988" cy="1871663"/>
            <a:chOff x="975" y="1389"/>
            <a:chExt cx="635" cy="453"/>
          </a:xfrm>
        </p:grpSpPr>
        <p:sp>
          <p:nvSpPr>
            <p:cNvPr id="32788" name="Line 25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2789" name="Group 26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32791" name="Line 27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92" name="Line 28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2790" name="Line 29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8638" name="Text Box 30"/>
          <p:cNvSpPr txBox="1"/>
          <p:nvPr/>
        </p:nvSpPr>
        <p:spPr>
          <a:xfrm>
            <a:off x="5435600" y="1341438"/>
            <a:ext cx="4318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</a:rPr>
              <a:t>2</a:t>
            </a:r>
          </a:p>
        </p:txBody>
      </p:sp>
      <p:pic>
        <p:nvPicPr>
          <p:cNvPr id="32787" name="Picture 31" descr="005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5288"/>
            <a:ext cx="1619250" cy="1619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68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QQ截图2013111218540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6975"/>
            <a:ext cx="9144000" cy="4349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49" name="Rectangle 5"/>
          <p:cNvSpPr/>
          <p:nvPr/>
        </p:nvSpPr>
        <p:spPr>
          <a:xfrm>
            <a:off x="323850" y="2781300"/>
            <a:ext cx="946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6000" b="1" dirty="0">
                <a:solidFill>
                  <a:srgbClr val="FF0000"/>
                </a:solidFill>
                <a:latin typeface="Times New Roman" panose="02020603050405020304" charset="0"/>
              </a:rPr>
              <a:t>√</a:t>
            </a:r>
          </a:p>
        </p:txBody>
      </p:sp>
      <p:sp>
        <p:nvSpPr>
          <p:cNvPr id="31750" name="Rectangle 6"/>
          <p:cNvSpPr/>
          <p:nvPr/>
        </p:nvSpPr>
        <p:spPr>
          <a:xfrm>
            <a:off x="323850" y="3716338"/>
            <a:ext cx="946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6000" b="1" dirty="0">
                <a:solidFill>
                  <a:srgbClr val="FF0000"/>
                </a:solidFill>
                <a:latin typeface="Times New Roman" panose="02020603050405020304" charset="0"/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795" name="Picture 3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800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796" name="Picture 4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325" y="3213100"/>
            <a:ext cx="936625" cy="703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797" name="Picture 5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850" y="3213100"/>
            <a:ext cx="936625" cy="703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798" name="Picture 6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799" name="Picture 7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213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800" name="Picture 8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801" name="Picture 9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825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802" name="Picture 10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763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803" name="Picture 11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850" y="22050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804" name="Picture 12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13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805" name="Picture 13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775" y="32845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806" name="Text Box 15"/>
          <p:cNvSpPr txBox="1"/>
          <p:nvPr/>
        </p:nvSpPr>
        <p:spPr>
          <a:xfrm>
            <a:off x="1620838" y="836613"/>
            <a:ext cx="7129462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charset="0"/>
              </a:rPr>
              <a:t>        一共有（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charset="0"/>
              </a:rPr>
              <a:t>12</a:t>
            </a:r>
            <a:r>
              <a:rPr lang="en-US" altLang="zh-CN" sz="3200" dirty="0">
                <a:latin typeface="Times New Roman" panose="02020603050405020304" charset="0"/>
              </a:rPr>
              <a:t> </a:t>
            </a:r>
            <a:r>
              <a:rPr lang="zh-CN" altLang="en-US" sz="3200" dirty="0">
                <a:latin typeface="Times New Roman" panose="02020603050405020304" charset="0"/>
              </a:rPr>
              <a:t>）个          ，每（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charset="0"/>
              </a:rPr>
              <a:t>12</a:t>
            </a:r>
            <a:r>
              <a:rPr lang="zh-CN" altLang="en-US" sz="3200" dirty="0">
                <a:latin typeface="Times New Roman" panose="02020603050405020304" charset="0"/>
              </a:rPr>
              <a:t>）个装一袋，可以装（     ）袋。 </a:t>
            </a:r>
          </a:p>
        </p:txBody>
      </p:sp>
      <p:pic>
        <p:nvPicPr>
          <p:cNvPr id="33807" name="Picture 16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063" y="765175"/>
            <a:ext cx="863600" cy="649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5793" name="Text Box 17"/>
          <p:cNvSpPr txBox="1"/>
          <p:nvPr/>
        </p:nvSpPr>
        <p:spPr>
          <a:xfrm>
            <a:off x="5435600" y="1341438"/>
            <a:ext cx="50323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</a:rPr>
              <a:t>1</a:t>
            </a:r>
          </a:p>
        </p:txBody>
      </p:sp>
      <p:grpSp>
        <p:nvGrpSpPr>
          <p:cNvPr id="2" name="Group 18"/>
          <p:cNvGrpSpPr/>
          <p:nvPr/>
        </p:nvGrpSpPr>
        <p:grpSpPr>
          <a:xfrm>
            <a:off x="1476375" y="2133600"/>
            <a:ext cx="6840538" cy="1870075"/>
            <a:chOff x="975" y="1389"/>
            <a:chExt cx="635" cy="453"/>
          </a:xfrm>
        </p:grpSpPr>
        <p:sp>
          <p:nvSpPr>
            <p:cNvPr id="33811" name="Line 19"/>
            <p:cNvSpPr/>
            <p:nvPr/>
          </p:nvSpPr>
          <p:spPr>
            <a:xfrm>
              <a:off x="975" y="1842"/>
              <a:ext cx="635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3812" name="Group 20"/>
            <p:cNvGrpSpPr/>
            <p:nvPr/>
          </p:nvGrpSpPr>
          <p:grpSpPr>
            <a:xfrm>
              <a:off x="975" y="1389"/>
              <a:ext cx="635" cy="453"/>
              <a:chOff x="975" y="1389"/>
              <a:chExt cx="635" cy="453"/>
            </a:xfrm>
          </p:grpSpPr>
          <p:sp>
            <p:nvSpPr>
              <p:cNvPr id="33814" name="Line 21"/>
              <p:cNvSpPr/>
              <p:nvPr/>
            </p:nvSpPr>
            <p:spPr>
              <a:xfrm>
                <a:off x="975" y="1389"/>
                <a:ext cx="0" cy="45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15" name="Line 22"/>
              <p:cNvSpPr/>
              <p:nvPr/>
            </p:nvSpPr>
            <p:spPr>
              <a:xfrm>
                <a:off x="975" y="1389"/>
                <a:ext cx="635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3813" name="Line 23"/>
            <p:cNvSpPr/>
            <p:nvPr/>
          </p:nvSpPr>
          <p:spPr>
            <a:xfrm>
              <a:off x="1610" y="1389"/>
              <a:ext cx="0" cy="45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33810" name="Picture 25" descr="005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5288"/>
            <a:ext cx="1619250" cy="1619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/>
          <p:nvPr/>
        </p:nvSpPr>
        <p:spPr>
          <a:xfrm>
            <a:off x="1384300" y="692150"/>
            <a:ext cx="6788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</a:rPr>
              <a:t>把8个    平均分给4只猴子，</a:t>
            </a:r>
          </a:p>
          <a:p>
            <a:r>
              <a:rPr lang="zh-CN" altLang="en-US" sz="4000" dirty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</a:rPr>
              <a:t>每只猴子分（  ）个</a:t>
            </a:r>
            <a:r>
              <a:rPr lang="en-US" altLang="zh-CN" sz="4000" dirty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16387" name="Oval 3"/>
          <p:cNvSpPr/>
          <p:nvPr/>
        </p:nvSpPr>
        <p:spPr>
          <a:xfrm>
            <a:off x="457200" y="4572000"/>
            <a:ext cx="1828800" cy="1371600"/>
          </a:xfrm>
          <a:prstGeom prst="ellipse">
            <a:avLst/>
          </a:prstGeom>
          <a:noFill/>
          <a:ln w="38100" cap="flat" cmpd="sng"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16388" name="Oval 4"/>
          <p:cNvSpPr/>
          <p:nvPr/>
        </p:nvSpPr>
        <p:spPr>
          <a:xfrm>
            <a:off x="2616200" y="4572000"/>
            <a:ext cx="1828800" cy="1371600"/>
          </a:xfrm>
          <a:prstGeom prst="ellipse">
            <a:avLst/>
          </a:prstGeom>
          <a:noFill/>
          <a:ln w="38100" cap="flat" cmpd="sng"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16389" name="Oval 5"/>
          <p:cNvSpPr/>
          <p:nvPr/>
        </p:nvSpPr>
        <p:spPr>
          <a:xfrm>
            <a:off x="4775200" y="4572000"/>
            <a:ext cx="1828800" cy="1371600"/>
          </a:xfrm>
          <a:prstGeom prst="ellipse">
            <a:avLst/>
          </a:prstGeom>
          <a:noFill/>
          <a:ln w="38100" cap="flat" cmpd="sng"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16390" name="Oval 6"/>
          <p:cNvSpPr/>
          <p:nvPr/>
        </p:nvSpPr>
        <p:spPr>
          <a:xfrm>
            <a:off x="6934200" y="4572000"/>
            <a:ext cx="1828800" cy="1371600"/>
          </a:xfrm>
          <a:prstGeom prst="ellipse">
            <a:avLst/>
          </a:prstGeom>
          <a:noFill/>
          <a:ln w="38100" cap="flat" cmpd="sng"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charset="0"/>
            </a:endParaRPr>
          </a:p>
        </p:txBody>
      </p:sp>
      <p:pic>
        <p:nvPicPr>
          <p:cNvPr id="77838" name="Picture 14" descr="图片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013" y="26368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7839" name="Picture 15" descr="图片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4075" y="26368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7840" name="Picture 16" descr="图片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2138" y="26368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7841" name="Picture 17" descr="图片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175" y="26368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7842" name="Picture 18" descr="图片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3800" y="26368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7843" name="Picture 19" descr="图片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425" y="26368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7844" name="Picture 20" descr="图片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7050" y="26368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7845" name="Picture 21" descr="图片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5113" y="2636838"/>
            <a:ext cx="936625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9" name="Picture 22" descr="图片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213" y="765175"/>
            <a:ext cx="792162" cy="5953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7851" name="Text Box 27"/>
          <p:cNvSpPr txBox="1"/>
          <p:nvPr/>
        </p:nvSpPr>
        <p:spPr>
          <a:xfrm>
            <a:off x="4572000" y="1341438"/>
            <a:ext cx="431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charset="0"/>
              </a:rPr>
              <a:t>2</a:t>
            </a:r>
          </a:p>
        </p:txBody>
      </p:sp>
      <p:pic>
        <p:nvPicPr>
          <p:cNvPr id="16401" name="Picture 29" descr="005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50" y="5786438"/>
            <a:ext cx="1071563" cy="10715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02" name="Picture 30" descr="005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6238" y="5786438"/>
            <a:ext cx="1071562" cy="10715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03" name="Picture 31" descr="005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263" y="5786438"/>
            <a:ext cx="1071562" cy="10715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04" name="Picture 32" descr="005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8850" y="5788025"/>
            <a:ext cx="1069975" cy="1069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405" name="Text Box 29"/>
          <p:cNvSpPr txBox="1"/>
          <p:nvPr/>
        </p:nvSpPr>
        <p:spPr>
          <a:xfrm>
            <a:off x="34925" y="134938"/>
            <a:ext cx="100806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66FFFF"/>
                </a:solidFill>
                <a:latin typeface="Times New Roman" panose="02020603050405020304" charset="0"/>
              </a:rPr>
              <a:t>例</a:t>
            </a:r>
            <a:r>
              <a:rPr lang="en-US" altLang="zh-CN" sz="4000" b="1" dirty="0">
                <a:solidFill>
                  <a:srgbClr val="66FFFF"/>
                </a:solidFill>
                <a:latin typeface="Times New Roman" panose="02020603050405020304" charset="0"/>
              </a:rPr>
              <a:t>1: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92048E-6 L -0.07482 0.336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0" y="16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92048E-6 L 0.07482 0.34744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0" y="17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6.41701E-6 L 0.19687 0.35669 " pathEditMode="relative" ptsTypes="AA">
                                      <p:cBhvr>
                                        <p:cTn id="12" dur="1000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0139 L 0.32691 0.34744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00" y="17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92048E-6 L -0.41337 0.336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00" y="16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92048E-6 L -0.27969 0.34744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0" y="17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6.41701E-6 L -0.13386 0.35669 " pathEditMode="relative" ptsTypes="AA">
                                      <p:cBhvr>
                                        <p:cTn id="24" dur="1000" fill="hold"/>
                                        <p:tgtEl>
                                          <p:spTgt spid="778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92048E-6 L -0.01198 0.35784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778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17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250825" y="404813"/>
            <a:ext cx="8497888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自学</a:t>
            </a:r>
            <a:r>
              <a:rPr kumimoji="1" lang="en-US" altLang="zh-CN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69</a:t>
            </a:r>
            <a:r>
              <a:rPr kumimoji="1" lang="zh-CN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页例</a:t>
            </a:r>
            <a:r>
              <a:rPr kumimoji="1" lang="en-US" altLang="zh-CN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1: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     </a:t>
            </a:r>
            <a:r>
              <a:rPr kumimoji="0" lang="en-US" altLang="zh-CN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8 ÷ 4 = 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    </a:t>
            </a:r>
            <a:r>
              <a:rPr kumimoji="0" lang="zh-CN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其中</a:t>
            </a:r>
            <a:r>
              <a:rPr kumimoji="0" lang="en-US" altLang="zh-CN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÷</a:t>
            </a:r>
            <a:r>
              <a:rPr kumimoji="0" lang="zh-CN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是什么号</a:t>
            </a:r>
            <a:r>
              <a:rPr kumimoji="0" lang="en-US" altLang="zh-CN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,</a:t>
            </a:r>
            <a:r>
              <a:rPr kumimoji="0" lang="zh-CN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这个除法算式怎么读</a:t>
            </a:r>
            <a:r>
              <a:rPr kumimoji="0" lang="en-US" altLang="zh-CN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23850" y="115888"/>
            <a:ext cx="8497888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小组交流</a:t>
            </a:r>
            <a:r>
              <a:rPr kumimoji="1" lang="en-US" altLang="zh-CN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     </a:t>
            </a:r>
            <a:r>
              <a:rPr kumimoji="0" lang="en-US" altLang="zh-CN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8 ÷ 4 = 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其中</a:t>
            </a:r>
            <a:r>
              <a:rPr kumimoji="0" lang="en-US" altLang="zh-CN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8</a:t>
            </a:r>
            <a:r>
              <a:rPr kumimoji="0" lang="zh-CN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表示什么</a:t>
            </a:r>
            <a:r>
              <a:rPr kumimoji="0" lang="en-US" altLang="zh-CN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        4</a:t>
            </a:r>
            <a:r>
              <a:rPr kumimoji="0" lang="zh-CN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表示什么</a:t>
            </a:r>
            <a:r>
              <a:rPr kumimoji="0" lang="en-US" altLang="zh-CN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        2</a:t>
            </a:r>
            <a:r>
              <a:rPr kumimoji="0" lang="zh-CN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表示什么</a:t>
            </a:r>
            <a:r>
              <a:rPr kumimoji="0" lang="en-US" altLang="zh-CN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75" y="476250"/>
            <a:ext cx="8637588" cy="5400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59" name="Text Box 15"/>
          <p:cNvSpPr txBox="1"/>
          <p:nvPr/>
        </p:nvSpPr>
        <p:spPr>
          <a:xfrm>
            <a:off x="1619250" y="2205038"/>
            <a:ext cx="6553200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rgbClr val="FFCC00"/>
                </a:solidFill>
                <a:latin typeface="Times New Roman" panose="02020603050405020304" charset="0"/>
              </a:rPr>
              <a:t>要求</a:t>
            </a:r>
            <a:r>
              <a:rPr lang="en-US" altLang="zh-CN" sz="4800" b="1" dirty="0">
                <a:solidFill>
                  <a:srgbClr val="FFCC00"/>
                </a:solidFill>
                <a:latin typeface="Times New Roman" panose="02020603050405020304" charset="0"/>
              </a:rPr>
              <a:t>:</a:t>
            </a:r>
            <a:r>
              <a:rPr lang="zh-CN" altLang="en-US" sz="4800" b="1" dirty="0">
                <a:solidFill>
                  <a:srgbClr val="FFCC00"/>
                </a:solidFill>
                <a:latin typeface="Times New Roman" panose="02020603050405020304" charset="0"/>
              </a:rPr>
              <a:t>先画图</a:t>
            </a:r>
            <a:r>
              <a:rPr lang="en-US" altLang="zh-CN" sz="4800" b="1" dirty="0">
                <a:solidFill>
                  <a:srgbClr val="FFCC00"/>
                </a:solidFill>
                <a:latin typeface="Times New Roman" panose="02020603050405020304" charset="0"/>
              </a:rPr>
              <a:t>,</a:t>
            </a:r>
            <a:r>
              <a:rPr lang="zh-CN" altLang="en-US" sz="4800" b="1" dirty="0">
                <a:solidFill>
                  <a:srgbClr val="FFCC00"/>
                </a:solidFill>
                <a:latin typeface="Times New Roman" panose="02020603050405020304" charset="0"/>
              </a:rPr>
              <a:t>再写算式</a:t>
            </a:r>
            <a:r>
              <a:rPr lang="en-US" altLang="zh-CN" sz="4800" b="1" dirty="0">
                <a:solidFill>
                  <a:srgbClr val="FFCC00"/>
                </a:solidFill>
                <a:latin typeface="Times New Roman" panose="02020603050405020304" charset="0"/>
              </a:rPr>
              <a:t>.</a:t>
            </a:r>
          </a:p>
        </p:txBody>
      </p:sp>
      <p:sp>
        <p:nvSpPr>
          <p:cNvPr id="9219" name="Oval 3"/>
          <p:cNvSpPr/>
          <p:nvPr/>
        </p:nvSpPr>
        <p:spPr>
          <a:xfrm>
            <a:off x="1619250" y="2060575"/>
            <a:ext cx="2663825" cy="1274763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9220" name="Oval 4"/>
          <p:cNvSpPr/>
          <p:nvPr/>
        </p:nvSpPr>
        <p:spPr>
          <a:xfrm rot="-1140000">
            <a:off x="5003800" y="2133600"/>
            <a:ext cx="2663825" cy="1274763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9221" name="Oval 5"/>
          <p:cNvSpPr/>
          <p:nvPr/>
        </p:nvSpPr>
        <p:spPr>
          <a:xfrm rot="-180000">
            <a:off x="1979613" y="4005263"/>
            <a:ext cx="2665412" cy="1274762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9222" name="Oval 6"/>
          <p:cNvSpPr/>
          <p:nvPr/>
        </p:nvSpPr>
        <p:spPr>
          <a:xfrm rot="840000">
            <a:off x="5219700" y="4221163"/>
            <a:ext cx="2663825" cy="1274762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pic>
        <p:nvPicPr>
          <p:cNvPr id="19464" name="Picture 13" descr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6250"/>
            <a:ext cx="8675688" cy="1368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3" name="Text Box 7"/>
          <p:cNvSpPr txBox="1"/>
          <p:nvPr/>
        </p:nvSpPr>
        <p:spPr>
          <a:xfrm>
            <a:off x="2051050" y="1268413"/>
            <a:ext cx="4318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endParaRPr lang="zh-CN" altLang="en-US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animBg="1"/>
      <p:bldP spid="9221" grpId="0" animBg="1"/>
      <p:bldP spid="9222" grpId="0" animBg="1"/>
      <p:bldP spid="92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5425"/>
            <a:ext cx="9034463" cy="6407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7" name="Line 3"/>
          <p:cNvSpPr/>
          <p:nvPr/>
        </p:nvSpPr>
        <p:spPr>
          <a:xfrm flipH="1" flipV="1">
            <a:off x="1547813" y="2349500"/>
            <a:ext cx="792162" cy="4318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88" name="Line 4"/>
          <p:cNvSpPr/>
          <p:nvPr/>
        </p:nvSpPr>
        <p:spPr>
          <a:xfrm>
            <a:off x="4486275" y="2928938"/>
            <a:ext cx="3109913" cy="1004887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89" name="Line 5"/>
          <p:cNvSpPr/>
          <p:nvPr/>
        </p:nvSpPr>
        <p:spPr>
          <a:xfrm flipV="1">
            <a:off x="6388100" y="1989138"/>
            <a:ext cx="1425575" cy="428625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0" name="Line 6"/>
          <p:cNvSpPr/>
          <p:nvPr/>
        </p:nvSpPr>
        <p:spPr>
          <a:xfrm flipH="1" flipV="1">
            <a:off x="1619250" y="4292600"/>
            <a:ext cx="1017588" cy="884238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1" name="Line 7"/>
          <p:cNvSpPr/>
          <p:nvPr/>
        </p:nvSpPr>
        <p:spPr>
          <a:xfrm flipH="1">
            <a:off x="1547813" y="5721350"/>
            <a:ext cx="2841625" cy="2286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2" name="Line 8"/>
          <p:cNvSpPr/>
          <p:nvPr/>
        </p:nvSpPr>
        <p:spPr>
          <a:xfrm>
            <a:off x="6684963" y="5505450"/>
            <a:ext cx="984250" cy="442913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/>
          <p:nvPr/>
        </p:nvGraphicFramePr>
        <p:xfrm>
          <a:off x="107950" y="117475"/>
          <a:ext cx="2808288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r:id="rId3" imgW="1819275" imgH="342900" progId="Paint.Picture">
                  <p:embed/>
                </p:oleObj>
              </mc:Choice>
              <mc:Fallback>
                <p:oleObj r:id="rId3" imgW="1819275" imgH="342900" progId="Paint.Picture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950" y="117475"/>
                        <a:ext cx="2808288" cy="7191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/>
          <p:nvPr/>
        </p:nvGraphicFramePr>
        <p:xfrm>
          <a:off x="107950" y="765175"/>
          <a:ext cx="280828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r:id="rId5" imgW="1362075" imgH="295275" progId="Paint.Picture">
                  <p:embed/>
                </p:oleObj>
              </mc:Choice>
              <mc:Fallback>
                <p:oleObj r:id="rId5" imgW="1362075" imgH="295275" progId="Paint.Picture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950" y="765175"/>
                        <a:ext cx="2808288" cy="720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/>
          <p:nvPr/>
        </p:nvGraphicFramePr>
        <p:xfrm>
          <a:off x="539750" y="1628775"/>
          <a:ext cx="69135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r:id="rId7" imgW="2819400" imgH="276225" progId="Paint.Picture">
                  <p:embed/>
                </p:oleObj>
              </mc:Choice>
              <mc:Fallback>
                <p:oleObj r:id="rId7" imgW="2819400" imgH="276225" progId="Paint.Picture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9750" y="1628775"/>
                        <a:ext cx="6913563" cy="720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20"/>
          <p:cNvGraphicFramePr/>
          <p:nvPr/>
        </p:nvGraphicFramePr>
        <p:xfrm>
          <a:off x="2771775" y="2276475"/>
          <a:ext cx="2808288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r:id="rId9" imgW="1285875" imgH="504825" progId="Paint.Picture">
                  <p:embed/>
                </p:oleObj>
              </mc:Choice>
              <mc:Fallback>
                <p:oleObj r:id="rId9" imgW="1285875" imgH="504825" progId="Paint.Picture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71775" y="2276475"/>
                        <a:ext cx="2808288" cy="9350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/>
          <p:nvPr/>
        </p:nvGraphicFramePr>
        <p:xfrm>
          <a:off x="611188" y="3357563"/>
          <a:ext cx="5761037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r:id="rId11" imgW="2962275" imgH="257175" progId="Paint.Picture">
                  <p:embed/>
                </p:oleObj>
              </mc:Choice>
              <mc:Fallback>
                <p:oleObj r:id="rId11" imgW="2962275" imgH="257175" progId="Paint.Picture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1188" y="3357563"/>
                        <a:ext cx="5761037" cy="6492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26"/>
          <p:cNvGraphicFramePr/>
          <p:nvPr/>
        </p:nvGraphicFramePr>
        <p:xfrm>
          <a:off x="2339975" y="4005263"/>
          <a:ext cx="309721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r:id="rId13" imgW="1228725" imgH="381000" progId="Paint.Picture">
                  <p:embed/>
                </p:oleObj>
              </mc:Choice>
              <mc:Fallback>
                <p:oleObj r:id="rId13" imgW="1228725" imgH="381000" progId="Paint.Picture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339975" y="4005263"/>
                        <a:ext cx="3097213" cy="720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Text Box 5"/>
          <p:cNvSpPr txBox="1"/>
          <p:nvPr/>
        </p:nvSpPr>
        <p:spPr>
          <a:xfrm>
            <a:off x="323850" y="4868863"/>
            <a:ext cx="39592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66FFFF"/>
                </a:solidFill>
                <a:latin typeface="Times New Roman" panose="02020603050405020304" charset="0"/>
              </a:rPr>
              <a:t>2.</a:t>
            </a:r>
            <a:r>
              <a:rPr lang="zh-CN" altLang="en-US" b="1" dirty="0">
                <a:solidFill>
                  <a:srgbClr val="66FFFF"/>
                </a:solidFill>
                <a:latin typeface="Times New Roman" panose="02020603050405020304" charset="0"/>
              </a:rPr>
              <a:t>圈一圈，填一填。</a:t>
            </a:r>
          </a:p>
        </p:txBody>
      </p:sp>
      <p:pic>
        <p:nvPicPr>
          <p:cNvPr id="21513" name="Picture 3" descr="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547813" y="5549900"/>
            <a:ext cx="4752975" cy="13081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</p:pic>
      <p:sp>
        <p:nvSpPr>
          <p:cNvPr id="21514" name="Text Box 6"/>
          <p:cNvSpPr txBox="1"/>
          <p:nvPr/>
        </p:nvSpPr>
        <p:spPr>
          <a:xfrm>
            <a:off x="2339975" y="6308725"/>
            <a:ext cx="49688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0000"/>
                </a:solidFill>
                <a:latin typeface="Times New Roman" panose="02020603050405020304" charset="0"/>
              </a:rPr>
              <a:t>每次圈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charset="0"/>
              </a:rPr>
              <a:t>3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charset="0"/>
              </a:rPr>
              <a:t>个，（   ）次圈完。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/>
          <p:nvPr/>
        </p:nvGraphicFramePr>
        <p:xfrm>
          <a:off x="107950" y="117475"/>
          <a:ext cx="2808288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r:id="rId3" imgW="1819275" imgH="342900" progId="Paint.Picture">
                  <p:embed/>
                </p:oleObj>
              </mc:Choice>
              <mc:Fallback>
                <p:oleObj r:id="rId3" imgW="1819275" imgH="342900" progId="Paint.Picture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950" y="117475"/>
                        <a:ext cx="2808288" cy="7191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/>
          <p:nvPr/>
        </p:nvGraphicFramePr>
        <p:xfrm>
          <a:off x="107950" y="981075"/>
          <a:ext cx="25209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r:id="rId5" imgW="1362075" imgH="295275" progId="Paint.Picture">
                  <p:embed/>
                </p:oleObj>
              </mc:Choice>
              <mc:Fallback>
                <p:oleObj r:id="rId5" imgW="1362075" imgH="295275" progId="Paint.Picture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950" y="981075"/>
                        <a:ext cx="2520950" cy="504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/>
          <p:nvPr/>
        </p:nvGraphicFramePr>
        <p:xfrm>
          <a:off x="539750" y="1628775"/>
          <a:ext cx="69135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r:id="rId7" imgW="2819400" imgH="276225" progId="Paint.Picture">
                  <p:embed/>
                </p:oleObj>
              </mc:Choice>
              <mc:Fallback>
                <p:oleObj r:id="rId7" imgW="2819400" imgH="276225" progId="Paint.Picture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9750" y="1628775"/>
                        <a:ext cx="6913563" cy="720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Rectangle 5"/>
          <p:cNvSpPr/>
          <p:nvPr/>
        </p:nvSpPr>
        <p:spPr>
          <a:xfrm>
            <a:off x="252413" y="4870450"/>
            <a:ext cx="1366837" cy="1727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1270" name="Rectangle 6"/>
          <p:cNvSpPr/>
          <p:nvPr/>
        </p:nvSpPr>
        <p:spPr>
          <a:xfrm rot="-60000">
            <a:off x="539750" y="2636838"/>
            <a:ext cx="76200" cy="1463675"/>
          </a:xfrm>
          <a:prstGeom prst="rect">
            <a:avLst/>
          </a:prstGeom>
          <a:solidFill>
            <a:srgbClr val="3366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1271" name="Rectangle 7"/>
          <p:cNvSpPr/>
          <p:nvPr/>
        </p:nvSpPr>
        <p:spPr>
          <a:xfrm rot="-60000">
            <a:off x="828675" y="2636838"/>
            <a:ext cx="76200" cy="1463675"/>
          </a:xfrm>
          <a:prstGeom prst="rect">
            <a:avLst/>
          </a:prstGeom>
          <a:solidFill>
            <a:srgbClr val="3366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1272" name="Rectangle 8"/>
          <p:cNvSpPr/>
          <p:nvPr/>
        </p:nvSpPr>
        <p:spPr>
          <a:xfrm rot="-60000">
            <a:off x="1135063" y="2603500"/>
            <a:ext cx="76200" cy="1463675"/>
          </a:xfrm>
          <a:prstGeom prst="rect">
            <a:avLst/>
          </a:prstGeom>
          <a:solidFill>
            <a:srgbClr val="3366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1273" name="Rectangle 9"/>
          <p:cNvSpPr/>
          <p:nvPr/>
        </p:nvSpPr>
        <p:spPr>
          <a:xfrm rot="-60000">
            <a:off x="1422400" y="2603500"/>
            <a:ext cx="76200" cy="1463675"/>
          </a:xfrm>
          <a:prstGeom prst="rect">
            <a:avLst/>
          </a:prstGeom>
          <a:solidFill>
            <a:srgbClr val="3366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1274" name="Rectangle 10"/>
          <p:cNvSpPr/>
          <p:nvPr/>
        </p:nvSpPr>
        <p:spPr>
          <a:xfrm rot="-60000">
            <a:off x="1728788" y="2587625"/>
            <a:ext cx="76200" cy="1463675"/>
          </a:xfrm>
          <a:prstGeom prst="rect">
            <a:avLst/>
          </a:prstGeom>
          <a:solidFill>
            <a:srgbClr val="3366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1275" name="Rectangle 11"/>
          <p:cNvSpPr/>
          <p:nvPr/>
        </p:nvSpPr>
        <p:spPr>
          <a:xfrm rot="-60000">
            <a:off x="2017713" y="2587625"/>
            <a:ext cx="76200" cy="1463675"/>
          </a:xfrm>
          <a:prstGeom prst="rect">
            <a:avLst/>
          </a:prstGeom>
          <a:solidFill>
            <a:srgbClr val="3366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1276" name="Rectangle 12"/>
          <p:cNvSpPr/>
          <p:nvPr/>
        </p:nvSpPr>
        <p:spPr>
          <a:xfrm rot="-60000">
            <a:off x="2324100" y="2554288"/>
            <a:ext cx="76200" cy="1463675"/>
          </a:xfrm>
          <a:prstGeom prst="rect">
            <a:avLst/>
          </a:prstGeom>
          <a:solidFill>
            <a:srgbClr val="3366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1277" name="Rectangle 13"/>
          <p:cNvSpPr/>
          <p:nvPr/>
        </p:nvSpPr>
        <p:spPr>
          <a:xfrm rot="-60000">
            <a:off x="2613025" y="2554288"/>
            <a:ext cx="76200" cy="1463675"/>
          </a:xfrm>
          <a:prstGeom prst="rect">
            <a:avLst/>
          </a:prstGeom>
          <a:solidFill>
            <a:srgbClr val="3366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1278" name="Rectangle 14"/>
          <p:cNvSpPr/>
          <p:nvPr/>
        </p:nvSpPr>
        <p:spPr>
          <a:xfrm rot="-60000">
            <a:off x="2901950" y="2571750"/>
            <a:ext cx="76200" cy="1463675"/>
          </a:xfrm>
          <a:prstGeom prst="rect">
            <a:avLst/>
          </a:prstGeom>
          <a:solidFill>
            <a:srgbClr val="3366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1279" name="Rectangle 15"/>
          <p:cNvSpPr/>
          <p:nvPr/>
        </p:nvSpPr>
        <p:spPr>
          <a:xfrm rot="-60000">
            <a:off x="3190875" y="2571750"/>
            <a:ext cx="76200" cy="1463675"/>
          </a:xfrm>
          <a:prstGeom prst="rect">
            <a:avLst/>
          </a:prstGeom>
          <a:solidFill>
            <a:srgbClr val="3366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2544" name="Rectangle 16"/>
          <p:cNvSpPr/>
          <p:nvPr/>
        </p:nvSpPr>
        <p:spPr>
          <a:xfrm>
            <a:off x="2268538" y="4837113"/>
            <a:ext cx="1366837" cy="1727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2545" name="Rectangle 17"/>
          <p:cNvSpPr/>
          <p:nvPr/>
        </p:nvSpPr>
        <p:spPr>
          <a:xfrm>
            <a:off x="4052888" y="4837113"/>
            <a:ext cx="1366837" cy="1727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2546" name="Rectangle 18"/>
          <p:cNvSpPr/>
          <p:nvPr/>
        </p:nvSpPr>
        <p:spPr>
          <a:xfrm>
            <a:off x="6069013" y="4803775"/>
            <a:ext cx="1366837" cy="1727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2547" name="Rectangle 19"/>
          <p:cNvSpPr/>
          <p:nvPr/>
        </p:nvSpPr>
        <p:spPr>
          <a:xfrm>
            <a:off x="7737475" y="4770438"/>
            <a:ext cx="1368425" cy="1728787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graphicFrame>
        <p:nvGraphicFramePr>
          <p:cNvPr id="22548" name="Object 20"/>
          <p:cNvGraphicFramePr/>
          <p:nvPr/>
        </p:nvGraphicFramePr>
        <p:xfrm>
          <a:off x="5508625" y="2854325"/>
          <a:ext cx="33115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r:id="rId9" imgW="1285875" imgH="504825" progId="Paint.Picture">
                  <p:embed/>
                </p:oleObj>
              </mc:Choice>
              <mc:Fallback>
                <p:oleObj r:id="rId9" imgW="1285875" imgH="504825" progId="Paint.Picture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08625" y="2854325"/>
                        <a:ext cx="3311525" cy="1295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5" name="Text Box 21"/>
          <p:cNvSpPr txBox="1"/>
          <p:nvPr/>
        </p:nvSpPr>
        <p:spPr>
          <a:xfrm>
            <a:off x="6300788" y="1844675"/>
            <a:ext cx="431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endParaRPr lang="zh-CN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11286" name="Text Box 22"/>
          <p:cNvSpPr txBox="1"/>
          <p:nvPr/>
        </p:nvSpPr>
        <p:spPr>
          <a:xfrm>
            <a:off x="7164388" y="3284538"/>
            <a:ext cx="4318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endParaRPr lang="zh-CN" altLang="en-US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04167 0.355370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188958 0.336019 " pathEditMode="relative" ptsTypes="">
                                      <p:cBhvr>
                                        <p:cTn id="9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0 0.003148 L 0.348125 0.360185 " pathEditMode="relative" ptsTypes="">
                                      <p:cBhvr>
                                        <p:cTn id="12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0 0.003148 L 0.529236 0.349630 " pathEditMode="relative" ptsTypes="">
                                      <p:cBhvr>
                                        <p:cTn id="15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692986 0.336019 " pathEditMode="relative" ptsTypes="">
                                      <p:cBhvr>
                                        <p:cTn id="18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264 0.005556 L -0.102778 0.352037 " pathEditMode="relative" ptsTypes="">
                                      <p:cBhvr>
                                        <p:cTn id="21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86667 0.335926 " pathEditMode="relative" ptsTypes="">
                                      <p:cBhvr>
                                        <p:cTn id="24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244097 0.356944 " pathEditMode="relative" ptsTypes="">
                                      <p:cBhvr>
                                        <p:cTn id="27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433125 0.356944 " pathEditMode="relative" ptsTypes="">
                                      <p:cBhvr>
                                        <p:cTn id="30" dur="2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590625 0.346481 " pathEditMode="relative" ptsTypes="">
                                      <p:cBhvr>
                                        <p:cTn id="33" dur="2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1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78" grpId="0" animBg="1"/>
      <p:bldP spid="11279" grpId="0" animBg="1"/>
      <p:bldP spid="11285" grpId="0"/>
      <p:bldP spid="11286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Settings\yanchao\Application Data\Microsoft\Templates\小学数学低年级模板.pot</Template>
  <TotalTime>0</TotalTime>
  <Words>354</Words>
  <Application>Microsoft Office PowerPoint</Application>
  <PresentationFormat>全屏显示(4:3)</PresentationFormat>
  <Paragraphs>56</Paragraphs>
  <Slides>20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仿宋_GB2312</vt:lpstr>
      <vt:lpstr>华文彩云</vt:lpstr>
      <vt:lpstr>华文新魏</vt:lpstr>
      <vt:lpstr>楷体_GB2312</vt:lpstr>
      <vt:lpstr>宋体</vt:lpstr>
      <vt:lpstr>微软雅黑</vt:lpstr>
      <vt:lpstr>Arial</vt:lpstr>
      <vt:lpstr>Calibri</vt:lpstr>
      <vt:lpstr>Times New Roman</vt:lpstr>
      <vt:lpstr>WWW.2PPT.COM</vt:lpstr>
      <vt:lpstr>Bitmap Image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2022-01-10T07:08:44Z</dcterms:created>
  <dcterms:modified xsi:type="dcterms:W3CDTF">2023-01-16T23:39:10Z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722E14241ED84BDEB83CBFD837C05CE1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