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300" r:id="rId3"/>
    <p:sldId id="258" r:id="rId4"/>
    <p:sldId id="301" r:id="rId5"/>
    <p:sldId id="261" r:id="rId6"/>
    <p:sldId id="284" r:id="rId7"/>
    <p:sldId id="286" r:id="rId8"/>
    <p:sldId id="290" r:id="rId9"/>
    <p:sldId id="305" r:id="rId10"/>
    <p:sldId id="280" r:id="rId11"/>
    <p:sldId id="303" r:id="rId12"/>
    <p:sldId id="269" r:id="rId13"/>
    <p:sldId id="291" r:id="rId14"/>
    <p:sldId id="304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" y="1806404"/>
            <a:ext cx="12192000" cy="1067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6.3 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位数加两位</a:t>
            </a:r>
            <a:r>
              <a:rPr lang="zh-CN" alt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</a:t>
            </a:r>
            <a:endParaRPr lang="zh-CN" altLang="en-US" sz="5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74075" y="3218009"/>
            <a:ext cx="7482795" cy="2545549"/>
          </a:xfrm>
          <a:prstGeom prst="rect">
            <a:avLst/>
          </a:prstGeom>
        </p:spPr>
      </p:pic>
      <p:sp>
        <p:nvSpPr>
          <p:cNvPr id="6" name="五边形 5"/>
          <p:cNvSpPr>
            <a:spLocks noChangeArrowheads="1"/>
          </p:cNvSpPr>
          <p:nvPr/>
        </p:nvSpPr>
        <p:spPr bwMode="auto">
          <a:xfrm>
            <a:off x="-10095" y="489775"/>
            <a:ext cx="513757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第六单元  </a:t>
            </a:r>
            <a:r>
              <a:rPr lang="en-US" altLang="zh-CN" sz="2400" dirty="0">
                <a:solidFill>
                  <a:schemeClr val="bg1"/>
                </a:solidFill>
              </a:rPr>
              <a:t>100</a:t>
            </a:r>
            <a:r>
              <a:rPr lang="zh-CN" altLang="en-US" sz="2400" dirty="0">
                <a:solidFill>
                  <a:schemeClr val="bg1"/>
                </a:solidFill>
              </a:rPr>
              <a:t>以内的加法和减</a:t>
            </a:r>
            <a:r>
              <a:rPr lang="zh-CN" altLang="en-US" sz="2400" dirty="0" smtClean="0">
                <a:solidFill>
                  <a:schemeClr val="bg1"/>
                </a:solidFill>
              </a:rPr>
              <a:t>法</a:t>
            </a:r>
            <a:r>
              <a:rPr lang="en-US" altLang="zh-CN" sz="2400" dirty="0" smtClean="0">
                <a:solidFill>
                  <a:schemeClr val="bg1"/>
                </a:solidFill>
              </a:rPr>
              <a:t>(</a:t>
            </a:r>
            <a:r>
              <a:rPr lang="zh-CN" altLang="en-US" sz="2400" dirty="0" smtClean="0">
                <a:solidFill>
                  <a:schemeClr val="bg1"/>
                </a:solidFill>
              </a:rPr>
              <a:t>二</a:t>
            </a:r>
            <a:r>
              <a:rPr lang="en-US" altLang="zh-CN" sz="2400" dirty="0" smtClean="0">
                <a:solidFill>
                  <a:schemeClr val="bg1"/>
                </a:solidFill>
              </a:rPr>
              <a:t>)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-10095" y="6057086"/>
            <a:ext cx="12210333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671" y="1528763"/>
            <a:ext cx="76396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、计算。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3  5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5    6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9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5</a:t>
            </a: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5936" y="3498145"/>
            <a:ext cx="2771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8   4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81586" y="3498145"/>
            <a:ext cx="2771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8    1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553" y="4238011"/>
            <a:ext cx="76396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7  8                           4    6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1   0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zh-CN" altLang="en-US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5</a:t>
            </a: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Picture 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3361" y="2161526"/>
            <a:ext cx="3536298" cy="320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42500" y="5694498"/>
            <a:ext cx="2771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8   8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1245" y="5694498"/>
            <a:ext cx="2771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7   1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1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1524" y="1639702"/>
            <a:ext cx="98440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用竖式计算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26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39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46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55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48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02363" y="5043631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1138" y="5043631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02363" y="331993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0425" y="3297103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3230" y="3298085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0425" y="5043631"/>
            <a:ext cx="721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1651" y="1574315"/>
            <a:ext cx="103949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口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算。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altLang="en-US" dirty="0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57294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533" y="2398424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812150" y="2441193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320804" y="5546935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741246" y="3990361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189676" y="3990361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22548" y="2417633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89677" y="5560790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422549" y="3964513"/>
            <a:ext cx="60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12956" y="2256353"/>
            <a:ext cx="872798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67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endParaRPr lang="en-US" altLang="zh-CN" sz="28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53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en-US" altLang="zh-CN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</a:p>
          <a:p>
            <a:pPr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20511" y="4764179"/>
            <a:ext cx="2597150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" grpId="0"/>
      <p:bldP spid="72" grpId="0"/>
      <p:bldP spid="73" grpId="0"/>
      <p:bldP spid="74" grpId="0"/>
      <p:bldP spid="75" grpId="0"/>
      <p:bldP spid="76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897363" y="1359993"/>
            <a:ext cx="2606250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．连一连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1770" y="2643188"/>
            <a:ext cx="8823779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72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53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65                39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44 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77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46</a:t>
            </a:r>
          </a:p>
          <a:p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37     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54                44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583543" y="2900363"/>
            <a:ext cx="1959882" cy="8715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2583543" y="3771900"/>
            <a:ext cx="1959882" cy="8286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2583543" y="2900363"/>
            <a:ext cx="1959882" cy="1700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583543" y="5414963"/>
            <a:ext cx="1959882" cy="428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4872038" y="5436394"/>
            <a:ext cx="1714500" cy="2143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4872038" y="3771900"/>
            <a:ext cx="1714500" cy="8286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4872038" y="2900363"/>
            <a:ext cx="1714500" cy="8501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 flipV="1">
            <a:off x="4872038" y="3771900"/>
            <a:ext cx="1714500" cy="8286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8359322" y="2816352"/>
            <a:ext cx="3048000" cy="2269045"/>
            <a:chOff x="8359322" y="2816352"/>
            <a:chExt cx="3048000" cy="2269045"/>
          </a:xfrm>
        </p:grpSpPr>
        <p:pic>
          <p:nvPicPr>
            <p:cNvPr id="2050" name="Picture 2" descr="http://p2.so.qhmsg.com/bdr/_240_/t01935d2c8b0cf5ec02.jpg"/>
            <p:cNvPicPr>
              <a:picLocks noChangeAspect="1" noChangeArrowheads="1"/>
            </p:cNvPicPr>
            <p:nvPr/>
          </p:nvPicPr>
          <p:blipFill rotWithShape="1">
            <a:blip r:embed="rId3" cstate="email"/>
            <a:srcRect/>
            <a:stretch>
              <a:fillRect/>
            </a:stretch>
          </p:blipFill>
          <p:spPr bwMode="auto">
            <a:xfrm>
              <a:off x="8359322" y="2816352"/>
              <a:ext cx="3048000" cy="2269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/>
          </p:nvSpPr>
          <p:spPr>
            <a:xfrm>
              <a:off x="8359322" y="2816352"/>
              <a:ext cx="626182" cy="840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23861" y="2595283"/>
          <a:ext cx="8834715" cy="2541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70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加数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0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加数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05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和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</a:t>
                      </a:r>
                      <a:endParaRPr lang="zh-CN" altLang="en-US" sz="28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8" name="矩形 7"/>
          <p:cNvSpPr/>
          <p:nvPr/>
        </p:nvSpPr>
        <p:spPr>
          <a:xfrm>
            <a:off x="986168" y="1441440"/>
            <a:ext cx="1830950" cy="7741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．填表。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86863" y="2730782"/>
            <a:ext cx="7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1875" y="2690441"/>
            <a:ext cx="7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6888" y="4460734"/>
            <a:ext cx="7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4349" y="4456765"/>
            <a:ext cx="7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0"/>
            <a:ext cx="4381500" cy="304800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353" y="4353083"/>
            <a:ext cx="2190750" cy="2286000"/>
          </a:xfrm>
          <a:prstGeom prst="rect">
            <a:avLst/>
          </a:prstGeom>
        </p:spPr>
      </p:pic>
      <p:sp>
        <p:nvSpPr>
          <p:cNvPr id="45" name="云形 44"/>
          <p:cNvSpPr/>
          <p:nvPr/>
        </p:nvSpPr>
        <p:spPr>
          <a:xfrm>
            <a:off x="2045632" y="1218360"/>
            <a:ext cx="5432613" cy="253631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小朋友们，前面我们已经学习过两位数加、减一位数，大家都会了吗？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云形 45"/>
          <p:cNvSpPr/>
          <p:nvPr/>
        </p:nvSpPr>
        <p:spPr>
          <a:xfrm>
            <a:off x="7384115" y="2306169"/>
            <a:ext cx="4691343" cy="1833282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现在让我们来练一练，复习一下吧！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530773"/>
            <a:ext cx="1039497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．计算下列各题。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6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44 =                   32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     45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30=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72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40=                   70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20=                        53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 =    </a:t>
            </a: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34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 67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 =                         74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 =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38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= 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50=                         60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 =</a:t>
            </a:r>
          </a:p>
          <a:p>
            <a:endParaRPr lang="zh-CN" altLang="en-US" dirty="0"/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86101" y="2404038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5758" y="3205724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23283" y="2396193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72208" y="2361080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23283" y="32444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81481" y="3205724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523283" y="40826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14247" y="4082677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60163" y="409201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086101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523283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72208" y="4960845"/>
            <a:ext cx="658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2" grpId="0"/>
      <p:bldP spid="45" grpId="0"/>
      <p:bldP spid="46" grpId="0"/>
      <p:bldP spid="47" grpId="0"/>
      <p:bldP spid="51" grpId="0"/>
      <p:bldP spid="53" grpId="0"/>
      <p:bldP spid="54" grpId="0"/>
      <p:bldP spid="55" grpId="0"/>
      <p:bldP spid="56" grpId="0"/>
      <p:bldP spid="76" grpId="0"/>
      <p:bldP spid="77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6480" y="1908952"/>
            <a:ext cx="70846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1318" y="3240742"/>
            <a:ext cx="1223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5"/>
            </a:pP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  <a:p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8976" y="3697309"/>
            <a:ext cx="1682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 2   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75057" y="4220529"/>
            <a:ext cx="15267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66449" y="4377016"/>
            <a:ext cx="10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9986" y="3240741"/>
            <a:ext cx="12236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7   5</a:t>
            </a:r>
          </a:p>
          <a:p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4686" y="3805633"/>
            <a:ext cx="1682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   2   5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5962726" y="4324766"/>
            <a:ext cx="15267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79984" y="4381778"/>
            <a:ext cx="10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5135" y="4200992"/>
            <a:ext cx="2286000" cy="2286000"/>
          </a:xfrm>
          <a:prstGeom prst="rect">
            <a:avLst/>
          </a:prstGeom>
        </p:spPr>
      </p:pic>
      <p:sp>
        <p:nvSpPr>
          <p:cNvPr id="15" name="云形 14"/>
          <p:cNvSpPr/>
          <p:nvPr/>
        </p:nvSpPr>
        <p:spPr>
          <a:xfrm>
            <a:off x="8588467" y="2021463"/>
            <a:ext cx="3115095" cy="21853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还记得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竖式计算加、减法要注意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吗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306287" y="5356564"/>
            <a:ext cx="7501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提示：用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竖式计算加、减法，一要注意个位和个位对齐，十位和十位对齐；二要注意从个位算起。</a:t>
            </a:r>
          </a:p>
        </p:txBody>
      </p:sp>
      <p:sp>
        <p:nvSpPr>
          <p:cNvPr id="17" name="矩形 16"/>
          <p:cNvSpPr/>
          <p:nvPr/>
        </p:nvSpPr>
        <p:spPr>
          <a:xfrm>
            <a:off x="834478" y="1557727"/>
            <a:ext cx="2908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、用竖式计算。</a:t>
            </a:r>
            <a:endParaRPr lang="en-US" altLang="zh-CN" sz="2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3" grpId="0"/>
      <p:bldP spid="15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589" y="1465729"/>
            <a:ext cx="5553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：计算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云形 3"/>
          <p:cNvSpPr/>
          <p:nvPr/>
        </p:nvSpPr>
        <p:spPr>
          <a:xfrm>
            <a:off x="9818221" y="1935161"/>
            <a:ext cx="2201714" cy="1635449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应该怎么做呢？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直线 1740"/>
          <p:cNvSpPr>
            <a:spLocks noChangeShapeType="1"/>
          </p:cNvSpPr>
          <p:nvPr/>
        </p:nvSpPr>
        <p:spPr bwMode="auto">
          <a:xfrm>
            <a:off x="1535113" y="477838"/>
            <a:ext cx="733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5  0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53760" y="2295041"/>
            <a:ext cx="4045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位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个位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08828" y="2981986"/>
            <a:ext cx="2871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3      4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+     1      6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3202129" y="3960333"/>
            <a:ext cx="23449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07889" y="4034791"/>
            <a:ext cx="352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5      0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851778" y="4917203"/>
            <a:ext cx="834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用竖式计算加法时，要把个位和个位对齐，十位和十位对齐；要从个位加起；个位相加满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的，要向十位进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1024" y="3852041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348" y="2071794"/>
            <a:ext cx="82630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方法小结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两位数加两位数进位加法的笔算：用竖式来计算的时候，当个位上相加满十时，向十位上进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，在个位和十位之间，写上个小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，作为标记，计算的时候防止忘记。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9819" y="1546397"/>
            <a:ext cx="6085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两位数加两位数（进位）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7089" y="2453412"/>
            <a:ext cx="10696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：河里面有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只鸭子，又游来了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只，现在一共有多少只？</a:t>
            </a:r>
          </a:p>
        </p:txBody>
      </p:sp>
      <p:sp>
        <p:nvSpPr>
          <p:cNvPr id="56" name="TextBox 9"/>
          <p:cNvSpPr txBox="1"/>
          <p:nvPr/>
        </p:nvSpPr>
        <p:spPr>
          <a:xfrm>
            <a:off x="628431" y="4972848"/>
            <a:ext cx="9731950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解析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根据题意，原来有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只，现在又游来了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只，用加法来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计算。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59102" y="3820852"/>
            <a:ext cx="3433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44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（只）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1556" y="3291267"/>
            <a:ext cx="2871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2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+     1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524857" y="4269614"/>
            <a:ext cx="23449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0617" y="4344072"/>
            <a:ext cx="352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五边形 7"/>
          <p:cNvSpPr>
            <a:spLocks noChangeArrowheads="1"/>
          </p:cNvSpPr>
          <p:nvPr/>
        </p:nvSpPr>
        <p:spPr bwMode="auto">
          <a:xfrm>
            <a:off x="1" y="501650"/>
            <a:ext cx="2641262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244" y="1579425"/>
            <a:ext cx="10704042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37005" indent="-1437005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希望小学合唱队有男生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人，女生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人。希望小学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合唱队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37005" indent="-1437005">
              <a:lnSpc>
                <a:spcPct val="150000"/>
              </a:lnSpc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9060" y="2248039"/>
            <a:ext cx="399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共有学生多少人</a:t>
            </a:r>
            <a:r>
              <a:rPr lang="zh-CN" altLang="en-US" dirty="0"/>
              <a:t>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9060" y="5549785"/>
            <a:ext cx="8226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】36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（人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，合唱队学生共有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34541" y="2888310"/>
            <a:ext cx="4045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十位    个位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60756" y="3610757"/>
            <a:ext cx="3235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3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+      2     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4185307" y="4565879"/>
            <a:ext cx="234499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02552" y="4601579"/>
            <a:ext cx="371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6      4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4" grpId="0"/>
      <p:bldP spid="55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348" y="2071794"/>
            <a:ext cx="82630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方法小结</a:t>
            </a:r>
            <a:r>
              <a: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用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竖式来计算的时候，当个位上相加满十时，向十位上进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，在个位和十位之间，写上个小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，作为标记，计算的时候要加上这个</a:t>
            </a:r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，防止忘记。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宽屏</PresentationFormat>
  <Paragraphs>156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7B9AC428D04442FFBD8F40E177C6C96C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