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323" r:id="rId2"/>
    <p:sldId id="324" r:id="rId3"/>
    <p:sldId id="319" r:id="rId4"/>
    <p:sldId id="330" r:id="rId5"/>
    <p:sldId id="332" r:id="rId6"/>
    <p:sldId id="333" r:id="rId7"/>
    <p:sldId id="334" r:id="rId8"/>
    <p:sldId id="353" r:id="rId9"/>
    <p:sldId id="373" r:id="rId10"/>
    <p:sldId id="325" r:id="rId11"/>
    <p:sldId id="339" r:id="rId12"/>
    <p:sldId id="352" r:id="rId13"/>
    <p:sldId id="354" r:id="rId14"/>
    <p:sldId id="340" r:id="rId15"/>
    <p:sldId id="355" r:id="rId16"/>
    <p:sldId id="356" r:id="rId17"/>
    <p:sldId id="357" r:id="rId18"/>
    <p:sldId id="358" r:id="rId19"/>
    <p:sldId id="359" r:id="rId20"/>
    <p:sldId id="360" r:id="rId21"/>
    <p:sldId id="343" r:id="rId22"/>
    <p:sldId id="344" r:id="rId23"/>
    <p:sldId id="372" r:id="rId24"/>
    <p:sldId id="361" r:id="rId25"/>
    <p:sldId id="365" r:id="rId26"/>
    <p:sldId id="363" r:id="rId27"/>
    <p:sldId id="366" r:id="rId28"/>
    <p:sldId id="367" r:id="rId29"/>
    <p:sldId id="368" r:id="rId30"/>
    <p:sldId id="364" r:id="rId31"/>
    <p:sldId id="369" r:id="rId32"/>
    <p:sldId id="327" r:id="rId3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38" y="-9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2023-01-14</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2023-01-14</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1.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slideMaster" Target="../slideMasters/slideMaster1.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1.jpe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slideMaster" Target="../slideMasters/slideMaster1.xml"/><Relationship Id="rId5" Type="http://schemas.openxmlformats.org/officeDocument/2006/relationships/tags" Target="../tags/tag66.xml"/><Relationship Id="rId10" Type="http://schemas.openxmlformats.org/officeDocument/2006/relationships/tags" Target="../tags/tag71.xml"/><Relationship Id="rId4" Type="http://schemas.openxmlformats.org/officeDocument/2006/relationships/tags" Target="../tags/tag65.xml"/><Relationship Id="rId9" Type="http://schemas.openxmlformats.org/officeDocument/2006/relationships/tags" Target="../tags/tag7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slideMaster" Target="../slideMasters/slideMaster1.xml"/><Relationship Id="rId4" Type="http://schemas.openxmlformats.org/officeDocument/2006/relationships/tags" Target="../tags/tag20.xml"/><Relationship Id="rId9" Type="http://schemas.openxmlformats.org/officeDocument/2006/relationships/tags" Target="../tags/tag2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Master" Target="../slideMasters/slideMaster1.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a:extLst>
              <a:ext uri="{28A0092B-C50C-407E-A947-70E740481C1C}">
                <a14:useLocalDpi xmlns:a14="http://schemas.microsoft.com/office/drawing/2010/main" val="0"/>
              </a:ext>
            </a:extLst>
          </a:blip>
          <a:srcRect t="9387" b="34447"/>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8000"/>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ctrTitle" hasCustomPrompt="1"/>
            <p:custDataLst>
              <p:tags r:id="rId6"/>
            </p:custDataLst>
          </p:nvPr>
        </p:nvSpPr>
        <p:spPr>
          <a:xfrm>
            <a:off x="6667500" y="4614350"/>
            <a:ext cx="5435600" cy="1053581"/>
          </a:xfrm>
          <a:noFill/>
        </p:spPr>
        <p:txBody>
          <a:bodyPr anchor="b">
            <a:normAutofit/>
          </a:bodyPr>
          <a:lstStyle>
            <a:lvl1pPr algn="r">
              <a:defRPr sz="4800" b="1">
                <a:solidFill>
                  <a:srgbClr val="000000"/>
                </a:solidFill>
              </a:defRPr>
            </a:lvl1pPr>
          </a:lstStyle>
          <a:p>
            <a:r>
              <a:rPr lang="zh-CN" altLang="en-US" noProof="1"/>
              <a:t>单击此处编辑标题</a:t>
            </a:r>
          </a:p>
        </p:txBody>
      </p:sp>
      <p:sp>
        <p:nvSpPr>
          <p:cNvPr id="3" name="副标题 2"/>
          <p:cNvSpPr>
            <a:spLocks noGrp="1"/>
          </p:cNvSpPr>
          <p:nvPr>
            <p:ph type="subTitle" idx="1"/>
            <p:custDataLst>
              <p:tags r:id="rId7"/>
            </p:custDataLst>
          </p:nvPr>
        </p:nvSpPr>
        <p:spPr>
          <a:xfrm>
            <a:off x="6667500" y="5739996"/>
            <a:ext cx="5435600" cy="504000"/>
          </a:xfrm>
          <a:noFill/>
        </p:spPr>
        <p:txBody>
          <a:bodyPr>
            <a:normAutofit/>
          </a:bodyPr>
          <a:lstStyle>
            <a:lvl1pPr marL="0" indent="0" algn="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9" name="日期占位符 3"/>
          <p:cNvSpPr>
            <a:spLocks noGrp="1"/>
          </p:cNvSpPr>
          <p:nvPr>
            <p:ph type="dt" sz="half" idx="10"/>
            <p:custDataLst>
              <p:tags r:id="rId8"/>
            </p:custDataLst>
          </p:nvPr>
        </p:nvSpPr>
        <p:spPr/>
        <p:txBody>
          <a:bodyPr/>
          <a:lstStyle>
            <a:lvl1pPr>
              <a:defRPr/>
            </a:lvl1pPr>
          </a:lstStyle>
          <a:p>
            <a:pPr>
              <a:defRPr/>
            </a:pPr>
            <a:endParaRPr lang="zh-CN" altLang="en-US"/>
          </a:p>
        </p:txBody>
      </p:sp>
      <p:sp>
        <p:nvSpPr>
          <p:cNvPr id="10" name="页脚占位符 4"/>
          <p:cNvSpPr>
            <a:spLocks noGrp="1"/>
          </p:cNvSpPr>
          <p:nvPr>
            <p:ph type="ftr" sz="quarter" idx="11"/>
            <p:custDataLst>
              <p:tags r:id="rId9"/>
            </p:custDataLst>
          </p:nvPr>
        </p:nvSpPr>
        <p:spPr/>
        <p:txBody>
          <a:bodyPr/>
          <a:lstStyle>
            <a:lvl1pPr>
              <a:defRPr/>
            </a:lvl1pPr>
          </a:lstStyle>
          <a:p>
            <a:pPr>
              <a:defRPr/>
            </a:pPr>
            <a:endParaRPr lang="zh-CN" altLang="en-US"/>
          </a:p>
        </p:txBody>
      </p:sp>
      <p:sp>
        <p:nvSpPr>
          <p:cNvPr id="11" name="灯片编号占位符 5"/>
          <p:cNvSpPr>
            <a:spLocks noGrp="1"/>
          </p:cNvSpPr>
          <p:nvPr>
            <p:ph type="sldNum" sz="quarter" idx="12"/>
            <p:custDataLst>
              <p:tags r:id="rId10"/>
            </p:custDataLst>
          </p:nvPr>
        </p:nvSpPr>
        <p:spPr/>
        <p:txBody>
          <a:bodyPr/>
          <a:lstStyle>
            <a:lvl1pPr>
              <a:defRPr/>
            </a:lvl1pPr>
          </a:lstStyle>
          <a:p>
            <a:pPr>
              <a:defRPr/>
            </a:pPr>
            <a:fld id="{8772FFEC-5704-4A3E-837E-93B721BC27BB}" type="slidenum">
              <a:rPr lang="zh-CN" altLang="en-US"/>
              <a:t>‹#›</a:t>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5E5EBB0C-5A13-436A-8D2C-3DC1B1265DA7}" type="slidenum">
              <a:rPr lang="zh-CN" altLang="en-US"/>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a:extLst>
              <a:ext uri="{28A0092B-C50C-407E-A947-70E740481C1C}">
                <a14:useLocalDpi xmlns:a14="http://schemas.microsoft.com/office/drawing/2010/main" val="0"/>
              </a:ext>
            </a:extLst>
          </a:blip>
          <a:srcRect t="9387" b="34447"/>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4825"/>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title" hasCustomPrompt="1"/>
            <p:custDataLst>
              <p:tags r:id="rId6"/>
            </p:custDataLst>
          </p:nvPr>
        </p:nvSpPr>
        <p:spPr>
          <a:xfrm>
            <a:off x="7429500" y="4290060"/>
            <a:ext cx="4425950" cy="1175385"/>
          </a:xfrm>
        </p:spPr>
        <p:txBody>
          <a:bodyPr rIns="25400" rtlCol="0" anchor="b">
            <a:noAutofit/>
          </a:bodyPr>
          <a:lstStyle>
            <a:lvl1pPr marL="0" marR="0" algn="r" defTabSz="914400" rtl="0" eaLnBrk="1" fontAlgn="auto" latinLnBrk="0" hangingPunct="1">
              <a:lnSpc>
                <a:spcPct val="100000"/>
              </a:lnSpc>
              <a:buNone/>
              <a:defRPr kumimoji="0" lang="zh-CN" altLang="en-US" sz="6600" b="1" i="0" u="none" strike="noStrike" kern="1200" cap="none" spc="6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编辑标题</a:t>
            </a:r>
            <a:endParaRPr noProof="1">
              <a:sym typeface="+mn-ea"/>
            </a:endParaRPr>
          </a:p>
        </p:txBody>
      </p:sp>
      <p:sp>
        <p:nvSpPr>
          <p:cNvPr id="14" name="文本占位符 13"/>
          <p:cNvSpPr>
            <a:spLocks noGrp="1"/>
          </p:cNvSpPr>
          <p:nvPr>
            <p:ph type="body" sz="quarter" idx="14" hasCustomPrompt="1"/>
            <p:custDataLst>
              <p:tags r:id="rId7"/>
            </p:custDataLst>
          </p:nvPr>
        </p:nvSpPr>
        <p:spPr>
          <a:xfrm>
            <a:off x="7429499" y="5540698"/>
            <a:ext cx="4425810" cy="691347"/>
          </a:xfrm>
        </p:spPr>
        <p:txBody>
          <a:bodyPr>
            <a:normAutofit/>
          </a:bodyPr>
          <a:lstStyle>
            <a:lvl1pPr marL="0" indent="0" algn="r">
              <a:buNone/>
              <a:defRPr sz="3200">
                <a:solidFill>
                  <a:srgbClr val="2747BE"/>
                </a:solidFill>
              </a:defRPr>
            </a:lvl1pPr>
            <a:lvl2pPr marL="457200" indent="0">
              <a:buNone/>
              <a:defRPr/>
            </a:lvl2pPr>
          </a:lstStyle>
          <a:p>
            <a:pPr lvl="0"/>
            <a:r>
              <a:rPr lang="zh-CN" altLang="en-US" noProof="1"/>
              <a:t>编辑文本</a:t>
            </a:r>
          </a:p>
        </p:txBody>
      </p:sp>
      <p:sp>
        <p:nvSpPr>
          <p:cNvPr id="9" name="日期占位符 2"/>
          <p:cNvSpPr>
            <a:spLocks noGrp="1"/>
          </p:cNvSpPr>
          <p:nvPr>
            <p:ph type="dt" sz="half" idx="15"/>
            <p:custDataLst>
              <p:tags r:id="rId8"/>
            </p:custDataLst>
          </p:nvPr>
        </p:nvSpPr>
        <p:spPr/>
        <p:txBody>
          <a:bodyPr/>
          <a:lstStyle>
            <a:lvl1pPr>
              <a:defRPr/>
            </a:lvl1pPr>
          </a:lstStyle>
          <a:p>
            <a:pPr>
              <a:defRPr/>
            </a:pPr>
            <a:endParaRPr lang="zh-CN" altLang="en-US"/>
          </a:p>
        </p:txBody>
      </p:sp>
      <p:sp>
        <p:nvSpPr>
          <p:cNvPr id="10" name="页脚占位符 3"/>
          <p:cNvSpPr>
            <a:spLocks noGrp="1"/>
          </p:cNvSpPr>
          <p:nvPr>
            <p:ph type="ftr" sz="quarter" idx="16"/>
            <p:custDataLst>
              <p:tags r:id="rId9"/>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10"/>
            </p:custDataLst>
          </p:nvPr>
        </p:nvSpPr>
        <p:spPr/>
        <p:txBody>
          <a:bodyPr/>
          <a:lstStyle>
            <a:lvl1pPr>
              <a:defRPr/>
            </a:lvl1pPr>
          </a:lstStyle>
          <a:p>
            <a:pPr>
              <a:defRPr/>
            </a:pPr>
            <a:fld id="{4FC38A87-77AC-48C7-9F0B-A360E0E07000}" type="slidenum">
              <a:rPr lang="zh-CN" altLang="en-US"/>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5" name="Freeform 6"/>
          <p:cNvSpPr>
            <a:spLocks noChangeArrowheads="1"/>
          </p:cNvSpPr>
          <p:nvPr>
            <p:custDataLst>
              <p:tags r:id="rId1"/>
            </p:custDataLst>
          </p:nvPr>
        </p:nvSpPr>
        <p:spPr bwMode="auto">
          <a:xfrm>
            <a:off x="0" y="3879850"/>
            <a:ext cx="4992688" cy="2978150"/>
          </a:xfrm>
          <a:custGeom>
            <a:avLst/>
            <a:gdLst>
              <a:gd name="T0" fmla="*/ 0 w 2348"/>
              <a:gd name="T1" fmla="*/ 0 h 1407"/>
              <a:gd name="T2" fmla="*/ 2348 w 2348"/>
              <a:gd name="T3" fmla="*/ 1407 h 1407"/>
              <a:gd name="T4" fmla="*/ 0 w 2348"/>
              <a:gd name="T5" fmla="*/ 1407 h 1407"/>
              <a:gd name="T6" fmla="*/ 0 w 2348"/>
              <a:gd name="T7" fmla="*/ 0 h 1407"/>
            </a:gdLst>
            <a:ahLst/>
            <a:cxnLst>
              <a:cxn ang="0">
                <a:pos x="T0" y="T1"/>
              </a:cxn>
              <a:cxn ang="0">
                <a:pos x="T2" y="T3"/>
              </a:cxn>
              <a:cxn ang="0">
                <a:pos x="T4" y="T5"/>
              </a:cxn>
              <a:cxn ang="0">
                <a:pos x="T6" y="T7"/>
              </a:cxn>
            </a:cxnLst>
            <a:rect l="0" t="0" r="r" b="b"/>
            <a:pathLst>
              <a:path w="2348" h="1407">
                <a:moveTo>
                  <a:pt x="0" y="0"/>
                </a:moveTo>
                <a:lnTo>
                  <a:pt x="2348" y="1407"/>
                </a:lnTo>
                <a:lnTo>
                  <a:pt x="0" y="140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6" name="Freeform 7"/>
          <p:cNvSpPr>
            <a:spLocks noChangeArrowheads="1"/>
          </p:cNvSpPr>
          <p:nvPr>
            <p:custDataLst>
              <p:tags r:id="rId2"/>
            </p:custDataLst>
          </p:nvPr>
        </p:nvSpPr>
        <p:spPr bwMode="auto">
          <a:xfrm>
            <a:off x="2830513" y="4400550"/>
            <a:ext cx="9361487" cy="2457450"/>
          </a:xfrm>
          <a:custGeom>
            <a:avLst/>
            <a:gdLst>
              <a:gd name="T0" fmla="*/ 4403 w 4403"/>
              <a:gd name="T1" fmla="*/ 0 h 1161"/>
              <a:gd name="T2" fmla="*/ 4403 w 4403"/>
              <a:gd name="T3" fmla="*/ 1161 h 1161"/>
              <a:gd name="T4" fmla="*/ 0 w 4403"/>
              <a:gd name="T5" fmla="*/ 1161 h 1161"/>
              <a:gd name="T6" fmla="*/ 4403 w 4403"/>
              <a:gd name="T7" fmla="*/ 0 h 1161"/>
            </a:gdLst>
            <a:ahLst/>
            <a:cxnLst>
              <a:cxn ang="0">
                <a:pos x="T0" y="T1"/>
              </a:cxn>
              <a:cxn ang="0">
                <a:pos x="T2" y="T3"/>
              </a:cxn>
              <a:cxn ang="0">
                <a:pos x="T4" y="T5"/>
              </a:cxn>
              <a:cxn ang="0">
                <a:pos x="T6" y="T7"/>
              </a:cxn>
            </a:cxnLst>
            <a:rect l="0" t="0" r="r" b="b"/>
            <a:pathLst>
              <a:path w="4403" h="1161">
                <a:moveTo>
                  <a:pt x="4403" y="0"/>
                </a:moveTo>
                <a:lnTo>
                  <a:pt x="4403" y="1161"/>
                </a:lnTo>
                <a:lnTo>
                  <a:pt x="0" y="1161"/>
                </a:lnTo>
                <a:lnTo>
                  <a:pt x="440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7" name="直接连接符 11"/>
          <p:cNvSpPr>
            <a:spLocks noChangeShapeType="1"/>
          </p:cNvSpPr>
          <p:nvPr>
            <p:custDataLst>
              <p:tags r:id="rId3"/>
            </p:custDataLst>
          </p:nvPr>
        </p:nvSpPr>
        <p:spPr bwMode="auto">
          <a:xfrm>
            <a:off x="1920875" y="2790825"/>
            <a:ext cx="5219700" cy="1588"/>
          </a:xfrm>
          <a:prstGeom prst="line">
            <a:avLst/>
          </a:prstGeom>
          <a:noFill/>
          <a:ln w="6350">
            <a:solidFill>
              <a:schemeClr val="accent1"/>
            </a:solidFill>
            <a:bevel/>
          </a:ln>
          <a:extLst>
            <a:ext uri="{909E8E84-426E-40DD-AFC4-6F175D3DCCD1}">
              <a14:hiddenFill xmlns:a14="http://schemas.microsoft.com/office/drawing/2010/main">
                <a:noFill/>
              </a14:hiddenFill>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sz="1900">
              <a:solidFill>
                <a:schemeClr val="accent1"/>
              </a:solidFill>
              <a:sym typeface="Arial" panose="020B0604020202020204" pitchFamily="34" charset="0"/>
            </a:endParaRPr>
          </a:p>
        </p:txBody>
      </p:sp>
      <p:sp>
        <p:nvSpPr>
          <p:cNvPr id="2" name="标题 1"/>
          <p:cNvSpPr>
            <a:spLocks noGrp="1"/>
          </p:cNvSpPr>
          <p:nvPr>
            <p:ph type="title" hasCustomPrompt="1"/>
            <p:custDataLst>
              <p:tags r:id="rId4"/>
            </p:custDataLst>
          </p:nvPr>
        </p:nvSpPr>
        <p:spPr>
          <a:xfrm>
            <a:off x="1675735" y="3503613"/>
            <a:ext cx="5464840" cy="1058408"/>
          </a:xfrm>
        </p:spPr>
        <p:txBody>
          <a:bodyPr rIns="63500">
            <a:noAutofit/>
          </a:bodyPr>
          <a:lstStyle>
            <a:lvl1pPr algn="r">
              <a:defRPr sz="4800" u="none" strike="noStrike" kern="1200" cap="none" spc="300" normalizeH="0">
                <a:solidFill>
                  <a:srgbClr val="000000"/>
                </a:solidFill>
                <a:uFillTx/>
                <a:latin typeface="微软雅黑" panose="020B0503020204020204" charset="-122"/>
                <a:ea typeface="微软雅黑" panose="020B0503020204020204" charset="-122"/>
              </a:defRPr>
            </a:lvl1pPr>
          </a:lstStyle>
          <a:p>
            <a:r>
              <a:rPr lang="zh-CN" altLang="en-US" noProof="1"/>
              <a:t>单击此处编辑标题</a:t>
            </a:r>
          </a:p>
        </p:txBody>
      </p:sp>
      <p:sp>
        <p:nvSpPr>
          <p:cNvPr id="3" name="文本占位符 2"/>
          <p:cNvSpPr>
            <a:spLocks noGrp="1"/>
          </p:cNvSpPr>
          <p:nvPr>
            <p:ph type="body" idx="1" hasCustomPrompt="1"/>
            <p:custDataLst>
              <p:tags r:id="rId5"/>
            </p:custDataLst>
          </p:nvPr>
        </p:nvSpPr>
        <p:spPr>
          <a:xfrm>
            <a:off x="1675735" y="2856230"/>
            <a:ext cx="5464840" cy="586804"/>
          </a:xfrm>
        </p:spPr>
        <p:txBody>
          <a:bodyPr tIns="38100" rIns="76200" bIns="38100" anchor="ctr">
            <a:noAutofit/>
          </a:bodyPr>
          <a:lstStyle>
            <a:lvl1pPr marL="0" indent="0" algn="r" eaLnBrk="1" fontAlgn="base" latinLnBrk="0" hangingPunct="1">
              <a:buNone/>
              <a:defRPr kumimoji="0" lang="zh-CN" altLang="en-US" sz="3200" b="0" i="0" u="none" strike="noStrike" kern="1200" cap="none" spc="150" normalizeH="0" baseline="0" noProof="1">
                <a:solidFill>
                  <a:srgbClr val="000000"/>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编辑文本</a:t>
            </a:r>
          </a:p>
        </p:txBody>
      </p:sp>
      <p:sp>
        <p:nvSpPr>
          <p:cNvPr id="12" name="文本占位符 11"/>
          <p:cNvSpPr>
            <a:spLocks noGrp="1"/>
          </p:cNvSpPr>
          <p:nvPr>
            <p:ph type="body" sz="quarter" idx="13" hasCustomPrompt="1"/>
            <p:custDataLst>
              <p:tags r:id="rId6"/>
            </p:custDataLst>
          </p:nvPr>
        </p:nvSpPr>
        <p:spPr>
          <a:xfrm>
            <a:off x="1675775" y="2383625"/>
            <a:ext cx="5464800" cy="356400"/>
          </a:xfrm>
        </p:spPr>
        <p:txBody>
          <a:bodyPr anchor="b"/>
          <a:lstStyle>
            <a:lvl1pPr marL="0" indent="0" algn="r">
              <a:buNone/>
              <a:defRPr>
                <a:solidFill>
                  <a:srgbClr val="000000"/>
                </a:solidFill>
              </a:defRPr>
            </a:lvl1pPr>
            <a:lvl2pPr marL="457200" indent="0">
              <a:buNone/>
              <a:defRPr/>
            </a:lvl2pPr>
          </a:lstStyle>
          <a:p>
            <a:pPr lvl="0"/>
            <a:r>
              <a:rPr lang="zh-CN" altLang="en-US" noProof="1"/>
              <a:t>编辑文本</a:t>
            </a:r>
          </a:p>
        </p:txBody>
      </p:sp>
      <p:sp>
        <p:nvSpPr>
          <p:cNvPr id="8" name="日期占位符 3"/>
          <p:cNvSpPr>
            <a:spLocks noGrp="1"/>
          </p:cNvSpPr>
          <p:nvPr>
            <p:ph type="dt" sz="half" idx="14"/>
            <p:custDataLst>
              <p:tags r:id="rId7"/>
            </p:custDataLst>
          </p:nvPr>
        </p:nvSpPr>
        <p:spPr/>
        <p:txBody>
          <a:bodyPr/>
          <a:lstStyle>
            <a:lvl1pPr>
              <a:defRPr/>
            </a:lvl1pPr>
          </a:lstStyle>
          <a:p>
            <a:pPr>
              <a:defRPr/>
            </a:pPr>
            <a:endParaRPr lang="zh-CN" altLang="en-US"/>
          </a:p>
        </p:txBody>
      </p:sp>
      <p:sp>
        <p:nvSpPr>
          <p:cNvPr id="9" name="页脚占位符 4"/>
          <p:cNvSpPr>
            <a:spLocks noGrp="1"/>
          </p:cNvSpPr>
          <p:nvPr>
            <p:ph type="ftr" sz="quarter" idx="15"/>
            <p:custDataLst>
              <p:tags r:id="rId8"/>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6"/>
            <p:custDataLst>
              <p:tags r:id="rId9"/>
            </p:custDataLst>
          </p:nvPr>
        </p:nvSpPr>
        <p:spPr/>
        <p:txBody>
          <a:bodyPr/>
          <a:lstStyle>
            <a:lvl1pPr>
              <a:defRPr/>
            </a:lvl1pPr>
          </a:lstStyle>
          <a:p>
            <a:pPr>
              <a:defRPr/>
            </a:pPr>
            <a:fld id="{DD47DC10-9F80-47CA-9BB0-03FC4730FA43}" type="slidenum">
              <a:rPr lang="zh-CN" altLang="en-US"/>
              <a:t>‹#›</a:t>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BDAEE2AC-368D-4ED2-A387-F07EC13D6107}" type="slidenum">
              <a:rPr lang="zh-CN" altLang="en-US"/>
              <a:t>‹#›</a:t>
            </a:fld>
            <a:endParaRPr lang="zh-C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a:t>
            </a:r>
            <a:r>
              <a:rPr lang="zh-CN" altLang="en-US" noProof="1"/>
              <a:t>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7"/>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8"/>
            </p:custDataLst>
          </p:nvPr>
        </p:nvSpPr>
        <p:spPr/>
        <p:txBody>
          <a:bodyPr/>
          <a:lstStyle>
            <a:lvl1pPr>
              <a:defRPr/>
            </a:lvl1pPr>
          </a:lstStyle>
          <a:p>
            <a:pPr>
              <a:defRPr/>
            </a:pPr>
            <a:fld id="{69B27451-B61D-4EBD-9E20-9C423E26C623}" type="slidenum">
              <a:rPr lang="zh-CN" altLang="en-US"/>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49BB12C0-236C-47D9-B21E-53704C811C44}" type="slidenum">
              <a:rPr lang="zh-CN" altLang="en-US"/>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82F288E0-7875-42C4-84C8-98DBBD3BF4D2}" type="datetimeFigureOut">
              <a:rPr lang="zh-CN" altLang="en-US" smtClean="0"/>
              <a:t>2023-01-14</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7D9BB5D0-35E4-459D-AEF3-FE4D7C45CC19}"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C67445A4-C0BB-452B-A7F3-D7AA9591C7EA}" type="slidenum">
              <a:rPr lang="zh-CN" altLang="en-US"/>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19DE868F-D697-40DF-890C-3E7AE3034BAC}" type="slidenum">
              <a:rPr lang="zh-CN" altLang="en-US"/>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ags" Target="../tags/tag3.xml"/><Relationship Id="rId50" Type="http://schemas.openxmlformats.org/officeDocument/2006/relationships/tags" Target="../tags/tag6.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4.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2.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45"/>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46"/>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47"/>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a:solidFill>
                  <a:schemeClr val="tx1">
                    <a:tint val="75000"/>
                  </a:schemeClr>
                </a:solidFill>
                <a:ea typeface="微软雅黑" panose="020B0503020204020204" charset="-122"/>
              </a:defRPr>
            </a:lvl1pPr>
          </a:lstStyle>
          <a:p>
            <a:pPr>
              <a:defRPr/>
            </a:pPr>
            <a:endParaRPr lang="zh-CN" altLang="en-US"/>
          </a:p>
        </p:txBody>
      </p:sp>
      <p:sp>
        <p:nvSpPr>
          <p:cNvPr id="5" name="页脚占位符 4"/>
          <p:cNvSpPr>
            <a:spLocks noGrp="1"/>
          </p:cNvSpPr>
          <p:nvPr>
            <p:ph type="ftr" sz="quarter" idx="3"/>
            <p:custDataLst>
              <p:tags r:id="rId48"/>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custDataLst>
              <p:tags r:id="rId49"/>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a:solidFill>
                  <a:schemeClr val="tx1">
                    <a:tint val="75000"/>
                  </a:schemeClr>
                </a:solidFill>
                <a:ea typeface="微软雅黑" panose="020B0503020204020204" charset="-122"/>
              </a:defRPr>
            </a:lvl1pPr>
          </a:lstStyle>
          <a:p>
            <a:pPr>
              <a:defRPr/>
            </a:pPr>
            <a:fld id="{969892E7-8E64-435E-8CEB-BC9971460E94}" type="slidenum">
              <a:rPr lang="zh-CN" altLang="en-US"/>
              <a:t>‹#›</a:t>
            </a:fld>
            <a:endParaRPr lang="zh-CN" altLang="en-US"/>
          </a:p>
        </p:txBody>
      </p:sp>
      <p:sp>
        <p:nvSpPr>
          <p:cNvPr id="2" name="KSO_TEMPLATE" hidden="1"/>
          <p:cNvSpPr/>
          <p:nvPr>
            <p:custDataLst>
              <p:tags r:id="rId5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Lst>
  <p:hf sldNum="0" hdr="0" ftr="0" dt="0"/>
  <p:txStyles>
    <p:titleStyle>
      <a:lvl1pPr algn="l" rtl="0" eaLnBrk="1" fontAlgn="base" hangingPunct="1">
        <a:spcBef>
          <a:spcPct val="0"/>
        </a:spcBef>
        <a:spcAft>
          <a:spcPct val="0"/>
        </a:spcAft>
        <a:defRPr sz="2400" b="1" kern="1200" spc="200">
          <a:solidFill>
            <a:srgbClr val="000000"/>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rgbClr val="000000"/>
          </a:solidFill>
          <a:latin typeface="微软雅黑" panose="020B0503020204020204" charset="-122"/>
          <a:ea typeface="微软雅黑" panose="020B0503020204020204" charset="-122"/>
          <a:cs typeface="+mn-cs"/>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slide" Target="slide10.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969819" y="1321505"/>
            <a:ext cx="10222181" cy="2123658"/>
          </a:xfrm>
          <a:prstGeom prst="rect">
            <a:avLst/>
          </a:prstGeom>
          <a:noFill/>
        </p:spPr>
        <p:txBody>
          <a:bodyPr wrap="square" rtlCol="0">
            <a:spAutoFit/>
          </a:bodyPr>
          <a:lstStyle/>
          <a:p>
            <a:pPr algn="ctr"/>
            <a:r>
              <a:rPr lang="en-US" altLang="en-US" sz="6600" b="1" dirty="0" smtClean="0">
                <a:solidFill>
                  <a:schemeClr val="bg1"/>
                </a:solidFill>
                <a:latin typeface="微软雅黑" panose="020B0503020204020204" charset="-122"/>
                <a:ea typeface="微软雅黑" panose="020B0503020204020204" charset="-122"/>
              </a:rPr>
              <a:t>Unit 1</a:t>
            </a:r>
            <a:r>
              <a:rPr lang="zh-CN" altLang="en-US" sz="6600" b="1" dirty="0" smtClean="0">
                <a:solidFill>
                  <a:schemeClr val="bg1"/>
                </a:solidFill>
                <a:latin typeface="微软雅黑" panose="020B0503020204020204" charset="-122"/>
                <a:ea typeface="微软雅黑" panose="020B0503020204020204" charset="-122"/>
              </a:rPr>
              <a:t>　</a:t>
            </a:r>
            <a:r>
              <a:rPr lang="en-US" altLang="en-US" sz="6600" b="1" dirty="0" smtClean="0">
                <a:solidFill>
                  <a:schemeClr val="bg1"/>
                </a:solidFill>
                <a:latin typeface="微软雅黑" panose="020B0503020204020204" charset="-122"/>
                <a:ea typeface="微软雅黑" panose="020B0503020204020204" charset="-122"/>
              </a:rPr>
              <a:t>How can we become good learners? </a:t>
            </a:r>
            <a:endParaRPr lang="zh-CN" altLang="en-US" sz="66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en-US" sz="4500" dirty="0" smtClean="0">
                <a:latin typeface="微软雅黑" panose="020B0503020204020204" charset="-122"/>
                <a:ea typeface="微软雅黑" panose="020B0503020204020204" charset="-122"/>
                <a:cs typeface="微软雅黑" panose="020B0503020204020204" charset="-122"/>
              </a:rPr>
              <a:t>Section B (</a:t>
            </a:r>
            <a:r>
              <a:rPr lang="en-US" altLang="zh-CN" sz="4500" dirty="0" smtClean="0">
                <a:latin typeface="微软雅黑" panose="020B0503020204020204" charset="-122"/>
                <a:ea typeface="微软雅黑" panose="020B0503020204020204" charset="-122"/>
                <a:cs typeface="微软雅黑" panose="020B0503020204020204" charset="-122"/>
              </a:rPr>
              <a:t>2</a:t>
            </a:r>
            <a:r>
              <a:rPr lang="en-US" altLang="en-US" sz="4500" dirty="0" smtClean="0">
                <a:latin typeface="微软雅黑" panose="020B0503020204020204" charset="-122"/>
                <a:ea typeface="微软雅黑" panose="020B0503020204020204" charset="-122"/>
                <a:cs typeface="微软雅黑" panose="020B0503020204020204" charset="-122"/>
              </a:rPr>
              <a:t>a—</a:t>
            </a:r>
            <a:r>
              <a:rPr lang="en-US" altLang="zh-CN" sz="4500" dirty="0" smtClean="0">
                <a:latin typeface="微软雅黑" panose="020B0503020204020204" charset="-122"/>
                <a:ea typeface="微软雅黑" panose="020B0503020204020204" charset="-122"/>
                <a:cs typeface="微软雅黑" panose="020B0503020204020204" charset="-122"/>
              </a:rPr>
              <a:t>2e</a:t>
            </a:r>
            <a:r>
              <a:rPr lang="en-US" altLang="en-US" sz="4500" dirty="0" smtClean="0">
                <a:latin typeface="微软雅黑" panose="020B0503020204020204" charset="-122"/>
                <a:ea typeface="微软雅黑" panose="020B0503020204020204" charset="-122"/>
                <a:cs typeface="微软雅黑" panose="020B0503020204020204" charset="-122"/>
              </a:rPr>
              <a:t>)</a:t>
            </a:r>
            <a:endParaRPr lang="zh-CN" altLang="en-US" sz="4500" dirty="0" smtClean="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组合 15"/>
          <p:cNvGrpSpPr/>
          <p:nvPr/>
        </p:nvGrpSpPr>
        <p:grpSpPr>
          <a:xfrm>
            <a:off x="586104" y="972820"/>
            <a:ext cx="4035594" cy="584835"/>
            <a:chOff x="923" y="1532"/>
            <a:chExt cx="4445" cy="921"/>
          </a:xfrm>
        </p:grpSpPr>
        <p:pic>
          <p:nvPicPr>
            <p:cNvPr id="17" name="图片 16" descr="00 图标-04"/>
            <p:cNvPicPr>
              <a:picLocks noChangeAspect="1"/>
            </p:cNvPicPr>
            <p:nvPr/>
          </p:nvPicPr>
          <p:blipFill>
            <a:blip r:embed="rId2" cstate="print"/>
            <a:stretch>
              <a:fillRect/>
            </a:stretch>
          </p:blipFill>
          <p:spPr>
            <a:xfrm>
              <a:off x="923" y="1552"/>
              <a:ext cx="444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B  </a:t>
              </a:r>
              <a:r>
                <a:rPr lang="zh-CN" altLang="en-US" sz="3200" dirty="0" smtClean="0">
                  <a:solidFill>
                    <a:schemeClr val="bg1"/>
                  </a:solidFill>
                  <a:latin typeface="华文新魏" panose="02010800040101010101" charset="-122"/>
                  <a:ea typeface="华文新魏" panose="02010800040101010101" charset="-122"/>
                  <a:sym typeface="+mn-ea"/>
                </a:rPr>
                <a:t>知识综合运用　　　　　　　　　　</a:t>
              </a:r>
            </a:p>
          </p:txBody>
        </p:sp>
      </p:grpSp>
      <p:sp>
        <p:nvSpPr>
          <p:cNvPr id="9" name="TextBox 8"/>
          <p:cNvSpPr txBox="1"/>
          <p:nvPr/>
        </p:nvSpPr>
        <p:spPr>
          <a:xfrm>
            <a:off x="675861" y="1769165"/>
            <a:ext cx="11228924" cy="415966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Ⅳ.</a:t>
            </a:r>
            <a:r>
              <a:rPr lang="zh-CN" altLang="en-US" sz="3000" b="1" dirty="0" smtClean="0">
                <a:latin typeface="Times New Roman" panose="02020603050405020304" pitchFamily="18" charset="0"/>
                <a:ea typeface="宋体" panose="02010600030101010101" pitchFamily="2" charset="-122"/>
              </a:rPr>
              <a:t>单项选择</a:t>
            </a:r>
          </a:p>
          <a:p>
            <a:pPr>
              <a:lnSpc>
                <a:spcPct val="150000"/>
              </a:lnSpc>
            </a:pPr>
            <a:r>
              <a:rPr lang="en-US" altLang="zh-CN"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　　</a:t>
            </a:r>
            <a:r>
              <a:rPr lang="en-US" altLang="zh-CN" sz="3000" b="1" dirty="0" smtClean="0">
                <a:latin typeface="Times New Roman" panose="02020603050405020304" pitchFamily="18" charset="0"/>
                <a:ea typeface="宋体" panose="02010600030101010101" pitchFamily="2" charset="-122"/>
              </a:rPr>
              <a:t>)1.[2018·</a:t>
            </a:r>
            <a:r>
              <a:rPr lang="zh-CN" altLang="en-US" sz="3000" b="1" dirty="0" smtClean="0">
                <a:latin typeface="Times New Roman" panose="02020603050405020304" pitchFamily="18" charset="0"/>
                <a:ea typeface="宋体" panose="02010600030101010101" pitchFamily="2" charset="-122"/>
              </a:rPr>
              <a:t>宜昌改编</a:t>
            </a:r>
            <a:r>
              <a:rPr lang="en-US" altLang="zh-CN" sz="3000" b="1" dirty="0" smtClean="0">
                <a:latin typeface="Times New Roman" panose="02020603050405020304" pitchFamily="18" charset="0"/>
                <a:ea typeface="宋体" panose="02010600030101010101" pitchFamily="2" charset="-122"/>
              </a:rPr>
              <a:t>]—A research suggests that walking helps </a:t>
            </a:r>
          </a:p>
          <a:p>
            <a:pPr marL="1338580">
              <a:lnSpc>
                <a:spcPct val="150000"/>
              </a:lnSpc>
            </a:pPr>
            <a:r>
              <a:rPr lang="en-US" altLang="zh-CN" sz="3000" b="1" dirty="0" smtClean="0">
                <a:latin typeface="Times New Roman" panose="02020603050405020304" pitchFamily="18" charset="0"/>
                <a:ea typeface="宋体" panose="02010600030101010101" pitchFamily="2" charset="-122"/>
              </a:rPr>
              <a:t>people live longer.</a:t>
            </a:r>
          </a:p>
          <a:p>
            <a:pPr marL="1338580">
              <a:lnSpc>
                <a:spcPct val="150000"/>
              </a:lnSpc>
            </a:pPr>
            <a:r>
              <a:rPr lang="en-US" altLang="zh-CN" sz="3000" b="1" dirty="0" smtClean="0">
                <a:latin typeface="Times New Roman" panose="02020603050405020304" pitchFamily="18" charset="0"/>
                <a:ea typeface="宋体" panose="02010600030101010101" pitchFamily="2" charset="-122"/>
              </a:rPr>
              <a:t>—I quite agree, but it ________ when and how they walk.</a:t>
            </a:r>
          </a:p>
          <a:p>
            <a:pPr marL="1338580">
              <a:lnSpc>
                <a:spcPct val="150000"/>
              </a:lnSpc>
            </a:pPr>
            <a:r>
              <a:rPr lang="en-US" altLang="zh-CN" sz="3000" b="1" dirty="0" smtClean="0">
                <a:latin typeface="Times New Roman" panose="02020603050405020304" pitchFamily="18" charset="0"/>
                <a:ea typeface="宋体" panose="02010600030101010101" pitchFamily="2" charset="-122"/>
              </a:rPr>
              <a:t>A</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connects with  				B</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pays attention to</a:t>
            </a:r>
          </a:p>
          <a:p>
            <a:pPr marL="1338580">
              <a:lnSpc>
                <a:spcPct val="150000"/>
              </a:lnSpc>
            </a:pPr>
            <a:r>
              <a:rPr lang="en-US" altLang="zh-CN" sz="3000" b="1" dirty="0" smtClean="0">
                <a:latin typeface="Times New Roman" panose="02020603050405020304" pitchFamily="18" charset="0"/>
                <a:ea typeface="宋体" panose="02010600030101010101" pitchFamily="2" charset="-122"/>
              </a:rPr>
              <a:t>C</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depends on  				D</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compares with</a:t>
            </a:r>
          </a:p>
        </p:txBody>
      </p:sp>
      <p:sp>
        <p:nvSpPr>
          <p:cNvPr id="10" name="矩形 9"/>
          <p:cNvSpPr/>
          <p:nvPr/>
        </p:nvSpPr>
        <p:spPr>
          <a:xfrm>
            <a:off x="1086367" y="2596158"/>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47031" y="1453986"/>
            <a:ext cx="11072192" cy="241707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考查动词短语辨析。句意：“一项调查表明，散步能帮助人活得更长久。”“我非常同意，但它取决于散步的时间和方式。”</a:t>
            </a:r>
            <a:r>
              <a:rPr lang="en-US" altLang="zh-CN" sz="2600" b="1" dirty="0" smtClean="0">
                <a:latin typeface="Times New Roman" panose="02020603050405020304" pitchFamily="18" charset="0"/>
                <a:ea typeface="仿宋" panose="02010609060101010101" pitchFamily="49" charset="-122"/>
              </a:rPr>
              <a:t>connect with</a:t>
            </a:r>
            <a:r>
              <a:rPr lang="zh-CN" altLang="en-US" sz="2600" b="1" dirty="0" smtClean="0">
                <a:latin typeface="Times New Roman" panose="02020603050405020304" pitchFamily="18" charset="0"/>
                <a:ea typeface="仿宋" panose="02010609060101010101" pitchFamily="49" charset="-122"/>
              </a:rPr>
              <a:t>意为“与</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联系起来”；</a:t>
            </a:r>
            <a:r>
              <a:rPr lang="en-US" altLang="zh-CN" sz="2600" b="1" dirty="0" smtClean="0">
                <a:latin typeface="Times New Roman" panose="02020603050405020304" pitchFamily="18" charset="0"/>
                <a:ea typeface="仿宋" panose="02010609060101010101" pitchFamily="49" charset="-122"/>
              </a:rPr>
              <a:t>pay attention to</a:t>
            </a:r>
            <a:r>
              <a:rPr lang="zh-CN" altLang="en-US" sz="2600" b="1" dirty="0" smtClean="0">
                <a:latin typeface="Times New Roman" panose="02020603050405020304" pitchFamily="18" charset="0"/>
                <a:ea typeface="仿宋" panose="02010609060101010101" pitchFamily="49" charset="-122"/>
              </a:rPr>
              <a:t>意为“注意”；</a:t>
            </a:r>
            <a:r>
              <a:rPr lang="en-US" altLang="zh-CN" sz="2600" b="1" dirty="0" smtClean="0">
                <a:latin typeface="Times New Roman" panose="02020603050405020304" pitchFamily="18" charset="0"/>
                <a:ea typeface="仿宋" panose="02010609060101010101" pitchFamily="49" charset="-122"/>
              </a:rPr>
              <a:t>depend on</a:t>
            </a:r>
            <a:r>
              <a:rPr lang="zh-CN" altLang="en-US" sz="2600" b="1" dirty="0" smtClean="0">
                <a:latin typeface="Times New Roman" panose="02020603050405020304" pitchFamily="18" charset="0"/>
                <a:ea typeface="仿宋" panose="02010609060101010101" pitchFamily="49" charset="-122"/>
              </a:rPr>
              <a:t>意为“依靠，取决于”；</a:t>
            </a:r>
            <a:r>
              <a:rPr lang="en-US" altLang="zh-CN" sz="2600" b="1" dirty="0" smtClean="0">
                <a:latin typeface="Times New Roman" panose="02020603050405020304" pitchFamily="18" charset="0"/>
                <a:ea typeface="仿宋" panose="02010609060101010101" pitchFamily="49" charset="-122"/>
              </a:rPr>
              <a:t>compare with</a:t>
            </a:r>
            <a:r>
              <a:rPr lang="zh-CN" altLang="en-US" sz="2600" b="1" dirty="0" smtClean="0">
                <a:latin typeface="Times New Roman" panose="02020603050405020304" pitchFamily="18" charset="0"/>
                <a:ea typeface="仿宋" panose="02010609060101010101" pitchFamily="49" charset="-122"/>
              </a:rPr>
              <a:t>意为“与</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比较”。故选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46653" y="1200796"/>
            <a:ext cx="11072192" cy="2774670"/>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)2.[2018·</a:t>
            </a:r>
            <a:r>
              <a:rPr lang="zh-CN" altLang="en-US" sz="3000" b="1" dirty="0" smtClean="0"/>
              <a:t>眉山</a:t>
            </a:r>
            <a:r>
              <a:rPr lang="en-US" altLang="zh-CN" sz="3000" b="1" dirty="0" smtClean="0"/>
              <a:t>]We find________ impossible for us________ a </a:t>
            </a:r>
          </a:p>
          <a:p>
            <a:pPr marL="1338580">
              <a:lnSpc>
                <a:spcPct val="150000"/>
              </a:lnSpc>
            </a:pPr>
            <a:r>
              <a:rPr lang="en-US" altLang="zh-CN" sz="3000" b="1" dirty="0" smtClean="0"/>
              <a:t>foreign language well in a short time.</a:t>
            </a:r>
          </a:p>
          <a:p>
            <a:pPr marL="1338580">
              <a:lnSpc>
                <a:spcPct val="150000"/>
              </a:lnSpc>
            </a:pPr>
            <a:r>
              <a:rPr lang="en-US" altLang="zh-CN" sz="3000" b="1" dirty="0" smtClean="0"/>
              <a:t>A</a:t>
            </a:r>
            <a:r>
              <a:rPr lang="zh-CN" altLang="en-US" sz="3000" b="1" dirty="0" smtClean="0"/>
              <a:t>．</a:t>
            </a:r>
            <a:r>
              <a:rPr lang="en-US" altLang="zh-CN" sz="3000" b="1" dirty="0" smtClean="0"/>
              <a:t>one; learn  			B</a:t>
            </a:r>
            <a:r>
              <a:rPr lang="zh-CN" altLang="en-US" sz="3000" b="1" dirty="0" smtClean="0"/>
              <a:t>．</a:t>
            </a:r>
            <a:r>
              <a:rPr lang="en-US" altLang="zh-CN" sz="3000" b="1" dirty="0" smtClean="0"/>
              <a:t>it; to learn</a:t>
            </a:r>
          </a:p>
          <a:p>
            <a:pPr marL="1338580">
              <a:lnSpc>
                <a:spcPct val="150000"/>
              </a:lnSpc>
            </a:pPr>
            <a:r>
              <a:rPr lang="en-US" altLang="zh-CN" sz="3000" b="1" dirty="0" smtClean="0"/>
              <a:t>C</a:t>
            </a:r>
            <a:r>
              <a:rPr lang="zh-CN" altLang="en-US" sz="3000" b="1" dirty="0" smtClean="0"/>
              <a:t>．</a:t>
            </a:r>
            <a:r>
              <a:rPr lang="en-US" altLang="zh-CN" sz="3000" b="1" dirty="0" smtClean="0"/>
              <a:t>that; to learn   			D</a:t>
            </a:r>
            <a:r>
              <a:rPr lang="zh-CN" altLang="en-US" sz="3000" b="1" dirty="0" smtClean="0"/>
              <a:t>．</a:t>
            </a:r>
            <a:r>
              <a:rPr lang="en-US" altLang="zh-CN" sz="3000" b="1" dirty="0" smtClean="0"/>
              <a:t>this; learning</a:t>
            </a:r>
          </a:p>
        </p:txBody>
      </p:sp>
      <p:sp>
        <p:nvSpPr>
          <p:cNvPr id="3" name="矩形 2"/>
          <p:cNvSpPr/>
          <p:nvPr/>
        </p:nvSpPr>
        <p:spPr>
          <a:xfrm>
            <a:off x="987231" y="1303227"/>
            <a:ext cx="389850" cy="579967"/>
          </a:xfrm>
          <a:prstGeom prst="rect">
            <a:avLst/>
          </a:prstGeom>
        </p:spPr>
        <p:txBody>
          <a:bodyPr wrap="none">
            <a:spAutoFit/>
          </a:bodyPr>
          <a:lstStyle/>
          <a:p>
            <a:pPr>
              <a:lnSpc>
                <a:spcPct val="150000"/>
              </a:lnSpc>
            </a:pPr>
            <a:r>
              <a:rPr lang="en-US" altLang="zh-CN" sz="2400" b="1" dirty="0" smtClean="0">
                <a:solidFill>
                  <a:srgbClr val="57C6CF"/>
                </a:solidFill>
              </a:rPr>
              <a:t>B</a:t>
            </a:r>
            <a:endParaRPr lang="zh-CN" altLang="en-US" sz="2400" b="1" dirty="0">
              <a:solidFill>
                <a:srgbClr val="57C6CF"/>
              </a:solidFill>
            </a:endParaRPr>
          </a:p>
        </p:txBody>
      </p:sp>
      <p:sp>
        <p:nvSpPr>
          <p:cNvPr id="6" name="TextBox 5"/>
          <p:cNvSpPr txBox="1"/>
          <p:nvPr/>
        </p:nvSpPr>
        <p:spPr>
          <a:xfrm>
            <a:off x="599103" y="4109939"/>
            <a:ext cx="11073631" cy="130317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it </a:t>
            </a:r>
            <a:r>
              <a:rPr lang="zh-CN" altLang="en-US" sz="2600" b="1" dirty="0" smtClean="0">
                <a:latin typeface="Times New Roman" panose="02020603050405020304" pitchFamily="18" charset="0"/>
                <a:ea typeface="仿宋" panose="02010609060101010101" pitchFamily="49" charset="-122"/>
              </a:rPr>
              <a:t>作形式宾语，不定式作真正的宾语。句意：我们发现在短时间内学好一门外语是不可能的。故选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46653" y="1710761"/>
            <a:ext cx="11072192" cy="3467168"/>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)3.—What's the meaning of “secretary”</a:t>
            </a:r>
            <a:r>
              <a:rPr lang="zh-CN" altLang="en-US" sz="3000" b="1" dirty="0" smtClean="0"/>
              <a:t>？</a:t>
            </a:r>
          </a:p>
          <a:p>
            <a:pPr marL="1257300">
              <a:lnSpc>
                <a:spcPct val="150000"/>
              </a:lnSpc>
            </a:pPr>
            <a:r>
              <a:rPr lang="en-US" altLang="zh-CN" sz="3000" b="1" dirty="0" smtClean="0"/>
              <a:t>—Sorry, I don't know. Let's ________ the word in the dictionary.</a:t>
            </a:r>
          </a:p>
          <a:p>
            <a:pPr marL="1257300">
              <a:lnSpc>
                <a:spcPct val="150000"/>
              </a:lnSpc>
            </a:pPr>
            <a:r>
              <a:rPr lang="en-US" altLang="zh-CN" sz="3000" b="1" dirty="0" smtClean="0"/>
              <a:t>A</a:t>
            </a:r>
            <a:r>
              <a:rPr lang="zh-CN" altLang="en-US" sz="3000" b="1" dirty="0" smtClean="0"/>
              <a:t>．</a:t>
            </a:r>
            <a:r>
              <a:rPr lang="en-US" altLang="zh-CN" sz="3000" b="1" dirty="0" smtClean="0"/>
              <a:t>look at  					B</a:t>
            </a:r>
            <a:r>
              <a:rPr lang="zh-CN" altLang="en-US" sz="3000" b="1" dirty="0" smtClean="0"/>
              <a:t>．</a:t>
            </a:r>
            <a:r>
              <a:rPr lang="en-US" altLang="zh-CN" sz="3000" b="1" dirty="0" smtClean="0"/>
              <a:t>look for</a:t>
            </a:r>
          </a:p>
          <a:p>
            <a:pPr marL="1257300">
              <a:lnSpc>
                <a:spcPct val="150000"/>
              </a:lnSpc>
            </a:pPr>
            <a:r>
              <a:rPr lang="en-US" altLang="zh-CN" sz="3000" b="1" dirty="0" smtClean="0"/>
              <a:t>C</a:t>
            </a:r>
            <a:r>
              <a:rPr lang="zh-CN" altLang="en-US" sz="3000" b="1" dirty="0" smtClean="0"/>
              <a:t>．</a:t>
            </a:r>
            <a:r>
              <a:rPr lang="en-US" altLang="zh-CN" sz="3000" b="1" dirty="0" smtClean="0"/>
              <a:t>look after  				D</a:t>
            </a:r>
            <a:r>
              <a:rPr lang="zh-CN" altLang="en-US" sz="3000" b="1" dirty="0" smtClean="0"/>
              <a:t>．</a:t>
            </a:r>
            <a:r>
              <a:rPr lang="en-US" altLang="zh-CN" sz="3000" b="1" dirty="0" smtClean="0"/>
              <a:t>look up</a:t>
            </a:r>
          </a:p>
        </p:txBody>
      </p:sp>
      <p:sp>
        <p:nvSpPr>
          <p:cNvPr id="5" name="矩形 4"/>
          <p:cNvSpPr/>
          <p:nvPr/>
        </p:nvSpPr>
        <p:spPr>
          <a:xfrm>
            <a:off x="963786" y="1860085"/>
            <a:ext cx="407484" cy="579967"/>
          </a:xfrm>
          <a:prstGeom prst="rect">
            <a:avLst/>
          </a:prstGeom>
        </p:spPr>
        <p:txBody>
          <a:bodyPr wrap="none">
            <a:spAutoFit/>
          </a:bodyPr>
          <a:lstStyle/>
          <a:p>
            <a:pPr>
              <a:lnSpc>
                <a:spcPct val="150000"/>
              </a:lnSpc>
            </a:pPr>
            <a:r>
              <a:rPr lang="en-US" altLang="zh-CN" sz="2400" b="1" dirty="0" smtClean="0">
                <a:solidFill>
                  <a:srgbClr val="57C6CF"/>
                </a:solidFill>
              </a:rPr>
              <a:t>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203380"/>
            <a:ext cx="11072192" cy="3467168"/>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)4.If you want to remember the words quickly, you should </a:t>
            </a:r>
          </a:p>
          <a:p>
            <a:pPr marL="1338580">
              <a:lnSpc>
                <a:spcPct val="150000"/>
              </a:lnSpc>
            </a:pPr>
            <a:r>
              <a:rPr lang="en-US" altLang="zh-CN" sz="3000" b="1" dirty="0" smtClean="0"/>
              <a:t>________ a word with its pronunciation. This way it will get much easier.</a:t>
            </a:r>
          </a:p>
          <a:p>
            <a:pPr marL="1338580">
              <a:lnSpc>
                <a:spcPct val="150000"/>
              </a:lnSpc>
            </a:pPr>
            <a:r>
              <a:rPr lang="en-US" altLang="zh-CN" sz="3000" b="1" dirty="0" smtClean="0"/>
              <a:t>A</a:t>
            </a:r>
            <a:r>
              <a:rPr lang="zh-CN" altLang="en-US" sz="3000" b="1" dirty="0" smtClean="0"/>
              <a:t>．</a:t>
            </a:r>
            <a:r>
              <a:rPr lang="en-US" altLang="zh-CN" sz="3000" b="1" dirty="0" smtClean="0"/>
              <a:t>compare  				B</a:t>
            </a:r>
            <a:r>
              <a:rPr lang="zh-CN" altLang="en-US" sz="3000" b="1" dirty="0" smtClean="0"/>
              <a:t>．</a:t>
            </a:r>
            <a:r>
              <a:rPr lang="en-US" altLang="zh-CN" sz="3000" b="1" dirty="0" smtClean="0"/>
              <a:t>connect</a:t>
            </a:r>
          </a:p>
          <a:p>
            <a:pPr marL="1338580">
              <a:lnSpc>
                <a:spcPct val="150000"/>
              </a:lnSpc>
            </a:pPr>
            <a:r>
              <a:rPr lang="en-US" altLang="zh-CN" sz="3000" b="1" dirty="0" smtClean="0"/>
              <a:t>C</a:t>
            </a:r>
            <a:r>
              <a:rPr lang="zh-CN" altLang="en-US" sz="3000" b="1" dirty="0" smtClean="0"/>
              <a:t>．</a:t>
            </a:r>
            <a:r>
              <a:rPr lang="en-US" altLang="zh-CN" sz="3000" b="1" dirty="0" smtClean="0"/>
              <a:t>share   				D</a:t>
            </a:r>
            <a:r>
              <a:rPr lang="zh-CN" altLang="en-US" sz="3000" b="1" dirty="0" smtClean="0"/>
              <a:t>．</a:t>
            </a:r>
            <a:r>
              <a:rPr lang="en-US" altLang="zh-CN" sz="3000" b="1" dirty="0" smtClean="0"/>
              <a:t>compete</a:t>
            </a:r>
          </a:p>
        </p:txBody>
      </p:sp>
      <p:sp>
        <p:nvSpPr>
          <p:cNvPr id="3" name="矩形 2"/>
          <p:cNvSpPr/>
          <p:nvPr/>
        </p:nvSpPr>
        <p:spPr>
          <a:xfrm>
            <a:off x="996915" y="1436186"/>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5" name="TextBox 4"/>
          <p:cNvSpPr txBox="1"/>
          <p:nvPr/>
        </p:nvSpPr>
        <p:spPr>
          <a:xfrm>
            <a:off x="616688" y="4676379"/>
            <a:ext cx="11073631" cy="129266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考查动词词义辨析。句意：如果你想要快速记住单词，你应该把它和它的读音联系起来。这种方法可能将容易得多。故选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203380"/>
            <a:ext cx="11072192" cy="2082173"/>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)5.Every time we ask Miss Green some questions, she always </a:t>
            </a:r>
          </a:p>
          <a:p>
            <a:pPr marL="1338580">
              <a:lnSpc>
                <a:spcPct val="150000"/>
              </a:lnSpc>
            </a:pPr>
            <a:r>
              <a:rPr lang="en-US" altLang="zh-CN" sz="3000" b="1" dirty="0" smtClean="0"/>
              <a:t>explains them ________ us patiently.</a:t>
            </a:r>
          </a:p>
          <a:p>
            <a:pPr marL="1338580">
              <a:lnSpc>
                <a:spcPct val="150000"/>
              </a:lnSpc>
            </a:pPr>
            <a:r>
              <a:rPr lang="en-US" altLang="zh-CN" sz="3000" b="1" dirty="0" smtClean="0"/>
              <a:t>A</a:t>
            </a:r>
            <a:r>
              <a:rPr lang="zh-CN" altLang="en-US" sz="3000" b="1" dirty="0" smtClean="0"/>
              <a:t>．</a:t>
            </a:r>
            <a:r>
              <a:rPr lang="en-US" altLang="zh-CN" sz="3000" b="1" dirty="0" smtClean="0"/>
              <a:t>in  		B</a:t>
            </a:r>
            <a:r>
              <a:rPr lang="zh-CN" altLang="en-US" sz="3000" b="1" dirty="0" smtClean="0"/>
              <a:t>．</a:t>
            </a:r>
            <a:r>
              <a:rPr lang="en-US" altLang="zh-CN" sz="3000" b="1" dirty="0" smtClean="0"/>
              <a:t>with  		C</a:t>
            </a:r>
            <a:r>
              <a:rPr lang="zh-CN" altLang="en-US" sz="3000" b="1" dirty="0" smtClean="0"/>
              <a:t>．</a:t>
            </a:r>
            <a:r>
              <a:rPr lang="en-US" altLang="zh-CN" sz="3000" b="1" dirty="0" smtClean="0"/>
              <a:t>to  		D</a:t>
            </a:r>
            <a:r>
              <a:rPr lang="zh-CN" altLang="en-US" sz="3000" b="1" dirty="0" smtClean="0"/>
              <a:t>．</a:t>
            </a:r>
            <a:r>
              <a:rPr lang="en-US" altLang="zh-CN" sz="3000" b="1" dirty="0" smtClean="0"/>
              <a:t>on </a:t>
            </a:r>
          </a:p>
        </p:txBody>
      </p:sp>
      <p:sp>
        <p:nvSpPr>
          <p:cNvPr id="3" name="矩形 2"/>
          <p:cNvSpPr/>
          <p:nvPr/>
        </p:nvSpPr>
        <p:spPr>
          <a:xfrm>
            <a:off x="996915" y="1436186"/>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4" name="TextBox 3"/>
          <p:cNvSpPr txBox="1"/>
          <p:nvPr/>
        </p:nvSpPr>
        <p:spPr>
          <a:xfrm>
            <a:off x="698331" y="3353765"/>
            <a:ext cx="11073631"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考查介词辨析。句意：每次我们问格林女士问题，她总是耐心地向我们解释。</a:t>
            </a:r>
            <a:r>
              <a:rPr lang="en-US" altLang="zh-CN" sz="2600" b="1" dirty="0" smtClean="0">
                <a:latin typeface="Times New Roman" panose="02020603050405020304" pitchFamily="18" charset="0"/>
                <a:ea typeface="仿宋" panose="02010609060101010101" pitchFamily="49" charset="-122"/>
              </a:rPr>
              <a:t>explain </a:t>
            </a:r>
            <a:r>
              <a:rPr lang="en-US" altLang="zh-CN" sz="2600" b="1" dirty="0" err="1" smtClean="0">
                <a:latin typeface="Times New Roman" panose="02020603050405020304" pitchFamily="18" charset="0"/>
                <a:ea typeface="仿宋" panose="02010609060101010101" pitchFamily="49" charset="-122"/>
              </a:rPr>
              <a:t>sth</a:t>
            </a:r>
            <a:r>
              <a:rPr lang="en-US" altLang="zh-CN" sz="2600" b="1" dirty="0" smtClean="0">
                <a:latin typeface="Times New Roman" panose="02020603050405020304" pitchFamily="18" charset="0"/>
                <a:ea typeface="仿宋" panose="02010609060101010101" pitchFamily="49" charset="-122"/>
              </a:rPr>
              <a:t> to </a:t>
            </a:r>
            <a:r>
              <a:rPr lang="en-US" altLang="zh-CN" sz="2600" b="1" dirty="0" err="1" smtClean="0">
                <a:latin typeface="Times New Roman" panose="02020603050405020304" pitchFamily="18" charset="0"/>
                <a:ea typeface="仿宋" panose="02010609060101010101" pitchFamily="49" charset="-122"/>
              </a:rPr>
              <a:t>sb</a:t>
            </a:r>
            <a:r>
              <a:rPr lang="zh-CN" altLang="en-US" sz="2600" b="1" dirty="0" smtClean="0">
                <a:latin typeface="Times New Roman" panose="02020603050405020304" pitchFamily="18" charset="0"/>
                <a:ea typeface="仿宋" panose="02010609060101010101" pitchFamily="49" charset="-122"/>
              </a:rPr>
              <a:t>意为“向某人解释某事”。故选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746170"/>
            <a:ext cx="11072192" cy="2774670"/>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)6.[2018·</a:t>
            </a:r>
            <a:r>
              <a:rPr lang="zh-CN" altLang="en-US" sz="3000" b="1" dirty="0" smtClean="0"/>
              <a:t>兰州</a:t>
            </a:r>
            <a:r>
              <a:rPr lang="en-US" altLang="zh-CN" sz="3000" b="1" dirty="0" smtClean="0"/>
              <a:t>]In summer, food will go bad quickly ________ </a:t>
            </a:r>
          </a:p>
          <a:p>
            <a:pPr marL="1338580">
              <a:lnSpc>
                <a:spcPct val="150000"/>
              </a:lnSpc>
            </a:pPr>
            <a:r>
              <a:rPr lang="en-US" altLang="zh-CN" sz="3000" b="1" dirty="0" smtClean="0"/>
              <a:t>we put it into a fridge. </a:t>
            </a:r>
          </a:p>
          <a:p>
            <a:pPr marL="1338580">
              <a:lnSpc>
                <a:spcPct val="150000"/>
              </a:lnSpc>
            </a:pPr>
            <a:r>
              <a:rPr lang="en-US" altLang="zh-CN" sz="3000" b="1" dirty="0" smtClean="0"/>
              <a:t>A</a:t>
            </a:r>
            <a:r>
              <a:rPr lang="zh-CN" altLang="en-US" sz="3000" b="1" dirty="0" smtClean="0"/>
              <a:t>．</a:t>
            </a:r>
            <a:r>
              <a:rPr lang="en-US" altLang="zh-CN" sz="3000" b="1" dirty="0" smtClean="0"/>
              <a:t>if  						B</a:t>
            </a:r>
            <a:r>
              <a:rPr lang="zh-CN" altLang="en-US" sz="3000" b="1" dirty="0" smtClean="0"/>
              <a:t>．</a:t>
            </a:r>
            <a:r>
              <a:rPr lang="en-US" altLang="zh-CN" sz="3000" b="1" dirty="0" smtClean="0"/>
              <a:t>unless</a:t>
            </a:r>
          </a:p>
          <a:p>
            <a:pPr marL="1338580">
              <a:lnSpc>
                <a:spcPct val="150000"/>
              </a:lnSpc>
            </a:pPr>
            <a:r>
              <a:rPr lang="en-US" altLang="zh-CN" sz="3000" b="1" dirty="0" smtClean="0"/>
              <a:t>C</a:t>
            </a:r>
            <a:r>
              <a:rPr lang="zh-CN" altLang="en-US" sz="3000" b="1" dirty="0" smtClean="0"/>
              <a:t>．</a:t>
            </a:r>
            <a:r>
              <a:rPr lang="en-US" altLang="zh-CN" sz="3000" b="1" dirty="0" smtClean="0"/>
              <a:t>as soon as  				D</a:t>
            </a:r>
            <a:r>
              <a:rPr lang="zh-CN" altLang="en-US" sz="3000" b="1" dirty="0" smtClean="0"/>
              <a:t>．</a:t>
            </a:r>
            <a:r>
              <a:rPr lang="en-US" altLang="zh-CN" sz="3000" b="1" dirty="0" smtClean="0"/>
              <a:t>while</a:t>
            </a:r>
          </a:p>
        </p:txBody>
      </p:sp>
      <p:sp>
        <p:nvSpPr>
          <p:cNvPr id="3" name="矩形 2"/>
          <p:cNvSpPr/>
          <p:nvPr/>
        </p:nvSpPr>
        <p:spPr>
          <a:xfrm>
            <a:off x="996915" y="978976"/>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5" name="TextBox 4"/>
          <p:cNvSpPr txBox="1"/>
          <p:nvPr/>
        </p:nvSpPr>
        <p:spPr>
          <a:xfrm>
            <a:off x="616688" y="3674046"/>
            <a:ext cx="11073631" cy="3093154"/>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考查连词词义辨析。</a:t>
            </a:r>
            <a:r>
              <a:rPr lang="en-US" altLang="zh-CN" sz="2600" b="1" dirty="0" smtClean="0">
                <a:latin typeface="Times New Roman" panose="02020603050405020304" pitchFamily="18" charset="0"/>
                <a:ea typeface="仿宋" panose="02010609060101010101" pitchFamily="49" charset="-122"/>
              </a:rPr>
              <a:t>if</a:t>
            </a:r>
            <a:r>
              <a:rPr lang="zh-CN" altLang="en-US" sz="2600" b="1" dirty="0" smtClean="0">
                <a:latin typeface="Times New Roman" panose="02020603050405020304" pitchFamily="18" charset="0"/>
                <a:ea typeface="仿宋" panose="02010609060101010101" pitchFamily="49" charset="-122"/>
              </a:rPr>
              <a:t>意为“如果”；</a:t>
            </a:r>
            <a:r>
              <a:rPr lang="en-US" altLang="zh-CN" sz="2600" b="1" dirty="0" smtClean="0">
                <a:latin typeface="Times New Roman" panose="02020603050405020304" pitchFamily="18" charset="0"/>
                <a:ea typeface="仿宋" panose="02010609060101010101" pitchFamily="49" charset="-122"/>
              </a:rPr>
              <a:t>unless</a:t>
            </a:r>
            <a:r>
              <a:rPr lang="zh-CN" altLang="en-US" sz="2600" b="1" dirty="0" smtClean="0">
                <a:latin typeface="Times New Roman" panose="02020603050405020304" pitchFamily="18" charset="0"/>
                <a:ea typeface="仿宋" panose="02010609060101010101" pitchFamily="49" charset="-122"/>
              </a:rPr>
              <a:t>意为“除非，如果不”；</a:t>
            </a:r>
            <a:r>
              <a:rPr lang="en-US" altLang="zh-CN" sz="2600" b="1" dirty="0" smtClean="0">
                <a:latin typeface="Times New Roman" panose="02020603050405020304" pitchFamily="18" charset="0"/>
                <a:ea typeface="仿宋" panose="02010609060101010101" pitchFamily="49" charset="-122"/>
              </a:rPr>
              <a:t>as soon as</a:t>
            </a:r>
            <a:r>
              <a:rPr lang="zh-CN" altLang="en-US" sz="2600" b="1" dirty="0" smtClean="0">
                <a:latin typeface="Times New Roman" panose="02020603050405020304" pitchFamily="18" charset="0"/>
                <a:ea typeface="仿宋" panose="02010609060101010101" pitchFamily="49" charset="-122"/>
              </a:rPr>
              <a:t>意为“一</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就</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a:t>
            </a:r>
            <a:r>
              <a:rPr lang="en-US" altLang="zh-CN" sz="2600" b="1" dirty="0" smtClean="0">
                <a:latin typeface="Times New Roman" panose="02020603050405020304" pitchFamily="18" charset="0"/>
                <a:ea typeface="仿宋" panose="02010609060101010101" pitchFamily="49" charset="-122"/>
              </a:rPr>
              <a:t>while</a:t>
            </a:r>
            <a:r>
              <a:rPr lang="zh-CN" altLang="en-US" sz="2600" b="1" dirty="0" smtClean="0">
                <a:latin typeface="Times New Roman" panose="02020603050405020304" pitchFamily="18" charset="0"/>
                <a:ea typeface="仿宋" panose="02010609060101010101" pitchFamily="49" charset="-122"/>
              </a:rPr>
              <a:t>意为“当</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时候，尽管”。根据句意“在夏天，食物很快就会变质</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我们把它放进冰箱”可知后半句含有转折之意，故可知此处要表达的是“除非把它</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食物</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放进冰箱里”，故选</a:t>
            </a:r>
            <a:r>
              <a:rPr lang="en-US" altLang="zh-CN" sz="2600" b="1" dirty="0" smtClean="0">
                <a:latin typeface="Times New Roman" panose="02020603050405020304" pitchFamily="18" charset="0"/>
                <a:ea typeface="仿宋" panose="02010609060101010101" pitchFamily="49" charset="-122"/>
              </a:rPr>
              <a:t>unless</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220965"/>
            <a:ext cx="11072192" cy="2774670"/>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)7.My </a:t>
            </a:r>
            <a:r>
              <a:rPr lang="en-US" altLang="zh-CN" sz="3000" b="1" dirty="0" err="1" smtClean="0"/>
              <a:t>deskmate</a:t>
            </a:r>
            <a:r>
              <a:rPr lang="en-US" altLang="zh-CN" sz="3000" b="1" dirty="0" smtClean="0"/>
              <a:t> is really ________. She likes to take part in </a:t>
            </a:r>
          </a:p>
          <a:p>
            <a:pPr marL="1338580">
              <a:lnSpc>
                <a:spcPct val="150000"/>
              </a:lnSpc>
            </a:pPr>
            <a:r>
              <a:rPr lang="en-US" altLang="zh-CN" sz="3000" b="1" dirty="0" smtClean="0"/>
              <a:t>different activities after school.</a:t>
            </a:r>
          </a:p>
          <a:p>
            <a:pPr marL="1338580">
              <a:lnSpc>
                <a:spcPct val="150000"/>
              </a:lnSpc>
            </a:pPr>
            <a:r>
              <a:rPr lang="en-US" altLang="zh-CN" sz="3000" b="1" dirty="0" smtClean="0"/>
              <a:t>A</a:t>
            </a:r>
            <a:r>
              <a:rPr lang="zh-CN" altLang="en-US" sz="3000" b="1" dirty="0" smtClean="0"/>
              <a:t>．</a:t>
            </a:r>
            <a:r>
              <a:rPr lang="en-US" altLang="zh-CN" sz="3000" b="1" dirty="0" smtClean="0"/>
              <a:t>active  					B</a:t>
            </a:r>
            <a:r>
              <a:rPr lang="zh-CN" altLang="en-US" sz="3000" b="1" dirty="0" smtClean="0"/>
              <a:t>．</a:t>
            </a:r>
            <a:r>
              <a:rPr lang="en-US" altLang="zh-CN" sz="3000" b="1" dirty="0" smtClean="0"/>
              <a:t>quiet</a:t>
            </a:r>
          </a:p>
          <a:p>
            <a:pPr marL="1338580">
              <a:lnSpc>
                <a:spcPct val="150000"/>
              </a:lnSpc>
            </a:pPr>
            <a:r>
              <a:rPr lang="en-US" altLang="zh-CN" sz="3000" b="1" dirty="0" smtClean="0"/>
              <a:t>C</a:t>
            </a:r>
            <a:r>
              <a:rPr lang="zh-CN" altLang="en-US" sz="3000" b="1" dirty="0" smtClean="0"/>
              <a:t>．</a:t>
            </a:r>
            <a:r>
              <a:rPr lang="en-US" altLang="zh-CN" sz="3000" b="1" dirty="0" smtClean="0"/>
              <a:t>lazy  					D</a:t>
            </a:r>
            <a:r>
              <a:rPr lang="zh-CN" altLang="en-US" sz="3000" b="1" dirty="0" smtClean="0"/>
              <a:t>．</a:t>
            </a:r>
            <a:r>
              <a:rPr lang="en-US" altLang="zh-CN" sz="3000" b="1" dirty="0" smtClean="0"/>
              <a:t>honest</a:t>
            </a:r>
          </a:p>
        </p:txBody>
      </p:sp>
      <p:sp>
        <p:nvSpPr>
          <p:cNvPr id="3" name="矩形 2"/>
          <p:cNvSpPr/>
          <p:nvPr/>
        </p:nvSpPr>
        <p:spPr>
          <a:xfrm>
            <a:off x="996915" y="1453771"/>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5" name="TextBox 4"/>
          <p:cNvSpPr txBox="1"/>
          <p:nvPr/>
        </p:nvSpPr>
        <p:spPr>
          <a:xfrm>
            <a:off x="616688" y="4148841"/>
            <a:ext cx="11073631" cy="182094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考查形容词词义辨析。句意：我的同桌真的</a:t>
            </a:r>
            <a:r>
              <a:rPr lang="en-US" altLang="zh-CN" sz="2600" b="1" dirty="0" smtClean="0">
                <a:latin typeface="Times New Roman" panose="02020603050405020304" pitchFamily="18" charset="0"/>
                <a:ea typeface="仿宋" panose="02010609060101010101" pitchFamily="49" charset="-122"/>
              </a:rPr>
              <a:t>________</a:t>
            </a:r>
            <a:r>
              <a:rPr lang="zh-CN" altLang="en-US" sz="2600" b="1" dirty="0" smtClean="0">
                <a:latin typeface="Times New Roman" panose="02020603050405020304" pitchFamily="18" charset="0"/>
                <a:ea typeface="仿宋" panose="02010609060101010101" pitchFamily="49" charset="-122"/>
              </a:rPr>
              <a:t>。她喜欢在放学后参加不同的活动。由后句可知她很活跃。故选</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746170"/>
            <a:ext cx="11072192" cy="2774670"/>
          </a:xfrm>
          <a:prstGeom prst="rect">
            <a:avLst/>
          </a:prstGeom>
          <a:noFill/>
        </p:spPr>
        <p:txBody>
          <a:bodyPr wrap="square" rtlCol="0">
            <a:spAutoFit/>
          </a:bodyPr>
          <a:lstStyle/>
          <a:p>
            <a:pPr marL="1338580" indent="-1338580">
              <a:lnSpc>
                <a:spcPct val="150000"/>
              </a:lnSpc>
            </a:pPr>
            <a:r>
              <a:rPr lang="en-US" altLang="zh-CN" sz="3000" b="1" dirty="0" smtClean="0"/>
              <a:t>(</a:t>
            </a:r>
            <a:r>
              <a:rPr lang="zh-CN" altLang="en-US" sz="3000" b="1" dirty="0" smtClean="0"/>
              <a:t>　　</a:t>
            </a:r>
            <a:r>
              <a:rPr lang="en-US" altLang="zh-CN" sz="3000" b="1" dirty="0" smtClean="0"/>
              <a:t>)8.[2018·</a:t>
            </a:r>
            <a:r>
              <a:rPr lang="zh-CN" altLang="en-US" sz="3000" b="1" dirty="0" smtClean="0"/>
              <a:t>曲靖</a:t>
            </a:r>
            <a:r>
              <a:rPr lang="en-US" altLang="zh-CN" sz="3000" b="1" dirty="0" smtClean="0"/>
              <a:t>]Learning is a lifelong journey because it brings ________ every day.</a:t>
            </a:r>
          </a:p>
          <a:p>
            <a:pPr marL="1338580" indent="-81280">
              <a:lnSpc>
                <a:spcPct val="150000"/>
              </a:lnSpc>
            </a:pPr>
            <a:r>
              <a:rPr lang="en-US" altLang="zh-CN" sz="3000" b="1" dirty="0" smtClean="0"/>
              <a:t>A</a:t>
            </a:r>
            <a:r>
              <a:rPr lang="zh-CN" altLang="en-US" sz="3000" b="1" dirty="0" smtClean="0"/>
              <a:t>．</a:t>
            </a:r>
            <a:r>
              <a:rPr lang="en-US" altLang="zh-CN" sz="3000" b="1" dirty="0" smtClean="0"/>
              <a:t>new something  			B</a:t>
            </a:r>
            <a:r>
              <a:rPr lang="zh-CN" altLang="en-US" sz="3000" b="1" dirty="0" smtClean="0"/>
              <a:t>．</a:t>
            </a:r>
            <a:r>
              <a:rPr lang="en-US" altLang="zh-CN" sz="3000" b="1" dirty="0" smtClean="0"/>
              <a:t>something new </a:t>
            </a:r>
          </a:p>
          <a:p>
            <a:pPr marL="1338580" indent="-81280">
              <a:lnSpc>
                <a:spcPct val="150000"/>
              </a:lnSpc>
            </a:pPr>
            <a:r>
              <a:rPr lang="en-US" altLang="zh-CN" sz="3000" b="1" dirty="0" smtClean="0"/>
              <a:t>C</a:t>
            </a:r>
            <a:r>
              <a:rPr lang="zh-CN" altLang="en-US" sz="3000" b="1" dirty="0" smtClean="0"/>
              <a:t>．</a:t>
            </a:r>
            <a:r>
              <a:rPr lang="en-US" altLang="zh-CN" sz="3000" b="1" dirty="0" smtClean="0"/>
              <a:t>anything new   			D</a:t>
            </a:r>
            <a:r>
              <a:rPr lang="zh-CN" altLang="en-US" sz="3000" b="1" dirty="0" smtClean="0"/>
              <a:t>．</a:t>
            </a:r>
            <a:r>
              <a:rPr lang="en-US" altLang="zh-CN" sz="3000" b="1" dirty="0" smtClean="0"/>
              <a:t>new anything</a:t>
            </a:r>
          </a:p>
        </p:txBody>
      </p:sp>
      <p:sp>
        <p:nvSpPr>
          <p:cNvPr id="3" name="矩形 2"/>
          <p:cNvSpPr/>
          <p:nvPr/>
        </p:nvSpPr>
        <p:spPr>
          <a:xfrm>
            <a:off x="996915" y="978976"/>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5" name="TextBox 4"/>
          <p:cNvSpPr txBox="1"/>
          <p:nvPr/>
        </p:nvSpPr>
        <p:spPr>
          <a:xfrm>
            <a:off x="587799" y="3537136"/>
            <a:ext cx="11073631"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考查不定代词和形容词的用法。句意：学习是终身的旅行，因为它每天都带来新的东西。形容词修饰不定代词时，要位于其后，这是一个肯定句，故只有选项</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符合题意。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572665"/>
            <a:ext cx="11072192" cy="2082173"/>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)9.Sleeping is a popular way ________ among students.</a:t>
            </a:r>
          </a:p>
          <a:p>
            <a:pPr marL="1338580">
              <a:lnSpc>
                <a:spcPct val="150000"/>
              </a:lnSpc>
            </a:pPr>
            <a:r>
              <a:rPr lang="en-US" altLang="zh-CN" sz="3000" b="1" dirty="0" smtClean="0"/>
              <a:t>A</a:t>
            </a:r>
            <a:r>
              <a:rPr lang="zh-CN" altLang="en-US" sz="3000" b="1" dirty="0" smtClean="0"/>
              <a:t>．</a:t>
            </a:r>
            <a:r>
              <a:rPr lang="en-US" altLang="zh-CN" sz="3000" b="1" dirty="0" smtClean="0"/>
              <a:t>relax  				B</a:t>
            </a:r>
            <a:r>
              <a:rPr lang="zh-CN" altLang="en-US" sz="3000" b="1" dirty="0" smtClean="0"/>
              <a:t>．</a:t>
            </a:r>
            <a:r>
              <a:rPr lang="en-US" altLang="zh-CN" sz="3000" b="1" dirty="0" smtClean="0"/>
              <a:t>relaxed</a:t>
            </a:r>
          </a:p>
          <a:p>
            <a:pPr marL="1338580">
              <a:lnSpc>
                <a:spcPct val="150000"/>
              </a:lnSpc>
            </a:pPr>
            <a:r>
              <a:rPr lang="en-US" altLang="zh-CN" sz="3000" b="1" dirty="0" smtClean="0"/>
              <a:t>C</a:t>
            </a:r>
            <a:r>
              <a:rPr lang="zh-CN" altLang="en-US" sz="3000" b="1" dirty="0" smtClean="0"/>
              <a:t>．</a:t>
            </a:r>
            <a:r>
              <a:rPr lang="en-US" altLang="zh-CN" sz="3000" b="1" dirty="0" smtClean="0"/>
              <a:t>relaxing  				D</a:t>
            </a:r>
            <a:r>
              <a:rPr lang="zh-CN" altLang="en-US" sz="3000" b="1" dirty="0" smtClean="0"/>
              <a:t>．</a:t>
            </a:r>
            <a:r>
              <a:rPr lang="en-US" altLang="zh-CN" sz="3000" b="1" dirty="0" smtClean="0"/>
              <a:t>to relax</a:t>
            </a:r>
          </a:p>
        </p:txBody>
      </p:sp>
      <p:sp>
        <p:nvSpPr>
          <p:cNvPr id="3" name="矩形 2"/>
          <p:cNvSpPr/>
          <p:nvPr/>
        </p:nvSpPr>
        <p:spPr>
          <a:xfrm>
            <a:off x="996915" y="1805471"/>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
        <p:nvSpPr>
          <p:cNvPr id="5" name="TextBox 4"/>
          <p:cNvSpPr txBox="1"/>
          <p:nvPr/>
        </p:nvSpPr>
        <p:spPr>
          <a:xfrm>
            <a:off x="581518" y="3832324"/>
            <a:ext cx="11073631" cy="182094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考查非谓语动词。句意：睡觉是受学生欢迎的放松方式。此处是动词不定式作后置定语。故选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 name="Rectangle 5"/>
          <p:cNvSpPr/>
          <p:nvPr/>
        </p:nvSpPr>
        <p:spPr>
          <a:xfrm>
            <a:off x="1897450" y="403615"/>
            <a:ext cx="9840459" cy="58477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buNone/>
            </a:pPr>
            <a:r>
              <a:rPr lang="en-US" altLang="en-US" b="1" dirty="0" smtClean="0">
                <a:solidFill>
                  <a:schemeClr val="bg1"/>
                </a:solidFill>
                <a:latin typeface="微软雅黑" panose="020B0503020204020204" charset="-122"/>
                <a:ea typeface="微软雅黑" panose="020B0503020204020204" charset="-122"/>
              </a:rPr>
              <a:t>Unit </a:t>
            </a:r>
            <a:r>
              <a:rPr lang="en-US" altLang="zh-CN" b="1" dirty="0" smtClean="0">
                <a:solidFill>
                  <a:schemeClr val="bg1"/>
                </a:solidFill>
                <a:latin typeface="微软雅黑" panose="020B0503020204020204" charset="-122"/>
                <a:ea typeface="微软雅黑" panose="020B0503020204020204" charset="-122"/>
              </a:rPr>
              <a:t>2</a:t>
            </a:r>
            <a:r>
              <a:rPr lang="zh-CN" altLang="en-US" dirty="0" smtClean="0">
                <a:solidFill>
                  <a:schemeClr val="bg1"/>
                </a:solidFill>
                <a:latin typeface="微软雅黑" panose="020B0503020204020204" charset="-122"/>
                <a:ea typeface="微软雅黑" panose="020B0503020204020204" charset="-122"/>
              </a:rPr>
              <a:t>　</a:t>
            </a:r>
            <a:r>
              <a:rPr lang="en-US" altLang="en-US" dirty="0" smtClean="0">
                <a:solidFill>
                  <a:schemeClr val="bg1"/>
                </a:solidFill>
                <a:latin typeface="微软雅黑" panose="020B0503020204020204" charset="-122"/>
                <a:ea typeface="微软雅黑" panose="020B0503020204020204" charset="-122"/>
              </a:rPr>
              <a:t>How can we become good learners? </a:t>
            </a:r>
          </a:p>
        </p:txBody>
      </p:sp>
      <p:sp>
        <p:nvSpPr>
          <p:cNvPr id="13" name="Rectangle 5"/>
          <p:cNvSpPr/>
          <p:nvPr/>
        </p:nvSpPr>
        <p:spPr>
          <a:xfrm>
            <a:off x="639900" y="1841418"/>
            <a:ext cx="10945504"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en-US" sz="6600" dirty="0" smtClean="0">
                <a:latin typeface="微软雅黑" panose="020B0503020204020204" charset="-122"/>
                <a:ea typeface="微软雅黑" panose="020B0503020204020204" charset="-122"/>
                <a:cs typeface="微软雅黑" panose="020B0503020204020204" charset="-122"/>
              </a:rPr>
              <a:t>Section B (</a:t>
            </a:r>
            <a:r>
              <a:rPr lang="en-US" altLang="zh-CN" sz="6600" dirty="0" smtClean="0">
                <a:latin typeface="微软雅黑" panose="020B0503020204020204" charset="-122"/>
                <a:ea typeface="微软雅黑" panose="020B0503020204020204" charset="-122"/>
                <a:cs typeface="微软雅黑" panose="020B0503020204020204" charset="-122"/>
              </a:rPr>
              <a:t>2</a:t>
            </a:r>
            <a:r>
              <a:rPr lang="en-US" altLang="en-US" sz="6600" dirty="0" smtClean="0">
                <a:latin typeface="微软雅黑" panose="020B0503020204020204" charset="-122"/>
                <a:ea typeface="微软雅黑" panose="020B0503020204020204" charset="-122"/>
                <a:cs typeface="微软雅黑" panose="020B0503020204020204" charset="-122"/>
              </a:rPr>
              <a:t>a—</a:t>
            </a:r>
            <a:r>
              <a:rPr lang="en-US" altLang="zh-CN" sz="6600" dirty="0" smtClean="0">
                <a:latin typeface="微软雅黑" panose="020B0503020204020204" charset="-122"/>
                <a:ea typeface="微软雅黑" panose="020B0503020204020204" charset="-122"/>
                <a:cs typeface="微软雅黑" panose="020B0503020204020204" charset="-122"/>
              </a:rPr>
              <a:t>2e</a:t>
            </a:r>
            <a:r>
              <a:rPr lang="en-US" altLang="en-US" sz="6600" dirty="0" smtClean="0">
                <a:latin typeface="微软雅黑" panose="020B0503020204020204" charset="-122"/>
                <a:ea typeface="微软雅黑" panose="020B0503020204020204" charset="-122"/>
                <a:cs typeface="微软雅黑" panose="020B0503020204020204" charset="-122"/>
              </a:rPr>
              <a:t>)</a:t>
            </a:r>
            <a:endParaRPr lang="zh-CN" altLang="en-US" sz="6600" dirty="0" smtClean="0">
              <a:latin typeface="微软雅黑" panose="020B0503020204020204" charset="-122"/>
              <a:ea typeface="微软雅黑" panose="020B0503020204020204" charset="-122"/>
              <a:cs typeface="微软雅黑" panose="020B0503020204020204" charset="-122"/>
            </a:endParaRPr>
          </a:p>
        </p:txBody>
      </p:sp>
      <p:pic>
        <p:nvPicPr>
          <p:cNvPr id="9" name="图片 8" descr="00 图标-04"/>
          <p:cNvPicPr>
            <a:picLocks noChangeAspect="1"/>
          </p:cNvPicPr>
          <p:nvPr/>
        </p:nvPicPr>
        <p:blipFill>
          <a:blip r:embed="rId3" cstate="print"/>
          <a:stretch>
            <a:fillRect/>
          </a:stretch>
        </p:blipFill>
        <p:spPr>
          <a:xfrm>
            <a:off x="5017379" y="3933624"/>
            <a:ext cx="3977535" cy="560070"/>
          </a:xfrm>
          <a:prstGeom prst="rect">
            <a:avLst/>
          </a:prstGeom>
        </p:spPr>
      </p:pic>
      <p:sp>
        <p:nvSpPr>
          <p:cNvPr id="22" name="文本框 3">
            <a:hlinkClick r:id="rId4" action="ppaction://hlinksldjump"/>
          </p:cNvPr>
          <p:cNvSpPr txBox="1"/>
          <p:nvPr/>
        </p:nvSpPr>
        <p:spPr>
          <a:xfrm>
            <a:off x="5208386" y="3933835"/>
            <a:ext cx="3528530" cy="584775"/>
          </a:xfrm>
          <a:prstGeom prst="rect">
            <a:avLst/>
          </a:prstGeom>
          <a:noFill/>
        </p:spPr>
        <p:txBody>
          <a:bodyPr wrap="non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A  </a:t>
            </a:r>
            <a:r>
              <a:rPr lang="zh-CN" altLang="en-US" sz="3200" dirty="0" smtClean="0">
                <a:solidFill>
                  <a:schemeClr val="bg1"/>
                </a:solidFill>
                <a:latin typeface="华文新魏" panose="02010800040101010101" charset="-122"/>
                <a:ea typeface="华文新魏" panose="02010800040101010101" charset="-122"/>
                <a:sym typeface="+mn-ea"/>
              </a:rPr>
              <a:t>教材要点回归　</a:t>
            </a:r>
          </a:p>
        </p:txBody>
      </p:sp>
      <p:pic>
        <p:nvPicPr>
          <p:cNvPr id="3" name="图片 2" descr="00 图标-04"/>
          <p:cNvPicPr>
            <a:picLocks noChangeAspect="1"/>
          </p:cNvPicPr>
          <p:nvPr/>
        </p:nvPicPr>
        <p:blipFill>
          <a:blip r:embed="rId3" cstate="print"/>
          <a:stretch>
            <a:fillRect/>
          </a:stretch>
        </p:blipFill>
        <p:spPr>
          <a:xfrm>
            <a:off x="3892203" y="4994766"/>
            <a:ext cx="3969649" cy="560070"/>
          </a:xfrm>
          <a:prstGeom prst="rect">
            <a:avLst/>
          </a:prstGeom>
        </p:spPr>
      </p:pic>
      <p:sp>
        <p:nvSpPr>
          <p:cNvPr id="6" name="文本框 3">
            <a:hlinkClick r:id="rId5" action="ppaction://hlinksldjump"/>
          </p:cNvPr>
          <p:cNvSpPr txBox="1"/>
          <p:nvPr/>
        </p:nvSpPr>
        <p:spPr>
          <a:xfrm>
            <a:off x="4109122" y="4991360"/>
            <a:ext cx="3130882" cy="584775"/>
          </a:xfrm>
          <a:prstGeom prst="rect">
            <a:avLst/>
          </a:prstGeom>
          <a:noFill/>
        </p:spPr>
        <p:txBody>
          <a:bodyPr wrap="squar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B  </a:t>
            </a:r>
            <a:r>
              <a:rPr lang="zh-CN" altLang="en-US" sz="3200" dirty="0" smtClean="0">
                <a:solidFill>
                  <a:schemeClr val="bg1"/>
                </a:solidFill>
                <a:latin typeface="华文新魏" panose="02010800040101010101" charset="-122"/>
                <a:ea typeface="华文新魏" panose="02010800040101010101" charset="-122"/>
                <a:sym typeface="+mn-ea"/>
              </a:rPr>
              <a:t>知识综合运用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000" fill="hold">
                                          <p:stCondLst>
                                            <p:cond delay="0"/>
                                          </p:stCondLst>
                                        </p:cTn>
                                        <p:tgtEl>
                                          <p:spTgt spid="2"/>
                                        </p:tgtEl>
                                        <p:attrNameLst>
                                          <p:attrName>style.visibility</p:attrName>
                                        </p:attrNameLst>
                                      </p:cBhvr>
                                      <p:to>
                                        <p:strVal val="visible"/>
                                      </p:to>
                                    </p:set>
                                    <p:animEffect transition="in" filter="wipe(down)">
                                      <p:cBhvr>
                                        <p:cTn id="15" dur="1000"/>
                                        <p:tgtEl>
                                          <p:spTgt spid="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500"/>
                            </p:stCondLst>
                            <p:childTnLst>
                              <p:par>
                                <p:cTn id="25" presetID="2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1" y="1185795"/>
            <a:ext cx="11072192" cy="2774670"/>
          </a:xfrm>
          <a:prstGeom prst="rect">
            <a:avLst/>
          </a:prstGeom>
          <a:noFill/>
        </p:spPr>
        <p:txBody>
          <a:bodyPr wrap="square" rtlCol="0">
            <a:spAutoFit/>
          </a:bodyPr>
          <a:lstStyle/>
          <a:p>
            <a:pPr marL="1519555" indent="-1519555">
              <a:lnSpc>
                <a:spcPct val="150000"/>
              </a:lnSpc>
            </a:pPr>
            <a:r>
              <a:rPr lang="en-US" altLang="zh-CN" sz="3000" b="1" dirty="0" smtClean="0"/>
              <a:t>(</a:t>
            </a:r>
            <a:r>
              <a:rPr lang="zh-CN" altLang="en-US" sz="3000" b="1" dirty="0" smtClean="0"/>
              <a:t>　　</a:t>
            </a:r>
            <a:r>
              <a:rPr lang="en-US" altLang="zh-CN" sz="3000" b="1" dirty="0" smtClean="0"/>
              <a:t>)10.Good learners aren't afraid________ making mistakes. They learn ________ mistakes instead.</a:t>
            </a:r>
          </a:p>
          <a:p>
            <a:pPr marL="1519555">
              <a:lnSpc>
                <a:spcPct val="150000"/>
              </a:lnSpc>
            </a:pPr>
            <a:r>
              <a:rPr lang="en-US" altLang="zh-CN" sz="3000" b="1" dirty="0" smtClean="0"/>
              <a:t>A</a:t>
            </a:r>
            <a:r>
              <a:rPr lang="zh-CN" altLang="en-US" sz="3000" b="1" dirty="0" smtClean="0"/>
              <a:t>．</a:t>
            </a:r>
            <a:r>
              <a:rPr lang="en-US" altLang="zh-CN" sz="3000" b="1" dirty="0" smtClean="0"/>
              <a:t>of; from  			B</a:t>
            </a:r>
            <a:r>
              <a:rPr lang="zh-CN" altLang="en-US" sz="3000" b="1" dirty="0" smtClean="0"/>
              <a:t>．</a:t>
            </a:r>
            <a:r>
              <a:rPr lang="en-US" altLang="zh-CN" sz="3000" b="1" dirty="0" smtClean="0"/>
              <a:t>from; of </a:t>
            </a:r>
          </a:p>
          <a:p>
            <a:pPr marL="1519555">
              <a:lnSpc>
                <a:spcPct val="150000"/>
              </a:lnSpc>
            </a:pPr>
            <a:r>
              <a:rPr lang="en-US" altLang="zh-CN" sz="3000" b="1" dirty="0" smtClean="0"/>
              <a:t>C</a:t>
            </a:r>
            <a:r>
              <a:rPr lang="zh-CN" altLang="en-US" sz="3000" b="1" dirty="0" smtClean="0"/>
              <a:t>．</a:t>
            </a:r>
            <a:r>
              <a:rPr lang="en-US" altLang="zh-CN" sz="3000" b="1" dirty="0" smtClean="0"/>
              <a:t>to; from   			D</a:t>
            </a:r>
            <a:r>
              <a:rPr lang="zh-CN" altLang="en-US" sz="3000" b="1" dirty="0" smtClean="0"/>
              <a:t>．</a:t>
            </a:r>
            <a:r>
              <a:rPr lang="en-US" altLang="zh-CN" sz="3000" b="1" dirty="0" smtClean="0"/>
              <a:t>of; with</a:t>
            </a:r>
          </a:p>
        </p:txBody>
      </p:sp>
      <p:sp>
        <p:nvSpPr>
          <p:cNvPr id="3" name="矩形 2"/>
          <p:cNvSpPr/>
          <p:nvPr/>
        </p:nvSpPr>
        <p:spPr>
          <a:xfrm>
            <a:off x="996915" y="1418601"/>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5" name="TextBox 4"/>
          <p:cNvSpPr txBox="1"/>
          <p:nvPr/>
        </p:nvSpPr>
        <p:spPr>
          <a:xfrm>
            <a:off x="687027" y="4113670"/>
            <a:ext cx="11073631"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考查介词与形容词、介词与动词构成的短语。</a:t>
            </a:r>
            <a:r>
              <a:rPr lang="en-US" altLang="zh-CN" sz="2600" b="1" dirty="0" smtClean="0">
                <a:latin typeface="Times New Roman" panose="02020603050405020304" pitchFamily="18" charset="0"/>
                <a:ea typeface="仿宋" panose="02010609060101010101" pitchFamily="49" charset="-122"/>
              </a:rPr>
              <a:t>be afraid of doing </a:t>
            </a:r>
            <a:r>
              <a:rPr lang="en-US" altLang="zh-CN" sz="2600" b="1" dirty="0" err="1" smtClean="0">
                <a:latin typeface="Times New Roman" panose="02020603050405020304" pitchFamily="18" charset="0"/>
                <a:ea typeface="仿宋" panose="02010609060101010101" pitchFamily="49" charset="-122"/>
              </a:rPr>
              <a:t>sth</a:t>
            </a:r>
            <a:r>
              <a:rPr lang="zh-CN" altLang="en-US" sz="2600" b="1" dirty="0" smtClean="0">
                <a:latin typeface="Times New Roman" panose="02020603050405020304" pitchFamily="18" charset="0"/>
                <a:ea typeface="仿宋" panose="02010609060101010101" pitchFamily="49" charset="-122"/>
              </a:rPr>
              <a:t>意为“害怕做某事”，</a:t>
            </a:r>
            <a:r>
              <a:rPr lang="en-US" altLang="zh-CN" sz="2600" b="1" dirty="0" smtClean="0">
                <a:latin typeface="Times New Roman" panose="02020603050405020304" pitchFamily="18" charset="0"/>
                <a:ea typeface="仿宋" panose="02010609060101010101" pitchFamily="49" charset="-122"/>
              </a:rPr>
              <a:t>learn from</a:t>
            </a:r>
            <a:r>
              <a:rPr lang="zh-CN" altLang="en-US" sz="2600" b="1" dirty="0" smtClean="0">
                <a:latin typeface="Times New Roman" panose="02020603050405020304" pitchFamily="18" charset="0"/>
                <a:ea typeface="仿宋" panose="02010609060101010101" pitchFamily="49" charset="-122"/>
              </a:rPr>
              <a:t>意为“向</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从</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学习”。故选</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952465"/>
            <a:ext cx="11072192"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Ⅴ</a:t>
            </a:r>
            <a:r>
              <a:rPr lang="en-US"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完形填空</a:t>
            </a:r>
          </a:p>
          <a:p>
            <a:pPr algn="ctr">
              <a:lnSpc>
                <a:spcPct val="150000"/>
              </a:lnSpc>
            </a:pPr>
            <a:r>
              <a:rPr lang="en-US" sz="3000" b="1" dirty="0" smtClean="0">
                <a:latin typeface="Times New Roman" panose="02020603050405020304" pitchFamily="18" charset="0"/>
                <a:ea typeface="宋体" panose="02010600030101010101" pitchFamily="2" charset="-122"/>
              </a:rPr>
              <a:t>How do I study English?</a:t>
            </a:r>
            <a:endParaRPr lang="zh-CN" altLang="en-US" sz="3000" b="1" dirty="0" smtClean="0">
              <a:latin typeface="Times New Roman" panose="02020603050405020304" pitchFamily="18" charset="0"/>
              <a:ea typeface="宋体" panose="02010600030101010101" pitchFamily="2" charset="-122"/>
            </a:endParaRPr>
          </a:p>
          <a:p>
            <a:pPr indent="633730">
              <a:lnSpc>
                <a:spcPct val="150000"/>
              </a:lnSpc>
            </a:pPr>
            <a:r>
              <a:rPr lang="en-US" sz="3000" b="1" dirty="0" smtClean="0">
                <a:latin typeface="Times New Roman" panose="02020603050405020304" pitchFamily="18" charset="0"/>
                <a:ea typeface="宋体" panose="02010600030101010101" pitchFamily="2" charset="-122"/>
              </a:rPr>
              <a:t>English is my favorite subject, and I am the best English student in my </a:t>
            </a:r>
            <a:r>
              <a:rPr lang="en-US" sz="3000" b="1" dirty="0" err="1" smtClean="0">
                <a:latin typeface="Times New Roman" panose="02020603050405020304" pitchFamily="18" charset="0"/>
                <a:ea typeface="宋体" panose="02010600030101010101" pitchFamily="2" charset="-122"/>
              </a:rPr>
              <a:t>class.Do</a:t>
            </a:r>
            <a:r>
              <a:rPr lang="en-US" sz="3000" b="1" dirty="0" smtClean="0">
                <a:latin typeface="Times New Roman" panose="02020603050405020304" pitchFamily="18" charset="0"/>
                <a:ea typeface="宋体" panose="02010600030101010101" pitchFamily="2" charset="-122"/>
              </a:rPr>
              <a:t> you want to know __1__ to study English?</a:t>
            </a:r>
          </a:p>
          <a:p>
            <a:pPr indent="633730">
              <a:lnSpc>
                <a:spcPct val="150000"/>
              </a:lnSpc>
            </a:pPr>
            <a:r>
              <a:rPr lang="en-US" sz="3000" b="1" dirty="0" smtClean="0">
                <a:latin typeface="Times New Roman" panose="02020603050405020304" pitchFamily="18" charset="0"/>
                <a:ea typeface="宋体" panose="02010600030101010101" pitchFamily="2" charset="-122"/>
              </a:rPr>
              <a:t>First, in my free time, I often read stories and jokes in English magazines and </a:t>
            </a:r>
            <a:r>
              <a:rPr lang="en-US" sz="3000" b="1" dirty="0" err="1" smtClean="0">
                <a:latin typeface="Times New Roman" panose="02020603050405020304" pitchFamily="18" charset="0"/>
                <a:ea typeface="宋体" panose="02010600030101010101" pitchFamily="2" charset="-122"/>
              </a:rPr>
              <a:t>newspapers.It</a:t>
            </a:r>
            <a:r>
              <a:rPr lang="en-US" sz="3000" b="1" dirty="0" smtClean="0">
                <a:latin typeface="Times New Roman" panose="02020603050405020304" pitchFamily="18" charset="0"/>
                <a:ea typeface="宋体" panose="02010600030101010101" pitchFamily="2" charset="-122"/>
              </a:rPr>
              <a:t> __2__ to improve my writing and reading abilities.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04446" y="1133632"/>
            <a:ext cx="11787554" cy="2779351"/>
          </a:xfrm>
          <a:prstGeom prst="rect">
            <a:avLst/>
          </a:prstGeom>
          <a:noFill/>
        </p:spPr>
        <p:txBody>
          <a:bodyPr wrap="square" rtlCol="0">
            <a:spAutoFit/>
          </a:bodyPr>
          <a:lstStyle/>
          <a:p>
            <a:pPr indent="633730">
              <a:lnSpc>
                <a:spcPct val="150000"/>
              </a:lnSpc>
            </a:pPr>
            <a:r>
              <a:rPr lang="en-US" sz="3000" b="1" dirty="0" smtClean="0"/>
              <a:t>Second, I __3__ a diary in </a:t>
            </a:r>
            <a:r>
              <a:rPr lang="en-US" sz="3000" b="1" dirty="0" err="1" smtClean="0"/>
              <a:t>English.I</a:t>
            </a:r>
            <a:r>
              <a:rPr lang="en-US" sz="3000" b="1" dirty="0" smtClean="0"/>
              <a:t> just write __4__ what I do, what I see and what I think __5__ every day. I try my best to express__6__ in simple </a:t>
            </a:r>
            <a:r>
              <a:rPr lang="en-US" sz="3000" b="1" dirty="0" err="1" smtClean="0"/>
              <a:t>words.This</a:t>
            </a:r>
            <a:r>
              <a:rPr lang="en-US" sz="3000" b="1" dirty="0" smtClean="0"/>
              <a:t> helps me to improve my writing ability a lot and form the habit of __7__ in English.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374629" y="1282727"/>
            <a:ext cx="11787554" cy="3471848"/>
          </a:xfrm>
          <a:prstGeom prst="rect">
            <a:avLst/>
          </a:prstGeom>
          <a:noFill/>
        </p:spPr>
        <p:txBody>
          <a:bodyPr wrap="square" rtlCol="0">
            <a:spAutoFit/>
          </a:bodyPr>
          <a:lstStyle/>
          <a:p>
            <a:pPr indent="633730">
              <a:lnSpc>
                <a:spcPct val="150000"/>
              </a:lnSpc>
            </a:pPr>
            <a:r>
              <a:rPr lang="en-US" sz="3000" b="1" dirty="0" smtClean="0"/>
              <a:t>Finally, I enjoy listening to English </a:t>
            </a:r>
            <a:r>
              <a:rPr lang="en-US" sz="3000" b="1" dirty="0" err="1" smtClean="0"/>
              <a:t>songs.It</a:t>
            </a:r>
            <a:r>
              <a:rPr lang="en-US" sz="3000" b="1" dirty="0" smtClean="0"/>
              <a:t> helps me get relaxed and __8__ </a:t>
            </a:r>
            <a:r>
              <a:rPr lang="en-US" sz="3000" b="1" dirty="0" err="1" smtClean="0"/>
              <a:t>great.At</a:t>
            </a:r>
            <a:r>
              <a:rPr lang="en-US" sz="3000" b="1" dirty="0" smtClean="0"/>
              <a:t> the same time, it helps me __9__ my listening ability.</a:t>
            </a:r>
          </a:p>
          <a:p>
            <a:pPr indent="633730">
              <a:lnSpc>
                <a:spcPct val="150000"/>
              </a:lnSpc>
            </a:pPr>
            <a:r>
              <a:rPr lang="en-US" sz="3000" b="1" dirty="0" smtClean="0"/>
              <a:t>I'm sure you also have some __10__ ways to study English, right? Can you tell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0" y="1467155"/>
            <a:ext cx="11095129" cy="4939814"/>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)1.A.how  		B</a:t>
            </a:r>
            <a:r>
              <a:rPr lang="zh-CN" altLang="en-US" sz="3000" b="1" dirty="0" smtClean="0"/>
              <a:t>．</a:t>
            </a:r>
            <a:r>
              <a:rPr lang="en-US" altLang="zh-CN" sz="3000" b="1" dirty="0" smtClean="0"/>
              <a:t>why		C</a:t>
            </a:r>
            <a:r>
              <a:rPr lang="zh-CN" altLang="en-US" sz="3000" b="1" dirty="0" smtClean="0"/>
              <a:t>．</a:t>
            </a:r>
            <a:r>
              <a:rPr lang="en-US" altLang="zh-CN" sz="3000" b="1" dirty="0" smtClean="0"/>
              <a:t>when  		D</a:t>
            </a:r>
            <a:r>
              <a:rPr lang="zh-CN" altLang="en-US" sz="3000" b="1" dirty="0" smtClean="0"/>
              <a:t>．</a:t>
            </a:r>
            <a:r>
              <a:rPr lang="en-US" altLang="zh-CN" sz="3000" b="1" dirty="0" smtClean="0"/>
              <a:t>where</a:t>
            </a:r>
          </a:p>
          <a:p>
            <a:pPr>
              <a:lnSpc>
                <a:spcPct val="150000"/>
              </a:lnSpc>
            </a:pPr>
            <a:r>
              <a:rPr lang="en-US" altLang="zh-CN" sz="3000" b="1" dirty="0" smtClean="0"/>
              <a:t>(</a:t>
            </a:r>
            <a:r>
              <a:rPr lang="zh-CN" altLang="en-US" sz="3000" b="1" dirty="0" smtClean="0"/>
              <a:t>　　</a:t>
            </a:r>
            <a:r>
              <a:rPr lang="en-US" altLang="zh-CN" sz="3000" b="1" dirty="0" smtClean="0"/>
              <a:t>)2.A.hopes  	B</a:t>
            </a:r>
            <a:r>
              <a:rPr lang="zh-CN" altLang="en-US" sz="3000" b="1" dirty="0" smtClean="0"/>
              <a:t>．</a:t>
            </a:r>
            <a:r>
              <a:rPr lang="en-US" altLang="zh-CN" sz="3000" b="1" dirty="0" smtClean="0"/>
              <a:t>helps  		C</a:t>
            </a:r>
            <a:r>
              <a:rPr lang="zh-CN" altLang="en-US" sz="3000" b="1" dirty="0" smtClean="0"/>
              <a:t>．</a:t>
            </a:r>
            <a:r>
              <a:rPr lang="en-US" altLang="zh-CN" sz="3000" b="1" dirty="0" smtClean="0"/>
              <a:t>makes  	D</a:t>
            </a:r>
            <a:r>
              <a:rPr lang="zh-CN" altLang="en-US" sz="3000" b="1" dirty="0" smtClean="0"/>
              <a:t>．</a:t>
            </a:r>
            <a:r>
              <a:rPr lang="en-US" altLang="zh-CN" sz="3000" b="1" dirty="0" smtClean="0"/>
              <a:t>gives</a:t>
            </a:r>
          </a:p>
          <a:p>
            <a:pPr>
              <a:lnSpc>
                <a:spcPct val="150000"/>
              </a:lnSpc>
            </a:pPr>
            <a:r>
              <a:rPr lang="en-US" altLang="zh-CN" sz="3000" b="1" dirty="0" smtClean="0"/>
              <a:t>(</a:t>
            </a:r>
            <a:r>
              <a:rPr lang="zh-CN" altLang="en-US" sz="3000" b="1" dirty="0" smtClean="0"/>
              <a:t>　　</a:t>
            </a:r>
            <a:r>
              <a:rPr lang="en-US" altLang="zh-CN" sz="3000" b="1" dirty="0" smtClean="0"/>
              <a:t>)3.A.make  				B</a:t>
            </a:r>
            <a:r>
              <a:rPr lang="zh-CN" altLang="en-US" sz="3000" b="1" dirty="0" smtClean="0"/>
              <a:t>．</a:t>
            </a:r>
            <a:r>
              <a:rPr lang="en-US" altLang="zh-CN" sz="3000" b="1" dirty="0" smtClean="0"/>
              <a:t>keep			</a:t>
            </a:r>
          </a:p>
          <a:p>
            <a:pPr marL="1338580">
              <a:lnSpc>
                <a:spcPct val="150000"/>
              </a:lnSpc>
            </a:pPr>
            <a:r>
              <a:rPr lang="en-US" altLang="zh-CN" sz="3000" b="1" dirty="0" smtClean="0"/>
              <a:t>C</a:t>
            </a:r>
            <a:r>
              <a:rPr lang="zh-CN" altLang="en-US" sz="3000" b="1" dirty="0" smtClean="0"/>
              <a:t>．</a:t>
            </a:r>
            <a:r>
              <a:rPr lang="en-US" altLang="zh-CN" sz="3000" b="1" dirty="0" smtClean="0"/>
              <a:t>have  				D</a:t>
            </a:r>
            <a:r>
              <a:rPr lang="zh-CN" altLang="en-US" sz="3000" b="1" dirty="0" smtClean="0"/>
              <a:t>．</a:t>
            </a:r>
            <a:r>
              <a:rPr lang="en-US" altLang="zh-CN" sz="3000" b="1" dirty="0" smtClean="0"/>
              <a:t>memorize</a:t>
            </a:r>
          </a:p>
          <a:p>
            <a:pPr>
              <a:lnSpc>
                <a:spcPct val="150000"/>
              </a:lnSpc>
            </a:pPr>
            <a:r>
              <a:rPr lang="en-US" altLang="zh-CN" sz="3000" b="1" dirty="0" smtClean="0"/>
              <a:t>(</a:t>
            </a:r>
            <a:r>
              <a:rPr lang="zh-CN" altLang="en-US" sz="3000" b="1" dirty="0" smtClean="0"/>
              <a:t>　　</a:t>
            </a:r>
            <a:r>
              <a:rPr lang="en-US" altLang="zh-CN" sz="3000" b="1" dirty="0" smtClean="0"/>
              <a:t>)4.A.down  	B</a:t>
            </a:r>
            <a:r>
              <a:rPr lang="zh-CN" altLang="en-US" sz="3000" b="1" dirty="0" smtClean="0"/>
              <a:t>．</a:t>
            </a:r>
            <a:r>
              <a:rPr lang="en-US" altLang="zh-CN" sz="3000" b="1" dirty="0" smtClean="0"/>
              <a:t>back  		C</a:t>
            </a:r>
            <a:r>
              <a:rPr lang="zh-CN" altLang="en-US" sz="3000" b="1" dirty="0" smtClean="0"/>
              <a:t>．</a:t>
            </a:r>
            <a:r>
              <a:rPr lang="en-US" altLang="zh-CN" sz="3000" b="1" dirty="0" smtClean="0"/>
              <a:t>for  		D</a:t>
            </a:r>
            <a:r>
              <a:rPr lang="zh-CN" altLang="en-US" sz="3000" b="1" dirty="0" smtClean="0"/>
              <a:t>．</a:t>
            </a:r>
            <a:r>
              <a:rPr lang="en-US" altLang="zh-CN" sz="3000" b="1" dirty="0" smtClean="0"/>
              <a:t>in</a:t>
            </a:r>
          </a:p>
          <a:p>
            <a:pPr>
              <a:lnSpc>
                <a:spcPct val="150000"/>
              </a:lnSpc>
            </a:pPr>
            <a:r>
              <a:rPr lang="en-US" altLang="zh-CN" sz="3000" b="1" dirty="0" smtClean="0"/>
              <a:t>(</a:t>
            </a:r>
            <a:r>
              <a:rPr lang="zh-CN" altLang="en-US" sz="3000" b="1" dirty="0" smtClean="0"/>
              <a:t>　　</a:t>
            </a:r>
            <a:r>
              <a:rPr lang="en-US" altLang="zh-CN" sz="3000" b="1" dirty="0" smtClean="0"/>
              <a:t>)5.A.over  					B</a:t>
            </a:r>
            <a:r>
              <a:rPr lang="zh-CN" altLang="en-US" sz="3000" b="1" dirty="0" smtClean="0"/>
              <a:t>．</a:t>
            </a:r>
            <a:r>
              <a:rPr lang="en-US" altLang="zh-CN" sz="3000" b="1" dirty="0" smtClean="0"/>
              <a:t>up  			</a:t>
            </a:r>
          </a:p>
          <a:p>
            <a:pPr marL="1338580">
              <a:lnSpc>
                <a:spcPct val="150000"/>
              </a:lnSpc>
            </a:pPr>
            <a:r>
              <a:rPr lang="en-US" altLang="zh-CN" sz="3000" b="1" dirty="0" smtClean="0"/>
              <a:t>C</a:t>
            </a:r>
            <a:r>
              <a:rPr lang="zh-CN" altLang="en-US" sz="3000" b="1" dirty="0" smtClean="0"/>
              <a:t>．</a:t>
            </a:r>
            <a:r>
              <a:rPr lang="en-US" altLang="zh-CN" sz="3000" b="1" dirty="0" smtClean="0"/>
              <a:t>/  					D</a:t>
            </a:r>
            <a:r>
              <a:rPr lang="zh-CN" altLang="en-US" sz="3000" b="1" dirty="0" smtClean="0"/>
              <a:t>．</a:t>
            </a:r>
            <a:r>
              <a:rPr lang="en-US" altLang="zh-CN" sz="3000" b="1" dirty="0" smtClean="0"/>
              <a:t>at</a:t>
            </a:r>
          </a:p>
        </p:txBody>
      </p:sp>
      <p:sp>
        <p:nvSpPr>
          <p:cNvPr id="3" name="矩形 2"/>
          <p:cNvSpPr/>
          <p:nvPr/>
        </p:nvSpPr>
        <p:spPr>
          <a:xfrm>
            <a:off x="996915" y="1699961"/>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8" name="矩形 7"/>
          <p:cNvSpPr/>
          <p:nvPr/>
        </p:nvSpPr>
        <p:spPr>
          <a:xfrm>
            <a:off x="1008638" y="2344730"/>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9" name="矩形 8"/>
          <p:cNvSpPr/>
          <p:nvPr/>
        </p:nvSpPr>
        <p:spPr>
          <a:xfrm>
            <a:off x="1026222" y="3012946"/>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11" name="矩形 10"/>
          <p:cNvSpPr/>
          <p:nvPr/>
        </p:nvSpPr>
        <p:spPr>
          <a:xfrm>
            <a:off x="991053" y="4384545"/>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12" name="矩形 11"/>
          <p:cNvSpPr/>
          <p:nvPr/>
        </p:nvSpPr>
        <p:spPr>
          <a:xfrm>
            <a:off x="1026222" y="5087931"/>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8" grpId="0"/>
      <p:bldP spid="9"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98640" y="1115455"/>
            <a:ext cx="11095129" cy="4939814"/>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)6.A.us  		B</a:t>
            </a:r>
            <a:r>
              <a:rPr lang="zh-CN" altLang="en-US" sz="3000" b="1" dirty="0" smtClean="0"/>
              <a:t>．</a:t>
            </a:r>
            <a:r>
              <a:rPr lang="en-US" altLang="zh-CN" sz="3000" b="1" dirty="0" smtClean="0"/>
              <a:t>me  		C</a:t>
            </a:r>
            <a:r>
              <a:rPr lang="zh-CN" altLang="en-US" sz="3000" b="1" dirty="0" smtClean="0"/>
              <a:t>．</a:t>
            </a:r>
            <a:r>
              <a:rPr lang="en-US" altLang="zh-CN" sz="3000" b="1" dirty="0" smtClean="0"/>
              <a:t>myself  	D</a:t>
            </a:r>
            <a:r>
              <a:rPr lang="zh-CN" altLang="en-US" sz="3000" b="1" dirty="0" smtClean="0"/>
              <a:t>．</a:t>
            </a:r>
            <a:r>
              <a:rPr lang="en-US" altLang="zh-CN" sz="3000" b="1" dirty="0" smtClean="0"/>
              <a:t>mine</a:t>
            </a:r>
          </a:p>
          <a:p>
            <a:pPr>
              <a:lnSpc>
                <a:spcPct val="150000"/>
              </a:lnSpc>
            </a:pPr>
            <a:r>
              <a:rPr lang="en-US" altLang="zh-CN" sz="3000" b="1" dirty="0" smtClean="0"/>
              <a:t>(</a:t>
            </a:r>
            <a:r>
              <a:rPr lang="zh-CN" altLang="en-US" sz="3000" b="1" dirty="0" smtClean="0"/>
              <a:t>　　</a:t>
            </a:r>
            <a:r>
              <a:rPr lang="en-US" altLang="zh-CN" sz="3000" b="1" dirty="0" smtClean="0"/>
              <a:t>)7.A.listening  				B</a:t>
            </a:r>
            <a:r>
              <a:rPr lang="zh-CN" altLang="en-US" sz="3000" b="1" dirty="0" smtClean="0"/>
              <a:t>．</a:t>
            </a:r>
            <a:r>
              <a:rPr lang="en-US" altLang="zh-CN" sz="3000" b="1" dirty="0" smtClean="0"/>
              <a:t>speaking		</a:t>
            </a:r>
          </a:p>
          <a:p>
            <a:pPr marL="1338580">
              <a:lnSpc>
                <a:spcPct val="150000"/>
              </a:lnSpc>
            </a:pPr>
            <a:r>
              <a:rPr lang="en-US" altLang="zh-CN" sz="3000" b="1" dirty="0" smtClean="0"/>
              <a:t>C</a:t>
            </a:r>
            <a:r>
              <a:rPr lang="zh-CN" altLang="en-US" sz="3000" b="1" dirty="0" smtClean="0"/>
              <a:t>．</a:t>
            </a:r>
            <a:r>
              <a:rPr lang="en-US" altLang="zh-CN" sz="3000" b="1" dirty="0" smtClean="0"/>
              <a:t>thinking  				D</a:t>
            </a:r>
            <a:r>
              <a:rPr lang="zh-CN" altLang="en-US" sz="3000" b="1" dirty="0" smtClean="0"/>
              <a:t>．</a:t>
            </a:r>
            <a:r>
              <a:rPr lang="en-US" altLang="zh-CN" sz="3000" b="1" dirty="0" smtClean="0"/>
              <a:t>looking</a:t>
            </a:r>
          </a:p>
          <a:p>
            <a:pPr>
              <a:lnSpc>
                <a:spcPct val="150000"/>
              </a:lnSpc>
            </a:pPr>
            <a:r>
              <a:rPr lang="en-US" altLang="zh-CN" sz="3000" b="1" dirty="0" smtClean="0"/>
              <a:t>(</a:t>
            </a:r>
            <a:r>
              <a:rPr lang="zh-CN" altLang="en-US" sz="3000" b="1" dirty="0" smtClean="0"/>
              <a:t>　　</a:t>
            </a:r>
            <a:r>
              <a:rPr lang="en-US" altLang="zh-CN" sz="3000" b="1" dirty="0" smtClean="0"/>
              <a:t>)8.A.feel  		B</a:t>
            </a:r>
            <a:r>
              <a:rPr lang="zh-CN" altLang="en-US" sz="3000" b="1" dirty="0" smtClean="0"/>
              <a:t>．</a:t>
            </a:r>
            <a:r>
              <a:rPr lang="en-US" altLang="zh-CN" sz="3000" b="1" dirty="0" smtClean="0"/>
              <a:t>find  		C</a:t>
            </a:r>
            <a:r>
              <a:rPr lang="zh-CN" altLang="en-US" sz="3000" b="1" dirty="0" smtClean="0"/>
              <a:t>．</a:t>
            </a:r>
            <a:r>
              <a:rPr lang="en-US" altLang="zh-CN" sz="3000" b="1" dirty="0" smtClean="0"/>
              <a:t>get  		D</a:t>
            </a:r>
            <a:r>
              <a:rPr lang="zh-CN" altLang="en-US" sz="3000" b="1" dirty="0" smtClean="0"/>
              <a:t>．</a:t>
            </a:r>
            <a:r>
              <a:rPr lang="en-US" altLang="zh-CN" sz="3000" b="1" dirty="0" smtClean="0"/>
              <a:t>turn</a:t>
            </a:r>
          </a:p>
          <a:p>
            <a:pPr>
              <a:lnSpc>
                <a:spcPct val="150000"/>
              </a:lnSpc>
            </a:pPr>
            <a:r>
              <a:rPr lang="en-US" altLang="zh-CN" sz="3000" b="1" dirty="0" smtClean="0"/>
              <a:t>(</a:t>
            </a:r>
            <a:r>
              <a:rPr lang="zh-CN" altLang="en-US" sz="3000" b="1" dirty="0" smtClean="0"/>
              <a:t>　　</a:t>
            </a:r>
            <a:r>
              <a:rPr lang="en-US" altLang="zh-CN" sz="3000" b="1" dirty="0" smtClean="0"/>
              <a:t>)9.A.to  		B</a:t>
            </a:r>
            <a:r>
              <a:rPr lang="zh-CN" altLang="en-US" sz="3000" b="1" dirty="0" smtClean="0"/>
              <a:t>．</a:t>
            </a:r>
            <a:r>
              <a:rPr lang="en-US" altLang="zh-CN" sz="3000" b="1" dirty="0" smtClean="0"/>
              <a:t>with  		C</a:t>
            </a:r>
            <a:r>
              <a:rPr lang="zh-CN" altLang="en-US" sz="3000" b="1" dirty="0" smtClean="0"/>
              <a:t>．</a:t>
            </a:r>
            <a:r>
              <a:rPr lang="en-US" altLang="zh-CN" sz="3000" b="1" dirty="0" smtClean="0"/>
              <a:t>out  		D</a:t>
            </a:r>
            <a:r>
              <a:rPr lang="zh-CN" altLang="en-US" sz="3000" b="1" dirty="0" smtClean="0"/>
              <a:t>．</a:t>
            </a:r>
            <a:r>
              <a:rPr lang="en-US" altLang="zh-CN" sz="3000" b="1" dirty="0" smtClean="0"/>
              <a:t>on</a:t>
            </a:r>
          </a:p>
          <a:p>
            <a:pPr>
              <a:lnSpc>
                <a:spcPct val="150000"/>
              </a:lnSpc>
            </a:pPr>
            <a:r>
              <a:rPr lang="en-US" altLang="zh-CN" sz="3000" b="1" dirty="0" smtClean="0"/>
              <a:t>(</a:t>
            </a:r>
            <a:r>
              <a:rPr lang="zh-CN" altLang="en-US" sz="3000" b="1" dirty="0" smtClean="0"/>
              <a:t>　　</a:t>
            </a:r>
            <a:r>
              <a:rPr lang="en-US" altLang="zh-CN" sz="3000" b="1" dirty="0" smtClean="0"/>
              <a:t>)10.A.others  				B</a:t>
            </a:r>
            <a:r>
              <a:rPr lang="zh-CN" altLang="en-US" sz="3000" b="1" dirty="0" smtClean="0"/>
              <a:t>．</a:t>
            </a:r>
            <a:r>
              <a:rPr lang="en-US" altLang="zh-CN" sz="3000" b="1" dirty="0" smtClean="0"/>
              <a:t>best			</a:t>
            </a:r>
          </a:p>
          <a:p>
            <a:pPr marL="1519555">
              <a:lnSpc>
                <a:spcPct val="150000"/>
              </a:lnSpc>
            </a:pPr>
            <a:r>
              <a:rPr lang="en-US" altLang="zh-CN" sz="3000" b="1" dirty="0" smtClean="0"/>
              <a:t>C</a:t>
            </a:r>
            <a:r>
              <a:rPr lang="zh-CN" altLang="en-US" sz="3000" b="1" dirty="0" smtClean="0"/>
              <a:t>．</a:t>
            </a:r>
            <a:r>
              <a:rPr lang="en-US" altLang="zh-CN" sz="3000" b="1" dirty="0" smtClean="0"/>
              <a:t>another  				D</a:t>
            </a:r>
            <a:r>
              <a:rPr lang="zh-CN" altLang="en-US" sz="3000" b="1" dirty="0" smtClean="0"/>
              <a:t>．</a:t>
            </a:r>
            <a:r>
              <a:rPr lang="en-US" altLang="zh-CN" sz="3000" b="1" dirty="0" smtClean="0"/>
              <a:t>good</a:t>
            </a:r>
          </a:p>
        </p:txBody>
      </p:sp>
      <p:sp>
        <p:nvSpPr>
          <p:cNvPr id="3" name="矩形 2"/>
          <p:cNvSpPr/>
          <p:nvPr/>
        </p:nvSpPr>
        <p:spPr>
          <a:xfrm>
            <a:off x="996915" y="1348261"/>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8" name="矩形 7"/>
          <p:cNvSpPr/>
          <p:nvPr/>
        </p:nvSpPr>
        <p:spPr>
          <a:xfrm>
            <a:off x="1008638" y="1993030"/>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9" name="矩形 8"/>
          <p:cNvSpPr/>
          <p:nvPr/>
        </p:nvSpPr>
        <p:spPr>
          <a:xfrm>
            <a:off x="1008637" y="3364631"/>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11" name="矩形 10"/>
          <p:cNvSpPr/>
          <p:nvPr/>
        </p:nvSpPr>
        <p:spPr>
          <a:xfrm>
            <a:off x="1008638" y="4050430"/>
            <a:ext cx="389850" cy="461665"/>
          </a:xfrm>
          <a:prstGeom prst="rect">
            <a:avLst/>
          </a:prstGeom>
        </p:spPr>
        <p:txBody>
          <a:bodyPr wrap="none">
            <a:spAutoFit/>
          </a:bodyPr>
          <a:lstStyle/>
          <a:p>
            <a:r>
              <a:rPr lang="en-US" altLang="zh-CN" sz="2400" b="1" dirty="0" smtClean="0">
                <a:solidFill>
                  <a:srgbClr val="57C6CF"/>
                </a:solidFill>
              </a:rPr>
              <a:t>B</a:t>
            </a:r>
            <a:endParaRPr lang="zh-CN" altLang="en-US" sz="2400" b="1" dirty="0">
              <a:solidFill>
                <a:srgbClr val="57C6CF"/>
              </a:solidFill>
            </a:endParaRPr>
          </a:p>
        </p:txBody>
      </p:sp>
      <p:sp>
        <p:nvSpPr>
          <p:cNvPr id="12" name="矩形 11"/>
          <p:cNvSpPr/>
          <p:nvPr/>
        </p:nvSpPr>
        <p:spPr>
          <a:xfrm>
            <a:off x="1026222" y="4736231"/>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8" grpId="0"/>
      <p:bldP spid="9" grpId="0"/>
      <p:bldP spid="11"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45886" y="1572665"/>
            <a:ext cx="11072192" cy="208685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Ⅵ.</a:t>
            </a:r>
            <a:r>
              <a:rPr lang="zh-CN" altLang="en-US" sz="3000" b="1" dirty="0" smtClean="0">
                <a:latin typeface="Times New Roman" panose="02020603050405020304" pitchFamily="18" charset="0"/>
                <a:ea typeface="宋体" panose="02010600030101010101" pitchFamily="2" charset="-122"/>
              </a:rPr>
              <a:t>任务型阅读</a:t>
            </a:r>
          </a:p>
          <a:p>
            <a:pPr indent="800100">
              <a:lnSpc>
                <a:spcPct val="150000"/>
              </a:lnSpc>
            </a:pPr>
            <a:r>
              <a:rPr lang="en-US" altLang="zh-CN" sz="3000" b="1" dirty="0" err="1" smtClean="0">
                <a:latin typeface="Times New Roman" panose="02020603050405020304" pitchFamily="18" charset="0"/>
                <a:ea typeface="宋体" panose="02010600030101010101" pitchFamily="2" charset="-122"/>
              </a:rPr>
              <a:t>Note­taking</a:t>
            </a:r>
            <a:r>
              <a:rPr lang="en-US" altLang="zh-CN" sz="3000" b="1" dirty="0" smtClean="0">
                <a:latin typeface="Times New Roman" panose="02020603050405020304" pitchFamily="18" charset="0"/>
                <a:ea typeface="宋体" panose="02010600030101010101" pitchFamily="2" charset="-122"/>
              </a:rPr>
              <a:t> is a skill that can help you do well in all your schoolwork. It can make you confident when you are studying.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93132" y="1133026"/>
            <a:ext cx="11072192" cy="4939814"/>
          </a:xfrm>
          <a:prstGeom prst="rect">
            <a:avLst/>
          </a:prstGeom>
          <a:noFill/>
        </p:spPr>
        <p:txBody>
          <a:bodyPr wrap="square" rtlCol="0">
            <a:spAutoFit/>
          </a:bodyPr>
          <a:lstStyle/>
          <a:p>
            <a:pPr indent="544830">
              <a:lnSpc>
                <a:spcPct val="150000"/>
              </a:lnSpc>
            </a:pPr>
            <a:r>
              <a:rPr lang="en-US" altLang="zh-CN" sz="3000" b="1" dirty="0" smtClean="0">
                <a:latin typeface="Times New Roman" panose="02020603050405020304" pitchFamily="18" charset="0"/>
                <a:ea typeface="宋体" panose="02010600030101010101" pitchFamily="2" charset="-122"/>
              </a:rPr>
              <a:t>·Write down key facts. If your teacher writes notes on the blackboard, that's great. You can copy them or write down the most important facts of all the class. Different teachers do things differently. For example, some teachers may focus on lots of dates and facts in class, but they only write the important ones on the blackboard. Other teachers may not write anything down, but they may repeat something important again and again.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93132" y="1537481"/>
            <a:ext cx="11072192" cy="4164345"/>
          </a:xfrm>
          <a:prstGeom prst="rect">
            <a:avLst/>
          </a:prstGeom>
          <a:noFill/>
        </p:spPr>
        <p:txBody>
          <a:bodyPr wrap="square" rtlCol="0">
            <a:spAutoFit/>
          </a:bodyPr>
          <a:lstStyle/>
          <a:p>
            <a:pPr indent="544830">
              <a:lnSpc>
                <a:spcPct val="150000"/>
              </a:lnSpc>
            </a:pPr>
            <a:r>
              <a:rPr lang="en-US" altLang="zh-CN" sz="3000" b="1" dirty="0" smtClean="0">
                <a:latin typeface="Times New Roman" panose="02020603050405020304" pitchFamily="18" charset="0"/>
                <a:ea typeface="宋体" panose="02010600030101010101" pitchFamily="2" charset="-122"/>
              </a:rPr>
              <a:t>·Ask. Don't be afraid to ask your teacher to repeat what you miss. If your teacher speaks too fast and you can't follow what he is saying, you can ask him after class. </a:t>
            </a:r>
          </a:p>
          <a:p>
            <a:pPr indent="544830">
              <a:lnSpc>
                <a:spcPct val="150000"/>
              </a:lnSpc>
            </a:pPr>
            <a:r>
              <a:rPr lang="en-US" altLang="zh-CN" sz="3000" b="1" dirty="0" smtClean="0">
                <a:latin typeface="Times New Roman" panose="02020603050405020304" pitchFamily="18" charset="0"/>
                <a:ea typeface="宋体" panose="02010600030101010101" pitchFamily="2" charset="-122"/>
              </a:rPr>
              <a:t>·Compare. Comparing your notes with your classmates' can be good for your learning. It can also help you and your classmates correct some mistakes.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93132" y="1449556"/>
            <a:ext cx="11072192" cy="4164345"/>
          </a:xfrm>
          <a:prstGeom prst="rect">
            <a:avLst/>
          </a:prstGeom>
          <a:noFill/>
        </p:spPr>
        <p:txBody>
          <a:bodyPr wrap="square" rtlCol="0">
            <a:spAutoFit/>
          </a:bodyPr>
          <a:lstStyle/>
          <a:p>
            <a:pPr indent="544830">
              <a:lnSpc>
                <a:spcPct val="150000"/>
              </a:lnSpc>
            </a:pPr>
            <a:r>
              <a:rPr lang="en-US" altLang="zh-CN" sz="3000" b="1" dirty="0" smtClean="0">
                <a:latin typeface="Times New Roman" panose="02020603050405020304" pitchFamily="18" charset="0"/>
                <a:ea typeface="宋体" panose="02010600030101010101" pitchFamily="2" charset="-122"/>
              </a:rPr>
              <a:t>·Organize. </a:t>
            </a:r>
            <a:r>
              <a:rPr lang="en-US" altLang="zh-CN" sz="3000" b="1" dirty="0" err="1" smtClean="0">
                <a:latin typeface="Times New Roman" panose="02020603050405020304" pitchFamily="18" charset="0"/>
                <a:ea typeface="宋体" panose="02010600030101010101" pitchFamily="2" charset="-122"/>
              </a:rPr>
              <a:t>Note­taking</a:t>
            </a:r>
            <a:r>
              <a:rPr lang="en-US" altLang="zh-CN" sz="3000" b="1" dirty="0" smtClean="0">
                <a:latin typeface="Times New Roman" panose="02020603050405020304" pitchFamily="18" charset="0"/>
                <a:ea typeface="宋体" panose="02010600030101010101" pitchFamily="2" charset="-122"/>
              </a:rPr>
              <a:t> also needs organization. Keep notes for each subject in one notebook so that you can find everything easily when a test comes. </a:t>
            </a:r>
          </a:p>
          <a:p>
            <a:pPr indent="544830">
              <a:lnSpc>
                <a:spcPct val="150000"/>
              </a:lnSpc>
            </a:pPr>
            <a:r>
              <a:rPr lang="en-US" altLang="zh-CN" sz="3000" b="1" dirty="0" smtClean="0">
                <a:latin typeface="Times New Roman" panose="02020603050405020304" pitchFamily="18" charset="0"/>
                <a:ea typeface="宋体" panose="02010600030101010101" pitchFamily="2" charset="-122"/>
              </a:rPr>
              <a:t>·Good </a:t>
            </a:r>
            <a:r>
              <a:rPr lang="en-US" altLang="zh-CN" sz="3000" b="1" dirty="0" err="1" smtClean="0">
                <a:latin typeface="Times New Roman" panose="02020603050405020304" pitchFamily="18" charset="0"/>
                <a:ea typeface="宋体" panose="02010600030101010101" pitchFamily="2" charset="-122"/>
              </a:rPr>
              <a:t>note­taking</a:t>
            </a:r>
            <a:r>
              <a:rPr lang="en-US" altLang="zh-CN" sz="3000" b="1" dirty="0" smtClean="0">
                <a:latin typeface="Times New Roman" panose="02020603050405020304" pitchFamily="18" charset="0"/>
                <a:ea typeface="宋体" panose="02010600030101010101" pitchFamily="2" charset="-122"/>
              </a:rPr>
              <a:t> takes time. If you decide to recopy your notes every evening, you'll surely have less time to watch TV. But you'll save time in the coming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组合 9"/>
          <p:cNvGrpSpPr/>
          <p:nvPr/>
        </p:nvGrpSpPr>
        <p:grpSpPr>
          <a:xfrm>
            <a:off x="631940" y="1171600"/>
            <a:ext cx="4059200" cy="584835"/>
            <a:chOff x="923" y="1532"/>
            <a:chExt cx="4471" cy="921"/>
          </a:xfrm>
        </p:grpSpPr>
        <p:pic>
          <p:nvPicPr>
            <p:cNvPr id="9" name="图片 8" descr="00 图标-04"/>
            <p:cNvPicPr>
              <a:picLocks noChangeAspect="1"/>
            </p:cNvPicPr>
            <p:nvPr/>
          </p:nvPicPr>
          <p:blipFill>
            <a:blip r:embed="rId2" cstate="print"/>
            <a:stretch>
              <a:fillRect/>
            </a:stretch>
          </p:blipFill>
          <p:spPr>
            <a:xfrm>
              <a:off x="923" y="1552"/>
              <a:ext cx="4471" cy="882"/>
            </a:xfrm>
            <a:prstGeom prst="rect">
              <a:avLst/>
            </a:prstGeom>
          </p:spPr>
        </p:pic>
        <p:sp>
          <p:nvSpPr>
            <p:cNvPr id="22" name="文本框 3"/>
            <p:cNvSpPr txBox="1"/>
            <p:nvPr/>
          </p:nvSpPr>
          <p:spPr>
            <a:xfrm>
              <a:off x="1156" y="1532"/>
              <a:ext cx="3886" cy="921"/>
            </a:xfrm>
            <a:prstGeom prst="rect">
              <a:avLst/>
            </a:prstGeom>
            <a:noFill/>
          </p:spPr>
          <p:txBody>
            <a:bodyPr wrap="non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A  </a:t>
              </a:r>
              <a:r>
                <a:rPr lang="zh-CN" altLang="en-US" sz="3200" dirty="0" smtClean="0">
                  <a:solidFill>
                    <a:schemeClr val="bg1"/>
                  </a:solidFill>
                  <a:latin typeface="华文新魏" panose="02010800040101010101" charset="-122"/>
                  <a:ea typeface="华文新魏" panose="02010800040101010101" charset="-122"/>
                  <a:sym typeface="+mn-ea"/>
                </a:rPr>
                <a:t>教材要点回归　</a:t>
              </a:r>
            </a:p>
          </p:txBody>
        </p:sp>
      </p:grpSp>
      <p:sp>
        <p:nvSpPr>
          <p:cNvPr id="15" name="TextBox 14"/>
          <p:cNvSpPr txBox="1"/>
          <p:nvPr/>
        </p:nvSpPr>
        <p:spPr>
          <a:xfrm>
            <a:off x="606287" y="1863151"/>
            <a:ext cx="11140235" cy="4159665"/>
          </a:xfrm>
          <a:prstGeom prst="rect">
            <a:avLst/>
          </a:prstGeom>
          <a:noFill/>
        </p:spPr>
        <p:txBody>
          <a:bodyPr wrap="square" rtlCol="0">
            <a:spAutoFit/>
          </a:bodyPr>
          <a:lstStyle/>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Ⅰ.</a:t>
            </a:r>
            <a:r>
              <a:rPr lang="zh-CN" altLang="en-US" sz="3000" b="1" dirty="0" smtClean="0">
                <a:latin typeface="Times New Roman" panose="02020603050405020304" pitchFamily="18" charset="0"/>
                <a:ea typeface="宋体" panose="02010600030101010101" pitchFamily="2" charset="-122"/>
              </a:rPr>
              <a:t>根据句意及首字母提示补全单词</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Keeping an English diary can help us improve our writing a________</a:t>
            </a:r>
            <a:r>
              <a:rPr lang="zh-CN" altLang="en-US" sz="3000" b="1" dirty="0" smtClean="0">
                <a:latin typeface="Times New Roman" panose="02020603050405020304" pitchFamily="18" charset="0"/>
                <a:ea typeface="宋体" panose="02010600030101010101" pitchFamily="2" charset="-122"/>
              </a:rPr>
              <a:t>．</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Natural resources are very important to us, so we should use them w________</a:t>
            </a:r>
            <a:r>
              <a:rPr lang="zh-CN" altLang="en-US" sz="3000" b="1" dirty="0" smtClean="0">
                <a:latin typeface="Times New Roman" panose="02020603050405020304" pitchFamily="18" charset="0"/>
                <a:ea typeface="宋体" panose="02010600030101010101" pitchFamily="2" charset="-122"/>
              </a:rPr>
              <a:t>．</a:t>
            </a:r>
          </a:p>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We work with our hands and think with our b________</a:t>
            </a:r>
            <a:r>
              <a:rPr lang="zh-CN" altLang="en-US" sz="3000" b="1" dirty="0" smtClean="0">
                <a:latin typeface="Times New Roman" panose="02020603050405020304" pitchFamily="18" charset="0"/>
                <a:ea typeface="宋体" panose="02010600030101010101" pitchFamily="2" charset="-122"/>
              </a:rPr>
              <a:t>．</a:t>
            </a:r>
          </a:p>
        </p:txBody>
      </p:sp>
      <p:sp>
        <p:nvSpPr>
          <p:cNvPr id="13" name="Rectangle 1"/>
          <p:cNvSpPr>
            <a:spLocks noChangeArrowheads="1"/>
          </p:cNvSpPr>
          <p:nvPr/>
        </p:nvSpPr>
        <p:spPr bwMode="auto">
          <a:xfrm>
            <a:off x="1444303" y="3334953"/>
            <a:ext cx="867545"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bility</a:t>
            </a:r>
            <a:endPar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Rectangle 1"/>
          <p:cNvSpPr>
            <a:spLocks noChangeArrowheads="1"/>
          </p:cNvSpPr>
          <p:nvPr/>
        </p:nvSpPr>
        <p:spPr bwMode="auto">
          <a:xfrm>
            <a:off x="2424385" y="4717024"/>
            <a:ext cx="764953"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isely</a:t>
            </a:r>
            <a:endPar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Rectangle 1"/>
          <p:cNvSpPr>
            <a:spLocks noChangeArrowheads="1"/>
          </p:cNvSpPr>
          <p:nvPr/>
        </p:nvSpPr>
        <p:spPr bwMode="auto">
          <a:xfrm>
            <a:off x="8652315" y="5364301"/>
            <a:ext cx="851515"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rains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ox(i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P spid="14" grpId="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28301" y="886850"/>
            <a:ext cx="11072192" cy="4247317"/>
          </a:xfrm>
          <a:prstGeom prst="rect">
            <a:avLst/>
          </a:prstGeom>
          <a:noFill/>
        </p:spPr>
        <p:txBody>
          <a:bodyPr wrap="square" rtlCol="0">
            <a:spAutoFit/>
          </a:bodyPr>
          <a:lstStyle/>
          <a:p>
            <a:pPr indent="814705">
              <a:lnSpc>
                <a:spcPct val="150000"/>
              </a:lnSpc>
            </a:pPr>
            <a:r>
              <a:rPr lang="en-US" altLang="zh-CN" sz="3000" b="1" dirty="0" smtClean="0"/>
              <a:t>1</a:t>
            </a:r>
            <a:r>
              <a:rPr lang="zh-CN" altLang="en-US" sz="3000" b="1" dirty="0" smtClean="0"/>
              <a:t>、</a:t>
            </a:r>
            <a:r>
              <a:rPr lang="en-US" altLang="zh-CN" sz="3000" b="1" dirty="0" smtClean="0"/>
              <a:t>2</a:t>
            </a:r>
            <a:r>
              <a:rPr lang="zh-CN" altLang="en-US" sz="3000" b="1" dirty="0" smtClean="0"/>
              <a:t>题完成句子；</a:t>
            </a:r>
            <a:r>
              <a:rPr lang="en-US" altLang="zh-CN" sz="3000" b="1" dirty="0" smtClean="0"/>
              <a:t>3</a:t>
            </a:r>
            <a:r>
              <a:rPr lang="zh-CN" altLang="en-US" sz="3000" b="1" dirty="0" smtClean="0"/>
              <a:t>题简略回答问题；</a:t>
            </a:r>
            <a:r>
              <a:rPr lang="en-US" altLang="zh-CN" sz="3000" b="1" dirty="0" smtClean="0"/>
              <a:t>4</a:t>
            </a:r>
            <a:r>
              <a:rPr lang="zh-CN" altLang="en-US" sz="3000" b="1" dirty="0" smtClean="0"/>
              <a:t>题找出并写下第二段的主题句；</a:t>
            </a:r>
            <a:r>
              <a:rPr lang="en-US" altLang="zh-CN" sz="3000" b="1" dirty="0" smtClean="0"/>
              <a:t>5</a:t>
            </a:r>
            <a:r>
              <a:rPr lang="zh-CN" altLang="en-US" sz="3000" b="1" dirty="0" smtClean="0"/>
              <a:t>题将文中画线句子译成汉语。</a:t>
            </a:r>
          </a:p>
          <a:p>
            <a:pPr marL="538480" indent="-538480">
              <a:lnSpc>
                <a:spcPct val="150000"/>
              </a:lnSpc>
            </a:pPr>
            <a:r>
              <a:rPr lang="en-US" altLang="zh-CN" sz="3000" b="1" dirty="0" smtClean="0"/>
              <a:t>1</a:t>
            </a:r>
            <a:r>
              <a:rPr lang="zh-CN" altLang="en-US" sz="3000" b="1" dirty="0" smtClean="0"/>
              <a:t>．</a:t>
            </a:r>
            <a:r>
              <a:rPr lang="en-US" altLang="zh-CN" sz="3000" b="1" dirty="0" smtClean="0"/>
              <a:t>There are ________________ main points about </a:t>
            </a:r>
            <a:r>
              <a:rPr lang="en-US" altLang="zh-CN" sz="3000" b="1" dirty="0" err="1" smtClean="0"/>
              <a:t>note­taking</a:t>
            </a:r>
            <a:r>
              <a:rPr lang="en-US" altLang="zh-CN" sz="3000" b="1" dirty="0" smtClean="0"/>
              <a:t> in this passage.</a:t>
            </a:r>
          </a:p>
          <a:p>
            <a:pPr marL="538480" indent="-538480">
              <a:lnSpc>
                <a:spcPct val="150000"/>
              </a:lnSpc>
            </a:pPr>
            <a:r>
              <a:rPr lang="en-US" altLang="zh-CN" sz="3000" b="1" dirty="0" smtClean="0"/>
              <a:t>2</a:t>
            </a:r>
            <a:r>
              <a:rPr lang="zh-CN" altLang="en-US" sz="3000" b="1" dirty="0" smtClean="0"/>
              <a:t>．</a:t>
            </a:r>
            <a:r>
              <a:rPr lang="en-US" altLang="zh-CN" sz="3000" b="1" dirty="0" smtClean="0"/>
              <a:t>Comparing your notes with your classmates' can ________________ your learning.</a:t>
            </a:r>
          </a:p>
        </p:txBody>
      </p:sp>
      <p:sp>
        <p:nvSpPr>
          <p:cNvPr id="3" name="矩形 2"/>
          <p:cNvSpPr/>
          <p:nvPr/>
        </p:nvSpPr>
        <p:spPr>
          <a:xfrm>
            <a:off x="3849400" y="2409613"/>
            <a:ext cx="901209" cy="461665"/>
          </a:xfrm>
          <a:prstGeom prst="rect">
            <a:avLst/>
          </a:prstGeom>
        </p:spPr>
        <p:txBody>
          <a:bodyPr wrap="none">
            <a:spAutoFit/>
          </a:bodyPr>
          <a:lstStyle/>
          <a:p>
            <a:r>
              <a:rPr lang="en-US" altLang="zh-CN" sz="2400" b="1" dirty="0" smtClean="0">
                <a:solidFill>
                  <a:srgbClr val="57C6CF"/>
                </a:solidFill>
              </a:rPr>
              <a:t>five/5</a:t>
            </a:r>
            <a:endParaRPr lang="zh-CN" altLang="en-US" sz="2400" b="1" dirty="0">
              <a:solidFill>
                <a:srgbClr val="57C6CF"/>
              </a:solidFill>
            </a:endParaRPr>
          </a:p>
        </p:txBody>
      </p:sp>
      <p:sp>
        <p:nvSpPr>
          <p:cNvPr id="7" name="矩形 6"/>
          <p:cNvSpPr/>
          <p:nvPr/>
        </p:nvSpPr>
        <p:spPr>
          <a:xfrm>
            <a:off x="1851442" y="4476224"/>
            <a:ext cx="1672253" cy="461665"/>
          </a:xfrm>
          <a:prstGeom prst="rect">
            <a:avLst/>
          </a:prstGeom>
        </p:spPr>
        <p:txBody>
          <a:bodyPr wrap="none">
            <a:spAutoFit/>
          </a:bodyPr>
          <a:lstStyle/>
          <a:p>
            <a:r>
              <a:rPr lang="en-US" altLang="zh-CN" sz="2400" b="1" dirty="0" smtClean="0">
                <a:solidFill>
                  <a:srgbClr val="57C6CF"/>
                </a:solidFill>
              </a:rPr>
              <a:t>be good for</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28301" y="1238550"/>
            <a:ext cx="11072192" cy="2862322"/>
          </a:xfrm>
          <a:prstGeom prst="rect">
            <a:avLst/>
          </a:prstGeom>
          <a:noFill/>
        </p:spPr>
        <p:txBody>
          <a:bodyPr wrap="square" rtlCol="0">
            <a:spAutoFit/>
          </a:bodyPr>
          <a:lstStyle/>
          <a:p>
            <a:pPr>
              <a:lnSpc>
                <a:spcPct val="150000"/>
              </a:lnSpc>
            </a:pPr>
            <a:r>
              <a:rPr lang="en-US" altLang="zh-CN" sz="3000" b="1" dirty="0" smtClean="0"/>
              <a:t>3</a:t>
            </a:r>
            <a:r>
              <a:rPr lang="zh-CN" altLang="en-US" sz="3000" b="1" dirty="0" smtClean="0"/>
              <a:t>．</a:t>
            </a:r>
            <a:r>
              <a:rPr lang="en-US" altLang="zh-CN" sz="3000" b="1" dirty="0" smtClean="0"/>
              <a:t>Why should we keep notes for each subject in one notebook?</a:t>
            </a:r>
          </a:p>
          <a:p>
            <a:pPr marL="538480">
              <a:lnSpc>
                <a:spcPct val="150000"/>
              </a:lnSpc>
            </a:pPr>
            <a:r>
              <a:rPr lang="en-US" altLang="zh-CN" sz="3000" b="1" dirty="0" smtClean="0"/>
              <a:t>______________________________________________________</a:t>
            </a:r>
          </a:p>
          <a:p>
            <a:pPr>
              <a:lnSpc>
                <a:spcPct val="150000"/>
              </a:lnSpc>
            </a:pPr>
            <a:r>
              <a:rPr lang="en-US" altLang="zh-CN" sz="3000" b="1" dirty="0" smtClean="0"/>
              <a:t>4</a:t>
            </a:r>
            <a:r>
              <a:rPr lang="zh-CN" altLang="en-US" sz="3000" b="1" dirty="0" smtClean="0"/>
              <a:t>．</a:t>
            </a:r>
            <a:r>
              <a:rPr lang="en-US" altLang="zh-CN" sz="3000" b="1" dirty="0" smtClean="0"/>
              <a:t>______________________________________________________</a:t>
            </a:r>
          </a:p>
          <a:p>
            <a:pPr>
              <a:lnSpc>
                <a:spcPct val="150000"/>
              </a:lnSpc>
            </a:pPr>
            <a:r>
              <a:rPr lang="en-US" altLang="zh-CN" sz="3000" b="1" dirty="0" smtClean="0"/>
              <a:t>5</a:t>
            </a:r>
            <a:r>
              <a:rPr lang="zh-CN" altLang="en-US" sz="3000" b="1" dirty="0" smtClean="0"/>
              <a:t>．</a:t>
            </a:r>
            <a:r>
              <a:rPr lang="en-US" altLang="zh-CN" sz="3000" b="1" dirty="0" smtClean="0"/>
              <a:t>______________________________________________________</a:t>
            </a:r>
          </a:p>
        </p:txBody>
      </p:sp>
      <p:sp>
        <p:nvSpPr>
          <p:cNvPr id="3" name="矩形 2"/>
          <p:cNvSpPr/>
          <p:nvPr/>
        </p:nvSpPr>
        <p:spPr>
          <a:xfrm>
            <a:off x="1171503" y="2091842"/>
            <a:ext cx="7620997" cy="461665"/>
          </a:xfrm>
          <a:prstGeom prst="rect">
            <a:avLst/>
          </a:prstGeom>
        </p:spPr>
        <p:txBody>
          <a:bodyPr wrap="none">
            <a:spAutoFit/>
          </a:bodyPr>
          <a:lstStyle/>
          <a:p>
            <a:r>
              <a:rPr lang="en-US" altLang="zh-CN" sz="2400" b="1" dirty="0" smtClean="0">
                <a:solidFill>
                  <a:srgbClr val="57C6CF"/>
                </a:solidFill>
              </a:rPr>
              <a:t>Because we can find everything easily when a test comes.</a:t>
            </a:r>
            <a:endParaRPr lang="zh-CN" altLang="en-US" sz="2400" b="1" dirty="0">
              <a:solidFill>
                <a:srgbClr val="57C6CF"/>
              </a:solidFill>
            </a:endParaRPr>
          </a:p>
        </p:txBody>
      </p:sp>
      <p:sp>
        <p:nvSpPr>
          <p:cNvPr id="4" name="矩形 3"/>
          <p:cNvSpPr/>
          <p:nvPr/>
        </p:nvSpPr>
        <p:spPr>
          <a:xfrm>
            <a:off x="1176945" y="2766756"/>
            <a:ext cx="3051669" cy="461665"/>
          </a:xfrm>
          <a:prstGeom prst="rect">
            <a:avLst/>
          </a:prstGeom>
        </p:spPr>
        <p:txBody>
          <a:bodyPr wrap="none">
            <a:spAutoFit/>
          </a:bodyPr>
          <a:lstStyle/>
          <a:p>
            <a:r>
              <a:rPr lang="en-US" altLang="zh-CN" sz="2400" b="1" dirty="0" smtClean="0">
                <a:solidFill>
                  <a:srgbClr val="57C6CF"/>
                </a:solidFill>
              </a:rPr>
              <a:t>Write down key facts.</a:t>
            </a:r>
            <a:endParaRPr lang="zh-CN" altLang="en-US" sz="2400" b="1" dirty="0">
              <a:solidFill>
                <a:srgbClr val="57C6CF"/>
              </a:solidFill>
            </a:endParaRPr>
          </a:p>
        </p:txBody>
      </p:sp>
      <p:sp>
        <p:nvSpPr>
          <p:cNvPr id="5" name="矩形 4"/>
          <p:cNvSpPr/>
          <p:nvPr/>
        </p:nvSpPr>
        <p:spPr>
          <a:xfrm>
            <a:off x="1193273" y="3452557"/>
            <a:ext cx="10394192" cy="461665"/>
          </a:xfrm>
          <a:prstGeom prst="rect">
            <a:avLst/>
          </a:prstGeom>
        </p:spPr>
        <p:txBody>
          <a:bodyPr wrap="none">
            <a:spAutoFit/>
          </a:bodyPr>
          <a:lstStyle/>
          <a:p>
            <a:r>
              <a:rPr lang="zh-CN" altLang="en-US" sz="2400" b="1" dirty="0" smtClean="0">
                <a:solidFill>
                  <a:srgbClr val="57C6CF"/>
                </a:solidFill>
              </a:rPr>
              <a:t>其他老师也许不写任何东西，但是他们可能一遍又一遍地重复重要的东西。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4148" y="1444232"/>
            <a:ext cx="10162022" cy="3471848"/>
          </a:xfrm>
          <a:prstGeom prst="rect">
            <a:avLst/>
          </a:prstGeom>
          <a:noFill/>
        </p:spPr>
        <p:txBody>
          <a:bodyPr wrap="square" rtlCol="0">
            <a:spAutoFit/>
          </a:bodyPr>
          <a:lstStyle/>
          <a:p>
            <a:pPr marL="621030" indent="-621030">
              <a:lnSpc>
                <a:spcPct val="150000"/>
              </a:lnSpc>
            </a:pPr>
            <a:r>
              <a:rPr lang="en-US" sz="3000" b="1" dirty="0" smtClean="0">
                <a:latin typeface="Times New Roman" panose="02020603050405020304" pitchFamily="18" charset="0"/>
                <a:ea typeface="宋体" panose="02010600030101010101" pitchFamily="2" charset="-122"/>
              </a:rPr>
              <a:t>4．Our teacher asks us to r________ what we have learned before exams.</a:t>
            </a:r>
          </a:p>
          <a:p>
            <a:pPr marL="621030" indent="-621030">
              <a:lnSpc>
                <a:spcPct val="150000"/>
              </a:lnSpc>
            </a:pPr>
            <a:r>
              <a:rPr lang="en-US" sz="3000" b="1" dirty="0" smtClean="0">
                <a:latin typeface="Times New Roman" panose="02020603050405020304" pitchFamily="18" charset="0"/>
                <a:ea typeface="宋体" panose="02010600030101010101" pitchFamily="2" charset="-122"/>
              </a:rPr>
              <a:t>5．Taizhou and Changzhou are separated by the Yangtze River and a new bridge will c________ the two cites in the near future.</a:t>
            </a:r>
          </a:p>
        </p:txBody>
      </p:sp>
      <p:sp>
        <p:nvSpPr>
          <p:cNvPr id="8" name="Rectangle 1"/>
          <p:cNvSpPr>
            <a:spLocks noChangeArrowheads="1"/>
          </p:cNvSpPr>
          <p:nvPr/>
        </p:nvSpPr>
        <p:spPr bwMode="auto">
          <a:xfrm>
            <a:off x="5185679" y="1541645"/>
            <a:ext cx="918841" cy="579582"/>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eview</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3" name="Rectangle 1"/>
          <p:cNvSpPr>
            <a:spLocks noChangeArrowheads="1"/>
          </p:cNvSpPr>
          <p:nvPr/>
        </p:nvSpPr>
        <p:spPr bwMode="auto">
          <a:xfrm>
            <a:off x="6113250" y="3576508"/>
            <a:ext cx="1056700" cy="579582"/>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onnect</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10716" y="1408304"/>
            <a:ext cx="11306146" cy="347184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Ⅱ.</a:t>
            </a:r>
            <a:r>
              <a:rPr lang="zh-CN" altLang="en-US" sz="3000" b="1" dirty="0" smtClean="0">
                <a:latin typeface="Times New Roman" panose="02020603050405020304" pitchFamily="18" charset="0"/>
                <a:ea typeface="宋体" panose="02010600030101010101" pitchFamily="2" charset="-122"/>
              </a:rPr>
              <a:t>用所给单词的适当形式填空</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Tom is always _______(create) new things. This time he invented a </a:t>
            </a:r>
            <a:r>
              <a:rPr lang="en-US" altLang="zh-CN" sz="3000" b="1" dirty="0" err="1" smtClean="0">
                <a:latin typeface="Times New Roman" panose="02020603050405020304" pitchFamily="18" charset="0"/>
                <a:ea typeface="宋体" panose="02010600030101010101" pitchFamily="2" charset="-122"/>
              </a:rPr>
              <a:t>tree­planting</a:t>
            </a:r>
            <a:r>
              <a:rPr lang="en-US" altLang="zh-CN" sz="3000" b="1" dirty="0" smtClean="0">
                <a:latin typeface="Times New Roman" panose="02020603050405020304" pitchFamily="18" charset="0"/>
                <a:ea typeface="宋体" panose="02010600030101010101" pitchFamily="2" charset="-122"/>
              </a:rPr>
              <a:t> machine.</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David always studies history by_______ (review) the notes he takes in class.</a:t>
            </a:r>
          </a:p>
        </p:txBody>
      </p:sp>
      <p:sp>
        <p:nvSpPr>
          <p:cNvPr id="3" name="Rectangle 1"/>
          <p:cNvSpPr>
            <a:spLocks noChangeArrowheads="1"/>
          </p:cNvSpPr>
          <p:nvPr/>
        </p:nvSpPr>
        <p:spPr bwMode="auto">
          <a:xfrm>
            <a:off x="3552738" y="2148078"/>
            <a:ext cx="1254702" cy="579582"/>
          </a:xfrm>
          <a:prstGeom prst="rect">
            <a:avLst/>
          </a:prstGeom>
          <a:noFill/>
          <a:ln w="9525">
            <a:noFill/>
            <a:miter lim="800000"/>
          </a:ln>
          <a:effectLst/>
        </p:spPr>
        <p:txBody>
          <a:bodyPr vert="horz" wrap="non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creating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6257115" y="3517569"/>
            <a:ext cx="1459887"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reviewing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63464" y="1707241"/>
            <a:ext cx="10714382" cy="2779351"/>
          </a:xfrm>
          <a:prstGeom prst="rect">
            <a:avLst/>
          </a:prstGeom>
          <a:noFill/>
        </p:spPr>
        <p:txBody>
          <a:bodyPr wrap="square" rtlCol="0">
            <a:spAutoFit/>
          </a:bodyPr>
          <a:lstStyle/>
          <a:p>
            <a:pPr marL="544830" indent="-544830">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_______(attention) please! Our headmaster has something important to tell us.</a:t>
            </a:r>
          </a:p>
          <a:p>
            <a:pPr marL="544830" indent="-544830">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When you cross the road, you must pay attention to _______(watch) both sides of the road.</a:t>
            </a:r>
          </a:p>
        </p:txBody>
      </p:sp>
      <p:sp>
        <p:nvSpPr>
          <p:cNvPr id="3" name="Rectangle 1"/>
          <p:cNvSpPr>
            <a:spLocks noChangeArrowheads="1"/>
          </p:cNvSpPr>
          <p:nvPr/>
        </p:nvSpPr>
        <p:spPr bwMode="auto">
          <a:xfrm>
            <a:off x="1214123" y="1708006"/>
            <a:ext cx="1561731"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sz="2400" b="1" dirty="0" smtClean="0">
                <a:solidFill>
                  <a:srgbClr val="57C6CF"/>
                </a:solidFill>
              </a:rPr>
              <a:t>Attention</a:t>
            </a:r>
          </a:p>
        </p:txBody>
      </p:sp>
      <p:sp>
        <p:nvSpPr>
          <p:cNvPr id="4" name="Rectangle 1"/>
          <p:cNvSpPr>
            <a:spLocks noChangeArrowheads="1"/>
          </p:cNvSpPr>
          <p:nvPr/>
        </p:nvSpPr>
        <p:spPr bwMode="auto">
          <a:xfrm>
            <a:off x="1202962" y="3800550"/>
            <a:ext cx="1382110" cy="579582"/>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watching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6164" y="1198055"/>
            <a:ext cx="11190697"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Ⅲ.</a:t>
            </a:r>
            <a:r>
              <a:rPr lang="zh-CN" altLang="en-US" sz="3000" b="1" dirty="0" smtClean="0">
                <a:latin typeface="Times New Roman" panose="02020603050405020304" pitchFamily="18" charset="0"/>
                <a:ea typeface="宋体" panose="02010600030101010101" pitchFamily="2" charset="-122"/>
              </a:rPr>
              <a:t>根据汉语意思完成句子</a:t>
            </a:r>
          </a:p>
          <a:p>
            <a:pPr>
              <a:lnSpc>
                <a:spcPct val="150000"/>
              </a:lnSpc>
            </a:pPr>
            <a:r>
              <a:rPr lang="en-US" altLang="zh-CN" sz="3000" b="1" dirty="0" smtClean="0">
                <a:latin typeface="Times New Roman" panose="02020603050405020304" pitchFamily="18" charset="0"/>
                <a:ea typeface="宋体" panose="02010600030101010101" pitchFamily="2" charset="-122"/>
              </a:rPr>
              <a:t>1. </a:t>
            </a:r>
            <a:r>
              <a:rPr lang="zh-CN" altLang="en-US" sz="3000" b="1" dirty="0" smtClean="0">
                <a:latin typeface="Times New Roman" panose="02020603050405020304" pitchFamily="18" charset="0"/>
                <a:ea typeface="宋体" panose="02010600030101010101" pitchFamily="2" charset="-122"/>
              </a:rPr>
              <a:t>对你来说，从错误中学习是一个重要的方法。</a:t>
            </a:r>
          </a:p>
          <a:p>
            <a:pPr marL="621030">
              <a:lnSpc>
                <a:spcPct val="150000"/>
              </a:lnSpc>
            </a:pPr>
            <a:r>
              <a:rPr lang="en-US" altLang="zh-CN" sz="3000" b="1" dirty="0" smtClean="0">
                <a:latin typeface="Times New Roman" panose="02020603050405020304" pitchFamily="18" charset="0"/>
                <a:ea typeface="宋体" panose="02010600030101010101" pitchFamily="2" charset="-122"/>
              </a:rPr>
              <a:t>It's an important way for you ________ ________ ________ mistakes.</a:t>
            </a:r>
          </a:p>
          <a:p>
            <a:pPr>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．他们经常把需要学习的内容与有趣的事情联系起来。</a:t>
            </a:r>
          </a:p>
          <a:p>
            <a:pPr marL="621030">
              <a:lnSpc>
                <a:spcPct val="150000"/>
              </a:lnSpc>
            </a:pPr>
            <a:r>
              <a:rPr lang="en-US" altLang="zh-CN" sz="3000" b="1" dirty="0" smtClean="0">
                <a:latin typeface="Times New Roman" panose="02020603050405020304" pitchFamily="18" charset="0"/>
                <a:ea typeface="宋体" panose="02010600030101010101" pitchFamily="2" charset="-122"/>
              </a:rPr>
              <a:t>They often ________ what they need ________ ________ ________ something interesting.</a:t>
            </a:r>
          </a:p>
        </p:txBody>
      </p:sp>
      <p:sp>
        <p:nvSpPr>
          <p:cNvPr id="4" name="Rectangle 1"/>
          <p:cNvSpPr>
            <a:spLocks noChangeArrowheads="1"/>
          </p:cNvSpPr>
          <p:nvPr/>
        </p:nvSpPr>
        <p:spPr bwMode="auto">
          <a:xfrm>
            <a:off x="6766179" y="2569335"/>
            <a:ext cx="4062045" cy="579582"/>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to                learn           from</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1318539" y="4547554"/>
            <a:ext cx="10460647" cy="1456745"/>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connect                                               to               learn</a:t>
            </a:r>
          </a:p>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with  </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6164" y="1198055"/>
            <a:ext cx="11190697"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．你做得对或者不对并不是那么重要。</a:t>
            </a:r>
          </a:p>
          <a:p>
            <a:pPr marL="621030">
              <a:lnSpc>
                <a:spcPct val="150000"/>
              </a:lnSpc>
            </a:pPr>
            <a:r>
              <a:rPr lang="en-US" altLang="zh-CN" sz="3000" b="1" dirty="0" smtClean="0">
                <a:latin typeface="Times New Roman" panose="02020603050405020304" pitchFamily="18" charset="0"/>
                <a:ea typeface="宋体" panose="02010600030101010101" pitchFamily="2" charset="-122"/>
              </a:rPr>
              <a:t>________ you did it right ________ wrong ________ ________ important.</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[2017·</a:t>
            </a:r>
            <a:r>
              <a:rPr lang="zh-CN" altLang="en-US" sz="3000" b="1" dirty="0" smtClean="0">
                <a:latin typeface="Times New Roman" panose="02020603050405020304" pitchFamily="18" charset="0"/>
                <a:ea typeface="宋体" panose="02010600030101010101" pitchFamily="2" charset="-122"/>
              </a:rPr>
              <a:t>十堰改编</a:t>
            </a:r>
            <a:r>
              <a:rPr lang="en-US" altLang="zh-CN"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阅读不仅能增长我们的知识，而且给我们带来快乐。</a:t>
            </a:r>
          </a:p>
          <a:p>
            <a:pPr marL="621030">
              <a:lnSpc>
                <a:spcPct val="150000"/>
              </a:lnSpc>
            </a:pPr>
            <a:r>
              <a:rPr lang="en-US" altLang="zh-CN" sz="3000" b="1" dirty="0" smtClean="0">
                <a:latin typeface="Times New Roman" panose="02020603050405020304" pitchFamily="18" charset="0"/>
                <a:ea typeface="宋体" panose="02010600030101010101" pitchFamily="2" charset="-122"/>
              </a:rPr>
              <a:t>Reading can ________ ________ ________ ________ ________</a:t>
            </a:r>
            <a:r>
              <a:rPr lang="zh-CN" altLang="en-US" sz="3000" b="1" dirty="0" smtClean="0">
                <a:latin typeface="Times New Roman" panose="02020603050405020304" pitchFamily="18" charset="0"/>
                <a:ea typeface="宋体" panose="02010600030101010101" pitchFamily="2" charset="-122"/>
              </a:rPr>
              <a:t>， </a:t>
            </a:r>
            <a:r>
              <a:rPr lang="en-US" altLang="zh-CN" sz="3000" b="1" dirty="0" smtClean="0">
                <a:latin typeface="Times New Roman" panose="02020603050405020304" pitchFamily="18" charset="0"/>
                <a:ea typeface="宋体" panose="02010600030101010101" pitchFamily="2" charset="-122"/>
              </a:rPr>
              <a:t>but also bring us pleasure.</a:t>
            </a:r>
          </a:p>
        </p:txBody>
      </p:sp>
      <p:sp>
        <p:nvSpPr>
          <p:cNvPr id="4" name="Rectangle 1"/>
          <p:cNvSpPr>
            <a:spLocks noChangeArrowheads="1"/>
          </p:cNvSpPr>
          <p:nvPr/>
        </p:nvSpPr>
        <p:spPr bwMode="auto">
          <a:xfrm>
            <a:off x="1459523" y="1953873"/>
            <a:ext cx="9759462"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Whether                                             or                               isn't               so</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3886200" y="4672132"/>
            <a:ext cx="7913077"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not                only          increase           our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6164" y="1198055"/>
            <a:ext cx="11190697" cy="216982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．你不可能一夜成名，除非你比其他任何人都努力。</a:t>
            </a:r>
          </a:p>
          <a:p>
            <a:pPr>
              <a:lnSpc>
                <a:spcPct val="150000"/>
              </a:lnSpc>
            </a:pPr>
            <a:r>
              <a:rPr lang="en-US" altLang="zh-CN" sz="3000" b="1" dirty="0" smtClean="0">
                <a:latin typeface="Times New Roman" panose="02020603050405020304" pitchFamily="18" charset="0"/>
                <a:ea typeface="宋体" panose="02010600030101010101" pitchFamily="2" charset="-122"/>
              </a:rPr>
              <a:t>You can't be famous ________ ________ you work ________ than anyone else. </a:t>
            </a:r>
          </a:p>
        </p:txBody>
      </p:sp>
      <p:sp>
        <p:nvSpPr>
          <p:cNvPr id="4" name="Rectangle 1"/>
          <p:cNvSpPr>
            <a:spLocks noChangeArrowheads="1"/>
          </p:cNvSpPr>
          <p:nvPr/>
        </p:nvSpPr>
        <p:spPr bwMode="auto">
          <a:xfrm>
            <a:off x="4065814" y="1872228"/>
            <a:ext cx="7153171"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overnight         unless                                harder</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TYPE" val="i"/>
  <p:tag name="KSO_WM_UNIT_INDEX" val="1"/>
  <p:tag name="KSO_WM_UNIT_ID" val="_3*i*1"/>
  <p:tag name="KSO_WM_UNIT_LAYERLEVEL" val="1"/>
  <p:tag name="KSO_WM_TAG_VERSION" val="1.0"/>
  <p:tag name="KSO_WM_BEAUTIFY_FLAG" val="#wm#"/>
  <p:tag name="KSO_WM_UNIT_DIAGRAM_ISNUMVISUAL" val="0"/>
  <p:tag name="KSO_WM_UNIT_DIAGRAM_ISREFERUNIT" val="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47_1"/>
  <p:tag name="KSO_WM_TEMPLATE_CATEGORY" val="custom"/>
  <p:tag name="KSO_WM_TEMPLATE_INDEX" val="20196575"/>
  <p:tag name="KSO_WM_TEMPLATE_SUBCATEGORY" val="0"/>
  <p:tag name="KSO_WM_TEMPLATE_THUMBS_INDEX"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heme/theme1.xml><?xml version="1.0" encoding="utf-8"?>
<a:theme xmlns:a="http://schemas.openxmlformats.org/drawingml/2006/main" name="WWW.2PPT.COM">
  <a:themeElements>
    <a:clrScheme name="自定义 2">
      <a:dk1>
        <a:srgbClr val="466424"/>
      </a:dk1>
      <a:lt1>
        <a:srgbClr val="FFFFFF"/>
      </a:lt1>
      <a:dk2>
        <a:srgbClr val="7A9858"/>
      </a:dk2>
      <a:lt2>
        <a:srgbClr val="FFFFFF"/>
      </a:lt2>
      <a:accent1>
        <a:srgbClr val="3B561D"/>
      </a:accent1>
      <a:accent2>
        <a:srgbClr val="98CC77"/>
      </a:accent2>
      <a:accent3>
        <a:srgbClr val="779989"/>
      </a:accent3>
      <a:accent4>
        <a:srgbClr val="354B1B"/>
      </a:accent4>
      <a:accent5>
        <a:srgbClr val="466424"/>
      </a:accent5>
      <a:accent6>
        <a:srgbClr val="BED7CB"/>
      </a:accent6>
      <a:hlink>
        <a:srgbClr val="98CC77"/>
      </a:hlink>
      <a:folHlink>
        <a:srgbClr val="AABBCB"/>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1457</Words>
  <Application>Microsoft Office PowerPoint</Application>
  <PresentationFormat>宽屏</PresentationFormat>
  <Paragraphs>154</Paragraphs>
  <Slides>32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2018-02-07T00:47:00Z</dcterms:created>
  <dcterms:modified xsi:type="dcterms:W3CDTF">2023-01-13T23:14:31Z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17A1EA34B7DD4D638DC9692D4FE4A7D0</vt:lpwstr>
  </property>
  <property fmtid="{A09F084E-AD41-489F-8076-AA5BE3082BCA}" pid="100">
    <vt:ui4>5</vt:ui4>
  </property>
  <property fmtid="{64440492-4C8B-11D1-8B70-080036B11A03}" pid="11">
    <vt:lpwstr>www.2ppt.com-爱PPT提供资源下载</vt:lpwstr>
  </property>
</Properties>
</file>