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299" r:id="rId2"/>
    <p:sldId id="257" r:id="rId3"/>
    <p:sldId id="261" r:id="rId4"/>
    <p:sldId id="268" r:id="rId5"/>
    <p:sldId id="269" r:id="rId6"/>
    <p:sldId id="270" r:id="rId7"/>
    <p:sldId id="271" r:id="rId8"/>
    <p:sldId id="276" r:id="rId9"/>
    <p:sldId id="291" r:id="rId10"/>
    <p:sldId id="292" r:id="rId11"/>
    <p:sldId id="272" r:id="rId12"/>
    <p:sldId id="273" r:id="rId13"/>
    <p:sldId id="274" r:id="rId14"/>
    <p:sldId id="275" r:id="rId15"/>
    <p:sldId id="265" r:id="rId16"/>
    <p:sldId id="277" r:id="rId17"/>
    <p:sldId id="281" r:id="rId18"/>
    <p:sldId id="282" r:id="rId19"/>
    <p:sldId id="283" r:id="rId20"/>
    <p:sldId id="284" r:id="rId21"/>
    <p:sldId id="285" r:id="rId22"/>
    <p:sldId id="286" r:id="rId23"/>
    <p:sldId id="293" r:id="rId24"/>
    <p:sldId id="294" r:id="rId25"/>
    <p:sldId id="295" r:id="rId26"/>
    <p:sldId id="296" r:id="rId27"/>
    <p:sldId id="297" r:id="rId28"/>
    <p:sldId id="298" r:id="rId29"/>
    <p:sldId id="287" r:id="rId30"/>
    <p:sldId id="288" r:id="rId31"/>
    <p:sldId id="289" r:id="rId32"/>
    <p:sldId id="290" r:id="rId33"/>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FF"/>
    <a:srgbClr val="0066F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6" d="100"/>
          <a:sy n="146" d="100"/>
        </p:scale>
        <p:origin x="-624" y="-9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EECB79B-E878-4CDA-8333-8C745841CC44}"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EBF75EA-34B2-496A-B512-6F12CF681587}"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9B94CEE-871F-4223-9180-604CC17D2207}"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10D9C9C-B0E9-49F6-A744-BF72E3BBFE94}"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D574B10-B508-4F5A-AD5E-12E6C0137E81}"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40BD212-C84E-49B8-9A7C-933EBF71DA32}"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602AEC44-25B5-4E62-A2BD-859BB576C9C9}"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F2FB836-1E5E-478A-AD1C-0330BE8D9601}"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A1BBAB3F-796E-4492-B1D1-0108A1A0FD85}"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46E599B-65F7-4755-A48B-0F1AC1E516FE}"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85062046-B96F-48A8-A2E4-DFA1F96DD882}"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D985397F-1A70-4D2A-8448-FCC34454FFCC}"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1B32D31E-E0D7-40B1-B4AF-BB96BE3991C4}"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723DAB85-46A5-48AB-BEB4-12F50B52FE01}"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B3C7185-E8FD-45E7-BEE3-78E747990358}"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058D0096-7C3D-416B-B930-E8DFFBDC1C56}"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13BEB33E-96FF-4804-A3FA-BFED8DD50700}"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68088F4-E3BB-489A-907D-7FE87E9D9D6D}"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388CB5F-91BC-4DE2-B487-F1B6D1D9F176}"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0E3ECCD-DB57-45F0-98A2-954B000055F0}"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8915"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8916"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DEE354FC-DE1A-43EE-A48A-97767F044FA9}" type="datetimeFigureOut">
              <a:rPr lang="zh-CN" altLang="en-US"/>
              <a:t>2023-01-17</a:t>
            </a:fld>
            <a:endParaRPr lang="en-US" altLang="zh-CN"/>
          </a:p>
        </p:txBody>
      </p:sp>
      <p:sp>
        <p:nvSpPr>
          <p:cNvPr id="38917"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38918"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37907E14-EB97-4831-9CB1-C111CD691E70}"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 y="852222"/>
            <a:ext cx="914399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3600" b="1" dirty="0" smtClean="0">
                <a:solidFill>
                  <a:srgbClr val="000000"/>
                </a:solidFill>
                <a:latin typeface="+mj-lt"/>
              </a:rPr>
              <a:t>Unit 2</a:t>
            </a:r>
          </a:p>
          <a:p>
            <a:pPr algn="ctr" eaLnBrk="1" hangingPunct="1">
              <a:buFont typeface="Arial" panose="020B0604020202020204" pitchFamily="34" charset="0"/>
              <a:buNone/>
              <a:defRPr/>
            </a:pPr>
            <a:r>
              <a:rPr lang="en-US" altLang="zh-CN" sz="3600" b="1" dirty="0" smtClean="0">
                <a:solidFill>
                  <a:srgbClr val="000000"/>
                </a:solidFill>
                <a:latin typeface="+mj-lt"/>
              </a:rPr>
              <a:t>I’ll help to clean up the city parks.</a:t>
            </a:r>
          </a:p>
        </p:txBody>
      </p:sp>
      <p:sp>
        <p:nvSpPr>
          <p:cNvPr id="3" name="Text Box 3"/>
          <p:cNvSpPr txBox="1">
            <a:spLocks noChangeArrowheads="1"/>
          </p:cNvSpPr>
          <p:nvPr/>
        </p:nvSpPr>
        <p:spPr bwMode="auto">
          <a:xfrm>
            <a:off x="3312319" y="2441493"/>
            <a:ext cx="25193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2400" b="1" dirty="0" smtClean="0">
                <a:solidFill>
                  <a:srgbClr val="000000"/>
                </a:solidFill>
                <a:latin typeface="+mj-lt"/>
                <a:ea typeface="黑体" panose="02010609060101010101" pitchFamily="49" charset="-122"/>
              </a:rPr>
              <a:t>R  </a:t>
            </a:r>
            <a:r>
              <a:rPr lang="zh-CN" altLang="en-US" sz="2400" b="1" dirty="0" smtClean="0">
                <a:solidFill>
                  <a:srgbClr val="000000"/>
                </a:solidFill>
                <a:latin typeface="+mj-lt"/>
                <a:ea typeface="黑体" panose="02010609060101010101" pitchFamily="49" charset="-122"/>
              </a:rPr>
              <a:t>八年级下册</a:t>
            </a:r>
          </a:p>
        </p:txBody>
      </p:sp>
      <p:sp>
        <p:nvSpPr>
          <p:cNvPr id="1028" name="Line 6"/>
          <p:cNvSpPr>
            <a:spLocks noChangeShapeType="1"/>
          </p:cNvSpPr>
          <p:nvPr/>
        </p:nvSpPr>
        <p:spPr bwMode="auto">
          <a:xfrm>
            <a:off x="908141" y="2285238"/>
            <a:ext cx="7354117"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矩形 4"/>
          <p:cNvSpPr/>
          <p:nvPr/>
        </p:nvSpPr>
        <p:spPr>
          <a:xfrm>
            <a:off x="1" y="3962557"/>
            <a:ext cx="9143999"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4" name="矩形 3"/>
          <p:cNvSpPr/>
          <p:nvPr/>
        </p:nvSpPr>
        <p:spPr>
          <a:xfrm>
            <a:off x="4066892" y="2918440"/>
            <a:ext cx="1010213" cy="369332"/>
          </a:xfrm>
          <a:prstGeom prst="rect">
            <a:avLst/>
          </a:prstGeom>
        </p:spPr>
        <p:txBody>
          <a:bodyPr wrap="none">
            <a:spAutoFit/>
          </a:bodyPr>
          <a:lstStyle/>
          <a:p>
            <a:pPr algn="ctr"/>
            <a:r>
              <a:rPr lang="zh-CN" altLang="en-US" b="1" dirty="0" smtClean="0">
                <a:latin typeface="微软雅黑" panose="020B0503020204020204" pitchFamily="34" charset="-122"/>
                <a:ea typeface="微软雅黑" panose="020B0503020204020204" pitchFamily="34" charset="-122"/>
              </a:rPr>
              <a:t>第</a:t>
            </a:r>
            <a:r>
              <a:rPr lang="en-US" altLang="zh-CN" b="1" dirty="0" smtClean="0">
                <a:latin typeface="微软雅黑" panose="020B0503020204020204" pitchFamily="34" charset="-122"/>
                <a:ea typeface="微软雅黑" panose="020B0503020204020204" pitchFamily="34" charset="-122"/>
              </a:rPr>
              <a:t>2</a:t>
            </a:r>
            <a:r>
              <a:rPr lang="zh-CN" altLang="en-US" b="1" dirty="0" smtClean="0">
                <a:latin typeface="微软雅黑" panose="020B0503020204020204" pitchFamily="34" charset="-122"/>
                <a:ea typeface="微软雅黑" panose="020B0503020204020204" pitchFamily="34" charset="-122"/>
              </a:rPr>
              <a:t>课</a:t>
            </a:r>
            <a:r>
              <a:rPr lang="zh-CN" altLang="en-US" b="1" dirty="0">
                <a:latin typeface="微软雅黑" panose="020B0503020204020204" pitchFamily="34" charset="-122"/>
                <a:ea typeface="微软雅黑" panose="020B0503020204020204" pitchFamily="34" charset="-122"/>
              </a:rPr>
              <a:t>时</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744538" y="841375"/>
            <a:ext cx="8064500"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defRPr sz="3200">
                <a:solidFill>
                  <a:schemeClr val="tx1"/>
                </a:solidFill>
                <a:latin typeface="Times New Roman" panose="02020603050405020304" pitchFamily="18" charset="0"/>
                <a:ea typeface="宋体" panose="02010600030101010101" pitchFamily="2" charset="-122"/>
              </a:defRPr>
            </a:lvl1pPr>
            <a:lvl2pPr marL="998855" indent="-285750">
              <a:defRPr sz="3200">
                <a:solidFill>
                  <a:schemeClr val="tx1"/>
                </a:solidFill>
                <a:latin typeface="Times New Roman" panose="02020603050405020304" pitchFamily="18" charset="0"/>
                <a:ea typeface="宋体" panose="02010600030101010101" pitchFamily="2" charset="-122"/>
              </a:defRPr>
            </a:lvl2pPr>
            <a:lvl3pPr marL="1406525" indent="-228600">
              <a:defRPr sz="3200">
                <a:solidFill>
                  <a:schemeClr val="tx1"/>
                </a:solidFill>
                <a:latin typeface="Times New Roman" panose="02020603050405020304" pitchFamily="18" charset="0"/>
                <a:ea typeface="宋体" panose="02010600030101010101" pitchFamily="2" charset="-122"/>
              </a:defRPr>
            </a:lvl3pPr>
            <a:lvl4pPr marL="1814830" indent="-228600">
              <a:defRPr sz="3200">
                <a:solidFill>
                  <a:schemeClr val="tx1"/>
                </a:solidFill>
                <a:latin typeface="Times New Roman" panose="02020603050405020304" pitchFamily="18" charset="0"/>
                <a:ea typeface="宋体" panose="02010600030101010101" pitchFamily="2" charset="-122"/>
              </a:defRPr>
            </a:lvl4pPr>
            <a:lvl5pPr marL="2222500" indent="-228600">
              <a:defRPr sz="3200">
                <a:solidFill>
                  <a:schemeClr val="tx1"/>
                </a:solidFill>
                <a:latin typeface="Times New Roman" panose="02020603050405020304" pitchFamily="18" charset="0"/>
                <a:ea typeface="宋体" panose="02010600030101010101" pitchFamily="2" charset="-122"/>
              </a:defRPr>
            </a:lvl5pPr>
            <a:lvl6pPr marL="26797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31369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5941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40513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800" b="1" dirty="0" smtClean="0">
                <a:latin typeface="+mj-lt"/>
                <a:ea typeface="+mj-ea"/>
                <a:cs typeface="Times New Roman" panose="02020603050405020304" pitchFamily="18" charset="0"/>
              </a:rPr>
              <a:t>4. Last year, she </a:t>
            </a:r>
            <a:r>
              <a:rPr lang="en-US" altLang="zh-CN" sz="2800" b="1" dirty="0" smtClean="0">
                <a:solidFill>
                  <a:srgbClr val="FF0000"/>
                </a:solidFill>
                <a:latin typeface="+mj-lt"/>
                <a:ea typeface="+mj-ea"/>
                <a:cs typeface="Times New Roman" panose="02020603050405020304" pitchFamily="18" charset="0"/>
              </a:rPr>
              <a:t>decided to</a:t>
            </a:r>
            <a:r>
              <a:rPr lang="en-US" altLang="zh-CN" sz="2800" b="1" dirty="0" smtClean="0">
                <a:latin typeface="+mj-lt"/>
                <a:ea typeface="+mj-ea"/>
                <a:cs typeface="Times New Roman" panose="02020603050405020304" pitchFamily="18" charset="0"/>
              </a:rPr>
              <a:t> try out for a volunteer after-school reading program.  </a:t>
            </a:r>
          </a:p>
          <a:p>
            <a:pPr>
              <a:lnSpc>
                <a:spcPct val="120000"/>
              </a:lnSpc>
              <a:defRPr/>
            </a:pPr>
            <a:r>
              <a:rPr lang="zh-CN" altLang="en-US" sz="2800" b="1" dirty="0" smtClean="0">
                <a:latin typeface="+mj-lt"/>
                <a:ea typeface="+mj-ea"/>
                <a:cs typeface="Times New Roman" panose="02020603050405020304" pitchFamily="18" charset="0"/>
              </a:rPr>
              <a:t>    </a:t>
            </a:r>
            <a:r>
              <a:rPr lang="zh-CN" altLang="en-US" sz="2400" b="1" dirty="0" smtClean="0">
                <a:latin typeface="+mj-lt"/>
                <a:ea typeface="+mj-ea"/>
                <a:cs typeface="Times New Roman" panose="02020603050405020304" pitchFamily="18" charset="0"/>
              </a:rPr>
              <a:t>她决定去参加一个志愿者课外阅读选拔活动。</a:t>
            </a:r>
            <a:endParaRPr lang="en-US" altLang="zh-CN" sz="2400" b="1" dirty="0" smtClean="0">
              <a:latin typeface="+mj-lt"/>
              <a:ea typeface="+mj-ea"/>
              <a:cs typeface="Times New Roman" panose="02020603050405020304" pitchFamily="18" charset="0"/>
            </a:endParaRPr>
          </a:p>
        </p:txBody>
      </p:sp>
      <p:sp>
        <p:nvSpPr>
          <p:cNvPr id="3" name="Text Box 6"/>
          <p:cNvSpPr txBox="1">
            <a:spLocks noChangeArrowheads="1"/>
          </p:cNvSpPr>
          <p:nvPr/>
        </p:nvSpPr>
        <p:spPr bwMode="auto">
          <a:xfrm>
            <a:off x="1155700" y="2547938"/>
            <a:ext cx="7380288" cy="49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solidFill>
                  <a:srgbClr val="FF0000"/>
                </a:solidFill>
                <a:latin typeface="+mj-lt"/>
                <a:ea typeface="+mj-ea"/>
                <a:cs typeface="Times New Roman" panose="02020603050405020304" pitchFamily="18" charset="0"/>
              </a:rPr>
              <a:t>decide to do </a:t>
            </a:r>
            <a:r>
              <a:rPr lang="en-US" altLang="zh-CN" sz="2400" b="1" dirty="0" err="1" smtClean="0">
                <a:solidFill>
                  <a:srgbClr val="FF0000"/>
                </a:solidFill>
                <a:latin typeface="+mj-lt"/>
                <a:ea typeface="+mj-ea"/>
                <a:cs typeface="Times New Roman" panose="02020603050405020304" pitchFamily="18" charset="0"/>
              </a:rPr>
              <a:t>sth</a:t>
            </a:r>
            <a:r>
              <a:rPr lang="en-US" altLang="zh-CN" sz="2400" b="1" dirty="0" smtClean="0">
                <a:solidFill>
                  <a:srgbClr val="FF0000"/>
                </a:solidFill>
                <a:latin typeface="+mj-lt"/>
                <a:ea typeface="+mj-ea"/>
                <a:cs typeface="Times New Roman" panose="02020603050405020304" pitchFamily="18" charset="0"/>
              </a:rPr>
              <a:t>. </a:t>
            </a:r>
            <a:r>
              <a:rPr lang="zh-CN" altLang="en-US" sz="2000" b="1" dirty="0" smtClean="0">
                <a:solidFill>
                  <a:srgbClr val="FF0000"/>
                </a:solidFill>
                <a:latin typeface="+mj-lt"/>
                <a:ea typeface="+mj-ea"/>
                <a:cs typeface="Times New Roman" panose="02020603050405020304" pitchFamily="18" charset="0"/>
              </a:rPr>
              <a:t>决定去做某事</a:t>
            </a:r>
            <a:r>
              <a:rPr lang="zh-CN" altLang="en-US" sz="2400" b="1" dirty="0" smtClean="0">
                <a:solidFill>
                  <a:srgbClr val="FF0000"/>
                </a:solidFill>
                <a:latin typeface="+mj-lt"/>
                <a:ea typeface="+mj-ea"/>
                <a:cs typeface="Times New Roman" panose="02020603050405020304" pitchFamily="18" charset="0"/>
              </a:rPr>
              <a:t>；</a:t>
            </a:r>
            <a:r>
              <a:rPr lang="en-US" altLang="zh-CN" sz="2400" b="1" dirty="0" smtClean="0">
                <a:solidFill>
                  <a:srgbClr val="FF0000"/>
                </a:solidFill>
                <a:latin typeface="+mj-lt"/>
                <a:ea typeface="+mj-ea"/>
                <a:cs typeface="Times New Roman" panose="02020603050405020304" pitchFamily="18" charset="0"/>
              </a:rPr>
              <a:t>to</a:t>
            </a:r>
            <a:r>
              <a:rPr lang="zh-CN" altLang="en-US" sz="2000" b="1" dirty="0" smtClean="0">
                <a:solidFill>
                  <a:srgbClr val="FF0000"/>
                </a:solidFill>
                <a:latin typeface="+mj-lt"/>
                <a:ea typeface="+mj-ea"/>
                <a:cs typeface="Times New Roman" panose="02020603050405020304" pitchFamily="18" charset="0"/>
              </a:rPr>
              <a:t>不定式做宾语</a:t>
            </a:r>
            <a:r>
              <a:rPr lang="zh-CN" altLang="en-US" sz="2400" b="1" dirty="0" smtClean="0">
                <a:solidFill>
                  <a:srgbClr val="FF0000"/>
                </a:solidFill>
                <a:latin typeface="+mj-lt"/>
                <a:ea typeface="+mj-ea"/>
                <a:cs typeface="Times New Roman" panose="02020603050405020304" pitchFamily="18" charset="0"/>
              </a:rPr>
              <a:t>。</a:t>
            </a:r>
            <a:endParaRPr lang="en-US" altLang="zh-CN" sz="2400" b="1" dirty="0" smtClean="0">
              <a:solidFill>
                <a:srgbClr val="FF0000"/>
              </a:solidFill>
              <a:latin typeface="+mj-lt"/>
              <a:ea typeface="+mj-ea"/>
              <a:cs typeface="Times New Roman" panose="02020603050405020304" pitchFamily="18" charset="0"/>
            </a:endParaRPr>
          </a:p>
        </p:txBody>
      </p:sp>
      <p:sp>
        <p:nvSpPr>
          <p:cNvPr id="4" name="Text Box 8"/>
          <p:cNvSpPr txBox="1">
            <a:spLocks noChangeArrowheads="1"/>
          </p:cNvSpPr>
          <p:nvPr/>
        </p:nvSpPr>
        <p:spPr bwMode="auto">
          <a:xfrm>
            <a:off x="1235618" y="3142887"/>
            <a:ext cx="527685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e.g. He </a:t>
            </a:r>
            <a:r>
              <a:rPr lang="en-US" altLang="zh-CN" sz="28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decided to</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 get married.</a:t>
            </a:r>
            <a:b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b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他决定结婚。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组合 4"/>
          <p:cNvGrpSpPr/>
          <p:nvPr/>
        </p:nvGrpSpPr>
        <p:grpSpPr bwMode="auto">
          <a:xfrm>
            <a:off x="330200" y="614363"/>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1271"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3b</a:t>
              </a:r>
              <a:endParaRPr lang="zh-CN" altLang="en-US" sz="3200" b="1">
                <a:solidFill>
                  <a:srgbClr val="0000FF"/>
                </a:solidFill>
              </a:endParaRPr>
            </a:p>
          </p:txBody>
        </p:sp>
      </p:grpSp>
      <p:sp>
        <p:nvSpPr>
          <p:cNvPr id="5" name="矩形 4"/>
          <p:cNvSpPr/>
          <p:nvPr/>
        </p:nvSpPr>
        <p:spPr>
          <a:xfrm>
            <a:off x="1069974" y="652463"/>
            <a:ext cx="7865019" cy="461665"/>
          </a:xfrm>
          <a:prstGeom prst="rect">
            <a:avLst/>
          </a:prstGeom>
        </p:spPr>
        <p:txBody>
          <a:bodyPr wrap="square">
            <a:spAutoFit/>
          </a:bodyPr>
          <a:lstStyle/>
          <a:p>
            <a:pPr>
              <a:defRPr/>
            </a:pPr>
            <a:r>
              <a:rPr lang="en-US" altLang="zh-CN" sz="2400" b="1" dirty="0">
                <a:latin typeface="+mj-lt"/>
                <a:ea typeface="宋体" panose="02010600030101010101" pitchFamily="2" charset="-122"/>
              </a:rPr>
              <a:t>Read the article again and answer the questions.</a:t>
            </a:r>
            <a:r>
              <a:rPr lang="zh-CN" altLang="en-US" sz="2400" b="1" dirty="0">
                <a:latin typeface="+mj-lt"/>
                <a:ea typeface="宋体" panose="02010600030101010101" pitchFamily="2" charset="-122"/>
              </a:rPr>
              <a:t> </a:t>
            </a:r>
            <a:endParaRPr lang="en-US" altLang="zh-CN" sz="2400" b="1" dirty="0">
              <a:latin typeface="+mj-lt"/>
              <a:ea typeface="宋体" panose="02010600030101010101" pitchFamily="2" charset="-122"/>
            </a:endParaRPr>
          </a:p>
        </p:txBody>
      </p:sp>
      <p:sp>
        <p:nvSpPr>
          <p:cNvPr id="6" name="Text Box 5"/>
          <p:cNvSpPr txBox="1">
            <a:spLocks noChangeArrowheads="1"/>
          </p:cNvSpPr>
          <p:nvPr/>
        </p:nvSpPr>
        <p:spPr bwMode="auto">
          <a:xfrm>
            <a:off x="469900" y="1338263"/>
            <a:ext cx="7843838"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AutoNum type="arabicPeriod"/>
              <a:defRPr/>
            </a:pPr>
            <a:r>
              <a:rPr lang="en-US" altLang="zh-CN" sz="2400" b="1" dirty="0" smtClean="0">
                <a:latin typeface="+mj-lt"/>
                <a:cs typeface="Arial" panose="020B0604020202020204" pitchFamily="34" charset="0"/>
              </a:rPr>
              <a:t>Why do Mario and Mary volunteer to help others?</a:t>
            </a:r>
          </a:p>
        </p:txBody>
      </p:sp>
      <p:sp>
        <p:nvSpPr>
          <p:cNvPr id="7" name="Text Box 9"/>
          <p:cNvSpPr txBox="1">
            <a:spLocks noChangeArrowheads="1"/>
          </p:cNvSpPr>
          <p:nvPr/>
        </p:nvSpPr>
        <p:spPr bwMode="auto">
          <a:xfrm>
            <a:off x="599939" y="1945886"/>
            <a:ext cx="8239125" cy="1938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Mario volunteers at the animal hospital because he loves animals and wants to be an animal doctor. He believes that his volunteer work can help him to get his future dream job. Mary volunteers because she loves books and enjoys helping kids learn to 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496888" y="747713"/>
            <a:ext cx="7253287"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533400" indent="-5334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latin typeface="Times New Roman" panose="02020603050405020304" pitchFamily="18" charset="0"/>
              </a:rPr>
              <a:t>2. What do they say about volunteering?</a:t>
            </a:r>
          </a:p>
        </p:txBody>
      </p:sp>
      <p:sp>
        <p:nvSpPr>
          <p:cNvPr id="3" name="Text Box 8"/>
          <p:cNvSpPr txBox="1">
            <a:spLocks noChangeArrowheads="1"/>
          </p:cNvSpPr>
          <p:nvPr/>
        </p:nvSpPr>
        <p:spPr bwMode="auto">
          <a:xfrm>
            <a:off x="795338" y="1382713"/>
            <a:ext cx="7831137" cy="306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800" b="1" dirty="0">
                <a:solidFill>
                  <a:srgbClr val="FF0000"/>
                </a:solidFill>
                <a:latin typeface="Times New Roman" panose="02020603050405020304" pitchFamily="18" charset="0"/>
                <a:cs typeface="Times New Roman" panose="02020603050405020304" pitchFamily="18" charset="0"/>
              </a:rPr>
              <a:t>Mario says it is hard work, but he gets a strong feeling of satisfaction when he sees the animals get better and the look of joy on their owners’ faces. Mary says it is a dream come true for her, and she can do what she loves to do and help others at the same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4"/>
          <p:cNvGrpSpPr/>
          <p:nvPr/>
        </p:nvGrpSpPr>
        <p:grpSpPr bwMode="auto">
          <a:xfrm>
            <a:off x="542925" y="484188"/>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3325"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3c</a:t>
              </a:r>
              <a:endParaRPr lang="zh-CN" altLang="en-US" sz="3200" b="1">
                <a:solidFill>
                  <a:srgbClr val="0000FF"/>
                </a:solidFill>
              </a:endParaRPr>
            </a:p>
          </p:txBody>
        </p:sp>
      </p:grpSp>
      <p:sp>
        <p:nvSpPr>
          <p:cNvPr id="5" name="矩形 4"/>
          <p:cNvSpPr/>
          <p:nvPr/>
        </p:nvSpPr>
        <p:spPr>
          <a:xfrm>
            <a:off x="1282700" y="536575"/>
            <a:ext cx="7711077" cy="461665"/>
          </a:xfrm>
          <a:prstGeom prst="rect">
            <a:avLst/>
          </a:prstGeom>
        </p:spPr>
        <p:txBody>
          <a:bodyPr wrap="square">
            <a:spAutoFit/>
          </a:bodyPr>
          <a:lstStyle/>
          <a:p>
            <a:pPr>
              <a:defRPr/>
            </a:pPr>
            <a:r>
              <a:rPr lang="en-US" altLang="zh-CN" sz="2400" b="1" dirty="0">
                <a:latin typeface="+mj-lt"/>
                <a:ea typeface="宋体" panose="02010600030101010101" pitchFamily="2" charset="-122"/>
              </a:rPr>
              <a:t>Use infinitives to complete the sentences below.</a:t>
            </a:r>
            <a:r>
              <a:rPr lang="zh-CN" altLang="en-US" sz="2400" b="1" dirty="0">
                <a:latin typeface="+mj-lt"/>
                <a:ea typeface="宋体" panose="02010600030101010101" pitchFamily="2" charset="-122"/>
              </a:rPr>
              <a:t>     </a:t>
            </a:r>
            <a:endParaRPr lang="en-US" altLang="zh-CN" sz="2400" b="1" dirty="0">
              <a:latin typeface="+mj-lt"/>
              <a:ea typeface="宋体" panose="02010600030101010101" pitchFamily="2" charset="-122"/>
            </a:endParaRPr>
          </a:p>
        </p:txBody>
      </p:sp>
      <p:sp>
        <p:nvSpPr>
          <p:cNvPr id="6" name="Text Box 5"/>
          <p:cNvSpPr txBox="1">
            <a:spLocks noChangeArrowheads="1"/>
          </p:cNvSpPr>
          <p:nvPr/>
        </p:nvSpPr>
        <p:spPr bwMode="auto">
          <a:xfrm>
            <a:off x="612775" y="1119188"/>
            <a:ext cx="7981950" cy="1439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ts val="3500"/>
              </a:lnSpc>
              <a:defRPr/>
            </a:pPr>
            <a:r>
              <a:rPr lang="en-US" altLang="zh-CN" sz="2400" b="1" dirty="0" smtClean="0">
                <a:latin typeface="+mj-lt"/>
              </a:rPr>
              <a:t>1. Mario would like _____ an animal doctor.</a:t>
            </a:r>
          </a:p>
          <a:p>
            <a:pPr eaLnBrk="1" hangingPunct="1">
              <a:lnSpc>
                <a:spcPts val="3500"/>
              </a:lnSpc>
              <a:defRPr/>
            </a:pPr>
            <a:r>
              <a:rPr lang="en-US" altLang="zh-CN" sz="2400" b="1" dirty="0" smtClean="0">
                <a:latin typeface="+mj-lt"/>
              </a:rPr>
              <a:t>2. Mario works for an animal hospital because he</a:t>
            </a:r>
          </a:p>
          <a:p>
            <a:pPr eaLnBrk="1" hangingPunct="1">
              <a:lnSpc>
                <a:spcPts val="3500"/>
              </a:lnSpc>
              <a:defRPr/>
            </a:pPr>
            <a:r>
              <a:rPr lang="en-US" altLang="zh-CN" sz="2400" b="1" dirty="0" smtClean="0">
                <a:latin typeface="+mj-lt"/>
              </a:rPr>
              <a:t>    wants _______ about how _______ for animals. </a:t>
            </a:r>
          </a:p>
        </p:txBody>
      </p:sp>
      <p:sp>
        <p:nvSpPr>
          <p:cNvPr id="7" name="Text Box 6"/>
          <p:cNvSpPr txBox="1">
            <a:spLocks noChangeArrowheads="1"/>
          </p:cNvSpPr>
          <p:nvPr/>
        </p:nvSpPr>
        <p:spPr bwMode="auto">
          <a:xfrm>
            <a:off x="3466804" y="1068388"/>
            <a:ext cx="1017587"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to be</a:t>
            </a:r>
          </a:p>
        </p:txBody>
      </p:sp>
      <p:sp>
        <p:nvSpPr>
          <p:cNvPr id="8" name="Text Box 5"/>
          <p:cNvSpPr txBox="1">
            <a:spLocks noChangeArrowheads="1"/>
          </p:cNvSpPr>
          <p:nvPr/>
        </p:nvSpPr>
        <p:spPr bwMode="auto">
          <a:xfrm>
            <a:off x="1947863" y="1990725"/>
            <a:ext cx="1535112"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to learn</a:t>
            </a:r>
          </a:p>
        </p:txBody>
      </p:sp>
      <p:sp>
        <p:nvSpPr>
          <p:cNvPr id="9" name="Text Box 9"/>
          <p:cNvSpPr txBox="1">
            <a:spLocks noChangeArrowheads="1"/>
          </p:cNvSpPr>
          <p:nvPr/>
        </p:nvSpPr>
        <p:spPr bwMode="auto">
          <a:xfrm>
            <a:off x="5057775" y="2012950"/>
            <a:ext cx="1309688"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to care</a:t>
            </a:r>
          </a:p>
        </p:txBody>
      </p:sp>
      <p:sp>
        <p:nvSpPr>
          <p:cNvPr id="10" name="Rectangle 3"/>
          <p:cNvSpPr>
            <a:spLocks noChangeArrowheads="1"/>
          </p:cNvSpPr>
          <p:nvPr/>
        </p:nvSpPr>
        <p:spPr bwMode="auto">
          <a:xfrm>
            <a:off x="598488" y="2536825"/>
            <a:ext cx="8208962" cy="233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ts val="3500"/>
              </a:lnSpc>
              <a:defRPr/>
            </a:pPr>
            <a:r>
              <a:rPr lang="en-US" altLang="zh-CN" sz="2800" b="1" dirty="0" smtClean="0">
                <a:latin typeface="+mj-lt"/>
              </a:rPr>
              <a:t>3. Mary decided ________ for a job at an after-school reading program last year. She still works there now _______ kids learn to read.</a:t>
            </a:r>
          </a:p>
          <a:p>
            <a:pPr eaLnBrk="1" hangingPunct="1">
              <a:lnSpc>
                <a:spcPts val="3500"/>
              </a:lnSpc>
              <a:defRPr/>
            </a:pPr>
            <a:r>
              <a:rPr lang="en-US" altLang="zh-CN" sz="2800" b="1" dirty="0" smtClean="0">
                <a:latin typeface="+mj-lt"/>
              </a:rPr>
              <a:t>4. Mary has a dream job because she can do what she loves ____________.    </a:t>
            </a:r>
          </a:p>
        </p:txBody>
      </p:sp>
      <p:sp>
        <p:nvSpPr>
          <p:cNvPr id="11" name="Text Box 6"/>
          <p:cNvSpPr txBox="1">
            <a:spLocks noChangeArrowheads="1"/>
          </p:cNvSpPr>
          <p:nvPr/>
        </p:nvSpPr>
        <p:spPr bwMode="auto">
          <a:xfrm>
            <a:off x="3438025" y="2497138"/>
            <a:ext cx="170021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to try out</a:t>
            </a:r>
          </a:p>
        </p:txBody>
      </p:sp>
      <p:sp>
        <p:nvSpPr>
          <p:cNvPr id="12" name="Text Box 8"/>
          <p:cNvSpPr txBox="1">
            <a:spLocks noChangeArrowheads="1"/>
          </p:cNvSpPr>
          <p:nvPr/>
        </p:nvSpPr>
        <p:spPr bwMode="auto">
          <a:xfrm>
            <a:off x="3993356" y="3386138"/>
            <a:ext cx="1728788"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to help</a:t>
            </a:r>
          </a:p>
        </p:txBody>
      </p:sp>
      <p:sp>
        <p:nvSpPr>
          <p:cNvPr id="13" name="Text Box 8"/>
          <p:cNvSpPr txBox="1">
            <a:spLocks noChangeArrowheads="1"/>
          </p:cNvSpPr>
          <p:nvPr/>
        </p:nvSpPr>
        <p:spPr bwMode="auto">
          <a:xfrm>
            <a:off x="3904456" y="4270375"/>
            <a:ext cx="109061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1+#ppt_w/2"/>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P spid="9" grpId="0" autoUpdateAnimBg="0"/>
      <p:bldP spid="10" grpId="0"/>
      <p:bldP spid="11" grpId="0" autoUpdateAnimBg="0"/>
      <p:bldP spid="12" grpId="0" autoUpdateAnimBg="0"/>
      <p:bldP spid="1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组合 4"/>
          <p:cNvGrpSpPr/>
          <p:nvPr/>
        </p:nvGrpSpPr>
        <p:grpSpPr bwMode="auto">
          <a:xfrm>
            <a:off x="528638" y="233363"/>
            <a:ext cx="2755900" cy="584200"/>
            <a:chOff x="449580" y="524686"/>
            <a:chExt cx="820064" cy="584775"/>
          </a:xfrm>
        </p:grpSpPr>
        <p:sp>
          <p:nvSpPr>
            <p:cNvPr id="4" name="椭圆 3"/>
            <p:cNvSpPr/>
            <p:nvPr/>
          </p:nvSpPr>
          <p:spPr>
            <a:xfrm>
              <a:off x="449580" y="570768"/>
              <a:ext cx="739758"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4354" name="TextBox 4"/>
            <p:cNvSpPr txBox="1">
              <a:spLocks noChangeArrowheads="1"/>
            </p:cNvSpPr>
            <p:nvPr/>
          </p:nvSpPr>
          <p:spPr bwMode="auto">
            <a:xfrm>
              <a:off x="484784" y="524686"/>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Self Check</a:t>
              </a:r>
              <a:endParaRPr lang="zh-CN" altLang="en-US" sz="3200" b="1">
                <a:solidFill>
                  <a:srgbClr val="0000FF"/>
                </a:solidFill>
              </a:endParaRPr>
            </a:p>
          </p:txBody>
        </p:sp>
      </p:grpSp>
      <p:graphicFrame>
        <p:nvGraphicFramePr>
          <p:cNvPr id="7" name="Group 4"/>
          <p:cNvGraphicFramePr>
            <a:graphicFrameLocks noGrp="1"/>
          </p:cNvGraphicFramePr>
          <p:nvPr/>
        </p:nvGraphicFramePr>
        <p:xfrm>
          <a:off x="498475" y="854075"/>
          <a:ext cx="8142288" cy="3724276"/>
        </p:xfrm>
        <a:graphic>
          <a:graphicData uri="http://schemas.openxmlformats.org/drawingml/2006/table">
            <a:tbl>
              <a:tblPr/>
              <a:tblGrid>
                <a:gridCol w="3965575">
                  <a:extLst>
                    <a:ext uri="{9D8B030D-6E8A-4147-A177-3AD203B41FA5}">
                      <a16:colId xmlns:a16="http://schemas.microsoft.com/office/drawing/2014/main" val="20000"/>
                    </a:ext>
                  </a:extLst>
                </a:gridCol>
                <a:gridCol w="4176713">
                  <a:extLst>
                    <a:ext uri="{9D8B030D-6E8A-4147-A177-3AD203B41FA5}">
                      <a16:colId xmlns:a16="http://schemas.microsoft.com/office/drawing/2014/main" val="20001"/>
                    </a:ext>
                  </a:extLst>
                </a:gridCol>
              </a:tblGrid>
              <a:tr h="1301750">
                <a:tc>
                  <a:txBody>
                    <a:bodyPr/>
                    <a:lstStyle/>
                    <a:p>
                      <a:pPr marL="0" marR="0" lvl="0" indent="0" algn="l" defTabSz="914400" rtl="0" eaLnBrk="1" fontAlgn="base" latinLnBrk="0" hangingPunct="1">
                        <a:lnSpc>
                          <a:spcPct val="140000"/>
                        </a:lnSpc>
                        <a:spcBef>
                          <a:spcPct val="2000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I’d like to help homeless people.</a:t>
                      </a:r>
                      <a:endPar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L="90174" marR="90174" marT="46999" marB="4699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3D69B"/>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She decided to try out for a volunteer after-school reading program.</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0174" marR="90174" marT="46999" marB="4699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0"/>
                  </a:ext>
                </a:extLst>
              </a:tr>
              <a:tr h="11890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You could ask hospitals to let you visit the kids and cheer them up.</a:t>
                      </a:r>
                    </a:p>
                  </a:txBody>
                  <a:tcPr marL="91444" marR="91444" marT="45729" marB="4572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3D69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Mario believes it can help him to get his future dream job.</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0174" marR="90174" marT="46999" marB="4699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1"/>
                  </a:ext>
                </a:extLst>
              </a:tr>
              <a:tr h="123348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She volunteers there once a week to help kids learn to read.</a:t>
                      </a:r>
                      <a:endPar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L="90174" marR="90174" marT="46999" marB="4699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3D69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I’m making some signs to put up around the school.</a:t>
                      </a:r>
                      <a:endPar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L="90174" marR="90174" marT="46999" marB="4699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43338" y="344488"/>
            <a:ext cx="1987550" cy="523875"/>
          </a:xfrm>
          <a:prstGeom prst="rect">
            <a:avLst/>
          </a:prstGeom>
        </p:spPr>
        <p:txBody>
          <a:bodyPr wrap="none">
            <a:spAutoFit/>
          </a:bodyPr>
          <a:lstStyle/>
          <a:p>
            <a:pPr>
              <a:defRPr/>
            </a:pPr>
            <a:r>
              <a:rPr lang="zh-CN" altLang="en-US" sz="2800" b="1" dirty="0">
                <a:solidFill>
                  <a:srgbClr val="00B0F0"/>
                </a:solidFill>
                <a:effectLst>
                  <a:outerShdw blurRad="38100" dist="38100" dir="2700000" algn="tl">
                    <a:srgbClr val="000000">
                      <a:alpha val="43137"/>
                    </a:srgbClr>
                  </a:outerShdw>
                </a:effectLst>
                <a:latin typeface="+mj-lt"/>
                <a:ea typeface="+mj-ea"/>
              </a:rPr>
              <a:t>动词不定式</a:t>
            </a:r>
          </a:p>
        </p:txBody>
      </p:sp>
      <p:sp>
        <p:nvSpPr>
          <p:cNvPr id="3" name="矩形 2"/>
          <p:cNvSpPr/>
          <p:nvPr/>
        </p:nvSpPr>
        <p:spPr>
          <a:xfrm>
            <a:off x="757238" y="965200"/>
            <a:ext cx="2954337" cy="461963"/>
          </a:xfrm>
          <a:prstGeom prst="rect">
            <a:avLst/>
          </a:prstGeom>
        </p:spPr>
        <p:txBody>
          <a:bodyPr wrap="none">
            <a:spAutoFit/>
          </a:bodyPr>
          <a:lstStyle/>
          <a:p>
            <a:pPr>
              <a:defRPr/>
            </a:pPr>
            <a:r>
              <a:rPr lang="en-US" altLang="zh-CN" sz="2400" b="1" dirty="0">
                <a:latin typeface="+mj-lt"/>
                <a:ea typeface="+mj-ea"/>
              </a:rPr>
              <a:t>1.</a:t>
            </a:r>
            <a:r>
              <a:rPr lang="zh-CN" altLang="en-US" sz="2400" b="1" dirty="0">
                <a:latin typeface="+mj-lt"/>
                <a:ea typeface="+mj-ea"/>
              </a:rPr>
              <a:t>动词不定式的形式</a:t>
            </a:r>
          </a:p>
        </p:txBody>
      </p:sp>
      <p:sp>
        <p:nvSpPr>
          <p:cNvPr id="4" name="矩形 3"/>
          <p:cNvSpPr/>
          <p:nvPr/>
        </p:nvSpPr>
        <p:spPr>
          <a:xfrm>
            <a:off x="979488" y="1557338"/>
            <a:ext cx="7280275" cy="2336800"/>
          </a:xfrm>
          <a:prstGeom prst="rect">
            <a:avLst/>
          </a:prstGeom>
        </p:spPr>
        <p:txBody>
          <a:bodyPr>
            <a:spAutoFit/>
          </a:bodyPr>
          <a:lstStyle/>
          <a:p>
            <a:pPr>
              <a:lnSpc>
                <a:spcPts val="3500"/>
              </a:lnSpc>
              <a:defRPr/>
            </a:pPr>
            <a:r>
              <a:rPr lang="zh-CN" altLang="en-US" sz="2400" b="1" dirty="0">
                <a:latin typeface="+mj-lt"/>
                <a:ea typeface="+mj-ea"/>
              </a:rPr>
              <a:t>        动词不定式的基本形式是“</a:t>
            </a:r>
            <a:r>
              <a:rPr lang="en-US" altLang="zh-CN" sz="2800" b="1" dirty="0">
                <a:latin typeface="+mj-lt"/>
                <a:ea typeface="+mj-ea"/>
              </a:rPr>
              <a:t>to</a:t>
            </a:r>
            <a:r>
              <a:rPr lang="en-US" altLang="zh-CN" sz="2400" b="1" dirty="0">
                <a:latin typeface="+mj-lt"/>
                <a:ea typeface="+mj-ea"/>
              </a:rPr>
              <a:t>+</a:t>
            </a:r>
            <a:r>
              <a:rPr lang="zh-CN" altLang="en-US" sz="2400" b="1" dirty="0">
                <a:latin typeface="+mj-lt"/>
                <a:ea typeface="+mj-ea"/>
              </a:rPr>
              <a:t>动词原形”，使用时有时可以不带</a:t>
            </a:r>
            <a:r>
              <a:rPr lang="en-US" altLang="zh-CN" sz="2800" b="1" dirty="0">
                <a:latin typeface="+mj-lt"/>
                <a:ea typeface="+mj-ea"/>
              </a:rPr>
              <a:t>to</a:t>
            </a:r>
            <a:r>
              <a:rPr lang="zh-CN" altLang="en-US" sz="2400" b="1" dirty="0">
                <a:latin typeface="+mj-lt"/>
                <a:ea typeface="+mj-ea"/>
              </a:rPr>
              <a:t>。动词不定式没有人称和数的变化，在句子中不能作谓语，但仍保留动词的特点，即可以有自己的宾语和状语。动词不定式同它的宾语或状语构成动词不定式短语。</a:t>
            </a:r>
          </a:p>
        </p:txBody>
      </p:sp>
      <p:pic>
        <p:nvPicPr>
          <p:cNvPr id="15365" name="Picture 3" descr="一级栏目"/>
          <p:cNvPicPr>
            <a:picLocks noChangeAspect="1" noChangeArrowheads="1"/>
          </p:cNvPicPr>
          <p:nvPr/>
        </p:nvPicPr>
        <p:blipFill>
          <a:blip r:embed="rId2" cstate="email"/>
          <a:srcRect/>
          <a:stretch>
            <a:fillRect/>
          </a:stretch>
        </p:blipFill>
        <p:spPr bwMode="auto">
          <a:xfrm>
            <a:off x="3148013" y="171450"/>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1609725" y="3971925"/>
            <a:ext cx="7061200" cy="522288"/>
          </a:xfrm>
          <a:prstGeom prst="rect">
            <a:avLst/>
          </a:prstGeom>
        </p:spPr>
        <p:txBody>
          <a:bodyPr>
            <a:spAutoFit/>
          </a:bodyPr>
          <a:lstStyle/>
          <a:p>
            <a:pPr>
              <a:defRPr/>
            </a:pPr>
            <a:r>
              <a:rPr lang="zh-CN" altLang="en-US" sz="2400" b="1" dirty="0">
                <a:solidFill>
                  <a:srgbClr val="0000FF"/>
                </a:solidFill>
                <a:latin typeface="+mj-lt"/>
                <a:ea typeface="+mj-ea"/>
              </a:rPr>
              <a:t>动词不定式的否定形式是在动词不定式前面加</a:t>
            </a:r>
            <a:r>
              <a:rPr lang="en-US" altLang="zh-CN" sz="2800" b="1" dirty="0">
                <a:solidFill>
                  <a:srgbClr val="0000FF"/>
                </a:solidFill>
                <a:latin typeface="+mj-lt"/>
                <a:ea typeface="+mj-ea"/>
              </a:rPr>
              <a:t>not</a:t>
            </a:r>
            <a:r>
              <a:rPr lang="zh-CN" altLang="en-US" sz="2400" b="1" dirty="0">
                <a:solidFill>
                  <a:srgbClr val="0000FF"/>
                </a:solidFill>
                <a:latin typeface="+mj-lt"/>
                <a:ea typeface="+mj-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 calcmode="lin" valueType="num">
                                      <p:cBhvr>
                                        <p:cTn id="24" dur="1000" fill="hold"/>
                                        <p:tgtEl>
                                          <p:spTgt spid="6"/>
                                        </p:tgtEl>
                                        <p:attrNameLst>
                                          <p:attrName>style.rotation</p:attrName>
                                        </p:attrNameLst>
                                      </p:cBhvr>
                                      <p:tavLst>
                                        <p:tav tm="0">
                                          <p:val>
                                            <p:fltVal val="90"/>
                                          </p:val>
                                        </p:tav>
                                        <p:tav tm="100000">
                                          <p:val>
                                            <p:fltVal val="0"/>
                                          </p:val>
                                        </p:tav>
                                      </p:tavLst>
                                    </p:anim>
                                    <p:animEffect transition="in" filter="fade">
                                      <p:cBhvr>
                                        <p:cTn id="2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6613" y="679450"/>
            <a:ext cx="2954337" cy="461963"/>
          </a:xfrm>
          <a:prstGeom prst="rect">
            <a:avLst/>
          </a:prstGeom>
        </p:spPr>
        <p:txBody>
          <a:bodyPr wrap="none">
            <a:spAutoFit/>
          </a:bodyPr>
          <a:lstStyle/>
          <a:p>
            <a:pPr>
              <a:defRPr/>
            </a:pPr>
            <a:r>
              <a:rPr lang="en-US" altLang="zh-CN" sz="2400" b="1" dirty="0">
                <a:latin typeface="+mj-ea"/>
                <a:ea typeface="+mj-ea"/>
              </a:rPr>
              <a:t>2.</a:t>
            </a:r>
            <a:r>
              <a:rPr lang="zh-CN" altLang="en-US" sz="2400" b="1" dirty="0">
                <a:latin typeface="+mj-ea"/>
                <a:ea typeface="+mj-ea"/>
              </a:rPr>
              <a:t>动词不定式的用法</a:t>
            </a:r>
          </a:p>
        </p:txBody>
      </p:sp>
      <p:sp>
        <p:nvSpPr>
          <p:cNvPr id="4" name="矩形 3"/>
          <p:cNvSpPr/>
          <p:nvPr/>
        </p:nvSpPr>
        <p:spPr>
          <a:xfrm>
            <a:off x="828675" y="1309688"/>
            <a:ext cx="7773988" cy="830262"/>
          </a:xfrm>
          <a:prstGeom prst="rect">
            <a:avLst/>
          </a:prstGeom>
        </p:spPr>
        <p:txBody>
          <a:bodyPr>
            <a:spAutoFit/>
          </a:bodyPr>
          <a:lstStyle/>
          <a:p>
            <a:pPr>
              <a:defRPr/>
            </a:pPr>
            <a:r>
              <a:rPr lang="en-US" altLang="zh-CN" sz="2400" b="1" dirty="0">
                <a:latin typeface="+mj-lt"/>
                <a:ea typeface="+mj-ea"/>
              </a:rPr>
              <a:t>(1)</a:t>
            </a:r>
            <a:r>
              <a:rPr lang="zh-CN" altLang="en-US" sz="2400" b="1" dirty="0">
                <a:latin typeface="+mj-lt"/>
                <a:ea typeface="+mj-ea"/>
              </a:rPr>
              <a:t>不定式作主语</a:t>
            </a:r>
            <a:r>
              <a:rPr lang="en-US" altLang="zh-CN" sz="2400" b="1" dirty="0">
                <a:latin typeface="+mj-lt"/>
                <a:ea typeface="+mj-ea"/>
              </a:rPr>
              <a:t>:</a:t>
            </a:r>
            <a:r>
              <a:rPr lang="zh-CN" altLang="en-US" sz="2400" b="1" dirty="0">
                <a:latin typeface="+mj-lt"/>
                <a:ea typeface="+mj-ea"/>
              </a:rPr>
              <a:t>不定式作主语一般位于句首，谓语动词</a:t>
            </a:r>
            <a:endParaRPr lang="en-US" altLang="zh-CN" sz="2400" b="1" dirty="0">
              <a:latin typeface="+mj-lt"/>
              <a:ea typeface="+mj-ea"/>
            </a:endParaRPr>
          </a:p>
          <a:p>
            <a:pPr>
              <a:defRPr/>
            </a:pPr>
            <a:r>
              <a:rPr lang="en-US" altLang="zh-CN" sz="2400" b="1" dirty="0">
                <a:latin typeface="+mj-lt"/>
                <a:ea typeface="+mj-ea"/>
              </a:rPr>
              <a:t>    </a:t>
            </a:r>
            <a:r>
              <a:rPr lang="zh-CN" altLang="en-US" sz="2400" b="1" dirty="0">
                <a:latin typeface="+mj-lt"/>
                <a:ea typeface="+mj-ea"/>
              </a:rPr>
              <a:t>用单数。</a:t>
            </a:r>
          </a:p>
        </p:txBody>
      </p:sp>
      <p:sp>
        <p:nvSpPr>
          <p:cNvPr id="5" name="矩形 4"/>
          <p:cNvSpPr/>
          <p:nvPr/>
        </p:nvSpPr>
        <p:spPr>
          <a:xfrm>
            <a:off x="836613" y="2300288"/>
            <a:ext cx="7537450" cy="831850"/>
          </a:xfrm>
          <a:prstGeom prst="rect">
            <a:avLst/>
          </a:prstGeom>
          <a:solidFill>
            <a:schemeClr val="accent4">
              <a:lumMod val="40000"/>
              <a:lumOff val="60000"/>
            </a:schemeClr>
          </a:solidFill>
        </p:spPr>
        <p:txBody>
          <a:bodyPr>
            <a:spAutoFit/>
          </a:bodyPr>
          <a:lstStyle/>
          <a:p>
            <a:pPr>
              <a:defRPr/>
            </a:pPr>
            <a:r>
              <a:rPr lang="zh-CN" altLang="en-US" sz="2400" b="1" dirty="0">
                <a:solidFill>
                  <a:srgbClr val="0000FF"/>
                </a:solidFill>
                <a:latin typeface="+mj-lt"/>
                <a:ea typeface="+mj-ea"/>
              </a:rPr>
              <a:t>        为了避免句子“头重脚轻”，往往用</a:t>
            </a:r>
            <a:r>
              <a:rPr lang="en-US" altLang="zh-CN" sz="2400" b="1" dirty="0">
                <a:solidFill>
                  <a:srgbClr val="0000FF"/>
                </a:solidFill>
                <a:latin typeface="+mj-lt"/>
                <a:ea typeface="+mj-ea"/>
              </a:rPr>
              <a:t>it</a:t>
            </a:r>
            <a:r>
              <a:rPr lang="zh-CN" altLang="en-US" sz="2400" b="1" dirty="0">
                <a:solidFill>
                  <a:srgbClr val="0000FF"/>
                </a:solidFill>
                <a:latin typeface="+mj-lt"/>
                <a:ea typeface="+mj-ea"/>
              </a:rPr>
              <a:t>代替不定式作形式主语，而将不定式放在后面作真正的主语。</a:t>
            </a:r>
          </a:p>
        </p:txBody>
      </p:sp>
      <p:sp>
        <p:nvSpPr>
          <p:cNvPr id="6" name="矩形 5"/>
          <p:cNvSpPr/>
          <p:nvPr/>
        </p:nvSpPr>
        <p:spPr>
          <a:xfrm>
            <a:off x="1446213" y="3273425"/>
            <a:ext cx="6608762" cy="892175"/>
          </a:xfrm>
          <a:prstGeom prst="rect">
            <a:avLst/>
          </a:prstGeom>
        </p:spPr>
        <p:txBody>
          <a:bodyPr wrap="none">
            <a:spAutoFit/>
          </a:bodyPr>
          <a:lstStyle/>
          <a:p>
            <a:pPr>
              <a:defRPr/>
            </a:pPr>
            <a:r>
              <a:rPr lang="zh-CN" altLang="en-US" sz="2400" b="1" dirty="0">
                <a:latin typeface="+mj-lt"/>
                <a:ea typeface="+mj-ea"/>
              </a:rPr>
              <a:t>学外语很有用。</a:t>
            </a:r>
            <a:endParaRPr lang="en-US" altLang="zh-CN" sz="2400" b="1" dirty="0">
              <a:latin typeface="+mj-lt"/>
              <a:ea typeface="+mj-ea"/>
            </a:endParaRPr>
          </a:p>
          <a:p>
            <a:pPr>
              <a:defRPr/>
            </a:pPr>
            <a:r>
              <a:rPr lang="en-US" altLang="zh-CN" sz="2800" b="1" dirty="0">
                <a:latin typeface="+mj-lt"/>
                <a:ea typeface="+mj-ea"/>
              </a:rPr>
              <a:t>It’s very useful to learn foreign languages.</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arn(inVertic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barn(inVertical)">
                                      <p:cBhvr>
                                        <p:cTn id="2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63625" y="715963"/>
            <a:ext cx="6610350" cy="1439862"/>
          </a:xfrm>
          <a:prstGeom prst="rect">
            <a:avLst/>
          </a:prstGeom>
        </p:spPr>
        <p:txBody>
          <a:bodyPr wrap="none">
            <a:spAutoFit/>
          </a:bodyPr>
          <a:lstStyle/>
          <a:p>
            <a:pPr>
              <a:lnSpc>
                <a:spcPts val="3500"/>
              </a:lnSpc>
              <a:defRPr/>
            </a:pPr>
            <a:r>
              <a:rPr lang="en-US" altLang="zh-CN" sz="2800" b="1" dirty="0">
                <a:solidFill>
                  <a:srgbClr val="0000FF"/>
                </a:solidFill>
                <a:latin typeface="+mj-lt"/>
                <a:ea typeface="+mj-ea"/>
              </a:rPr>
              <a:t>(2)</a:t>
            </a:r>
            <a:r>
              <a:rPr lang="zh-CN" altLang="en-US" sz="2400" b="1" dirty="0">
                <a:solidFill>
                  <a:srgbClr val="0000FF"/>
                </a:solidFill>
                <a:latin typeface="+mj-lt"/>
                <a:ea typeface="+mj-ea"/>
              </a:rPr>
              <a:t>不定式作表语</a:t>
            </a:r>
            <a:endParaRPr lang="en-US" altLang="zh-CN" sz="2400" b="1" dirty="0">
              <a:solidFill>
                <a:srgbClr val="0000FF"/>
              </a:solidFill>
              <a:latin typeface="+mj-lt"/>
              <a:ea typeface="+mj-ea"/>
            </a:endParaRPr>
          </a:p>
          <a:p>
            <a:pPr>
              <a:lnSpc>
                <a:spcPts val="3500"/>
              </a:lnSpc>
              <a:defRPr/>
            </a:pPr>
            <a:r>
              <a:rPr lang="zh-CN" altLang="en-US" sz="2400" b="1" dirty="0">
                <a:latin typeface="+mj-lt"/>
                <a:ea typeface="+mj-ea"/>
              </a:rPr>
              <a:t>     我的工作是照顾那个生病的男孩。</a:t>
            </a:r>
            <a:endParaRPr lang="en-US" altLang="zh-CN" sz="2400" b="1" dirty="0">
              <a:latin typeface="+mj-lt"/>
              <a:ea typeface="+mj-ea"/>
            </a:endParaRPr>
          </a:p>
          <a:p>
            <a:pPr>
              <a:lnSpc>
                <a:spcPts val="3500"/>
              </a:lnSpc>
              <a:defRPr/>
            </a:pPr>
            <a:r>
              <a:rPr lang="en-US" altLang="zh-CN" sz="2800" b="1" dirty="0">
                <a:latin typeface="+mj-lt"/>
                <a:ea typeface="+mj-ea"/>
              </a:rPr>
              <a:t>     My work is to take care of the sick boy.</a:t>
            </a:r>
            <a:endParaRPr lang="zh-CN" altLang="en-US" sz="2800" b="1" dirty="0">
              <a:latin typeface="+mj-lt"/>
              <a:ea typeface="+mj-ea"/>
            </a:endParaRPr>
          </a:p>
        </p:txBody>
      </p:sp>
      <p:sp>
        <p:nvSpPr>
          <p:cNvPr id="3" name="矩形 2"/>
          <p:cNvSpPr/>
          <p:nvPr/>
        </p:nvSpPr>
        <p:spPr>
          <a:xfrm>
            <a:off x="1063625" y="2387600"/>
            <a:ext cx="7440613" cy="1887538"/>
          </a:xfrm>
          <a:prstGeom prst="rect">
            <a:avLst/>
          </a:prstGeom>
        </p:spPr>
        <p:txBody>
          <a:bodyPr>
            <a:spAutoFit/>
          </a:bodyPr>
          <a:lstStyle/>
          <a:p>
            <a:pPr>
              <a:lnSpc>
                <a:spcPts val="3500"/>
              </a:lnSpc>
              <a:defRPr/>
            </a:pPr>
            <a:r>
              <a:rPr lang="en-US" altLang="zh-CN" sz="2800" b="1" dirty="0">
                <a:solidFill>
                  <a:srgbClr val="0000FF"/>
                </a:solidFill>
                <a:latin typeface="+mj-lt"/>
                <a:ea typeface="+mj-ea"/>
              </a:rPr>
              <a:t>(3)</a:t>
            </a:r>
            <a:r>
              <a:rPr lang="zh-CN" altLang="en-US" sz="2400" b="1" dirty="0">
                <a:solidFill>
                  <a:srgbClr val="0000FF"/>
                </a:solidFill>
                <a:latin typeface="+mj-lt"/>
                <a:ea typeface="+mj-ea"/>
              </a:rPr>
              <a:t>不定式作宾语</a:t>
            </a:r>
            <a:endParaRPr lang="en-US" altLang="zh-CN" sz="2400" b="1" dirty="0">
              <a:solidFill>
                <a:srgbClr val="0000FF"/>
              </a:solidFill>
              <a:latin typeface="+mj-lt"/>
              <a:ea typeface="+mj-ea"/>
            </a:endParaRPr>
          </a:p>
          <a:p>
            <a:pPr>
              <a:lnSpc>
                <a:spcPts val="3500"/>
              </a:lnSpc>
              <a:defRPr/>
            </a:pPr>
            <a:r>
              <a:rPr lang="zh-CN" altLang="en-US" sz="2400" b="1" dirty="0">
                <a:latin typeface="+mj-lt"/>
                <a:ea typeface="+mj-ea"/>
              </a:rPr>
              <a:t>        不定式作宾语有两种情况：一种是及物动词后直接跟带</a:t>
            </a:r>
            <a:r>
              <a:rPr lang="en-US" altLang="zh-CN" sz="2800" b="1" dirty="0">
                <a:latin typeface="+mj-lt"/>
                <a:ea typeface="+mj-ea"/>
              </a:rPr>
              <a:t>to</a:t>
            </a:r>
            <a:r>
              <a:rPr lang="zh-CN" altLang="en-US" sz="2400" b="1" dirty="0">
                <a:latin typeface="+mj-lt"/>
                <a:ea typeface="+mj-ea"/>
              </a:rPr>
              <a:t>的不定式，另一种是“及物动词</a:t>
            </a:r>
            <a:r>
              <a:rPr lang="en-US" altLang="zh-CN" sz="2400" b="1" dirty="0">
                <a:latin typeface="+mj-lt"/>
                <a:ea typeface="+mj-ea"/>
              </a:rPr>
              <a:t>+</a:t>
            </a:r>
            <a:r>
              <a:rPr lang="zh-CN" altLang="en-US" sz="2400" b="1" dirty="0">
                <a:latin typeface="+mj-lt"/>
                <a:ea typeface="+mj-ea"/>
              </a:rPr>
              <a:t>疑问词</a:t>
            </a:r>
            <a:r>
              <a:rPr lang="en-US" altLang="zh-CN" sz="2400" b="1" dirty="0">
                <a:latin typeface="+mj-lt"/>
                <a:ea typeface="+mj-ea"/>
              </a:rPr>
              <a:t>+</a:t>
            </a:r>
            <a:r>
              <a:rPr lang="zh-CN" altLang="en-US" sz="2400" b="1" dirty="0">
                <a:latin typeface="+mj-lt"/>
                <a:ea typeface="+mj-ea"/>
              </a:rPr>
              <a:t>带</a:t>
            </a:r>
            <a:r>
              <a:rPr lang="en-US" altLang="zh-CN" sz="2800" b="1" dirty="0">
                <a:latin typeface="+mj-lt"/>
                <a:ea typeface="+mj-ea"/>
              </a:rPr>
              <a:t>to</a:t>
            </a:r>
            <a:r>
              <a:rPr lang="zh-CN" altLang="en-US" sz="2400" b="1" dirty="0">
                <a:latin typeface="+mj-lt"/>
                <a:ea typeface="+mj-ea"/>
              </a:rPr>
              <a:t>的不定式”。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77863" y="839788"/>
            <a:ext cx="8047037" cy="3170237"/>
          </a:xfrm>
          <a:prstGeom prst="rect">
            <a:avLst/>
          </a:prstGeom>
        </p:spPr>
        <p:txBody>
          <a:bodyPr>
            <a:spAutoFit/>
          </a:bodyPr>
          <a:lstStyle/>
          <a:p>
            <a:pPr>
              <a:lnSpc>
                <a:spcPts val="4000"/>
              </a:lnSpc>
              <a:defRPr/>
            </a:pPr>
            <a:r>
              <a:rPr lang="en-US" altLang="zh-CN" sz="2800" b="1" dirty="0">
                <a:solidFill>
                  <a:srgbClr val="0000FF"/>
                </a:solidFill>
                <a:latin typeface="+mj-lt"/>
                <a:ea typeface="+mj-ea"/>
              </a:rPr>
              <a:t>(4)</a:t>
            </a:r>
            <a:r>
              <a:rPr lang="zh-CN" altLang="en-US" sz="2400" b="1" dirty="0">
                <a:solidFill>
                  <a:srgbClr val="0000FF"/>
                </a:solidFill>
                <a:latin typeface="+mj-lt"/>
                <a:ea typeface="+mj-ea"/>
              </a:rPr>
              <a:t>不定式作宾语补足语</a:t>
            </a:r>
            <a:endParaRPr lang="en-US" altLang="zh-CN" sz="2400" b="1" dirty="0">
              <a:solidFill>
                <a:srgbClr val="0000FF"/>
              </a:solidFill>
              <a:latin typeface="+mj-lt"/>
              <a:ea typeface="+mj-ea"/>
            </a:endParaRPr>
          </a:p>
          <a:p>
            <a:pPr>
              <a:lnSpc>
                <a:spcPts val="4000"/>
              </a:lnSpc>
              <a:defRPr/>
            </a:pPr>
            <a:r>
              <a:rPr lang="zh-CN" altLang="en-US" sz="2400" b="1" dirty="0">
                <a:latin typeface="+mj-lt"/>
                <a:ea typeface="+mj-ea"/>
              </a:rPr>
              <a:t>        常接不定式作宾语补足语的词有</a:t>
            </a:r>
            <a:r>
              <a:rPr lang="en-US" altLang="zh-CN" sz="2800" b="1" dirty="0">
                <a:latin typeface="+mj-lt"/>
                <a:ea typeface="+mj-ea"/>
              </a:rPr>
              <a:t>tell, ask, want, teach, allow, promise, order, advise, expect, wish, invite, encourage </a:t>
            </a:r>
            <a:r>
              <a:rPr lang="zh-CN" altLang="en-US" sz="2400" b="1" dirty="0">
                <a:latin typeface="+mj-lt"/>
                <a:ea typeface="+mj-ea"/>
              </a:rPr>
              <a:t>等。</a:t>
            </a:r>
            <a:endParaRPr lang="en-US" altLang="zh-CN" sz="2400" b="1" dirty="0">
              <a:latin typeface="+mj-lt"/>
              <a:ea typeface="+mj-ea"/>
            </a:endParaRPr>
          </a:p>
          <a:p>
            <a:pPr>
              <a:lnSpc>
                <a:spcPts val="4000"/>
              </a:lnSpc>
              <a:defRPr/>
            </a:pPr>
            <a:r>
              <a:rPr lang="zh-CN" altLang="en-US" sz="2400" b="1" dirty="0">
                <a:latin typeface="+mj-lt"/>
                <a:ea typeface="+mj-ea"/>
              </a:rPr>
              <a:t>        他们请他在宴会上唱一首流行歌曲</a:t>
            </a:r>
            <a:r>
              <a:rPr lang="zh-CN" altLang="en-US" sz="2800" b="1" dirty="0">
                <a:latin typeface="+mj-lt"/>
                <a:ea typeface="+mj-ea"/>
              </a:rPr>
              <a:t>。</a:t>
            </a:r>
            <a:endParaRPr lang="en-US" altLang="zh-CN" sz="2800" b="1" dirty="0">
              <a:latin typeface="+mj-lt"/>
              <a:ea typeface="+mj-ea"/>
            </a:endParaRPr>
          </a:p>
          <a:p>
            <a:pPr>
              <a:lnSpc>
                <a:spcPts val="4000"/>
              </a:lnSpc>
              <a:defRPr/>
            </a:pPr>
            <a:r>
              <a:rPr lang="en-US" altLang="zh-CN" sz="2800" b="1" dirty="0">
                <a:latin typeface="+mj-lt"/>
                <a:ea typeface="+mj-ea"/>
              </a:rPr>
              <a:t>       They asked him to sing a pop song at the party.</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01700" y="741363"/>
            <a:ext cx="7513638" cy="1630362"/>
          </a:xfrm>
          <a:prstGeom prst="rect">
            <a:avLst/>
          </a:prstGeom>
        </p:spPr>
        <p:txBody>
          <a:bodyPr wrap="none">
            <a:spAutoFit/>
          </a:bodyPr>
          <a:lstStyle/>
          <a:p>
            <a:pPr>
              <a:lnSpc>
                <a:spcPts val="4000"/>
              </a:lnSpc>
              <a:defRPr/>
            </a:pPr>
            <a:r>
              <a:rPr lang="en-US" altLang="zh-CN" sz="2800" b="1" dirty="0">
                <a:solidFill>
                  <a:srgbClr val="0000FF"/>
                </a:solidFill>
                <a:latin typeface="+mj-lt"/>
                <a:ea typeface="+mj-ea"/>
              </a:rPr>
              <a:t>(5)</a:t>
            </a:r>
            <a:r>
              <a:rPr lang="zh-CN" altLang="en-US" sz="2400" b="1" dirty="0">
                <a:solidFill>
                  <a:srgbClr val="0000FF"/>
                </a:solidFill>
                <a:latin typeface="+mj-lt"/>
                <a:ea typeface="+mj-ea"/>
              </a:rPr>
              <a:t>不定式作定语</a:t>
            </a:r>
            <a:r>
              <a:rPr lang="en-US" altLang="zh-CN" sz="2400" b="1" dirty="0">
                <a:solidFill>
                  <a:srgbClr val="0000FF"/>
                </a:solidFill>
                <a:latin typeface="+mj-lt"/>
                <a:ea typeface="+mj-ea"/>
              </a:rPr>
              <a:t>:</a:t>
            </a:r>
            <a:r>
              <a:rPr lang="zh-CN" altLang="en-US" sz="2400" b="1" dirty="0">
                <a:solidFill>
                  <a:srgbClr val="0000FF"/>
                </a:solidFill>
                <a:latin typeface="+mj-lt"/>
                <a:ea typeface="+mj-ea"/>
              </a:rPr>
              <a:t>不定式作定语应放于被修饰词之后。</a:t>
            </a:r>
            <a:endParaRPr lang="en-US" altLang="zh-CN" sz="2400" b="1" dirty="0">
              <a:solidFill>
                <a:srgbClr val="0000FF"/>
              </a:solidFill>
              <a:latin typeface="+mj-lt"/>
              <a:ea typeface="+mj-ea"/>
            </a:endParaRPr>
          </a:p>
          <a:p>
            <a:pPr>
              <a:lnSpc>
                <a:spcPts val="4000"/>
              </a:lnSpc>
              <a:defRPr/>
            </a:pPr>
            <a:r>
              <a:rPr lang="en-US" altLang="zh-CN" sz="2400" b="1" dirty="0">
                <a:latin typeface="+mj-lt"/>
                <a:ea typeface="+mj-ea"/>
              </a:rPr>
              <a:t>     </a:t>
            </a:r>
            <a:r>
              <a:rPr lang="zh-CN" altLang="en-US" sz="2400" b="1" dirty="0">
                <a:latin typeface="+mj-lt"/>
                <a:ea typeface="+mj-ea"/>
              </a:rPr>
              <a:t>我想吃点东西</a:t>
            </a:r>
            <a:r>
              <a:rPr lang="zh-CN" altLang="en-US" sz="2800" b="1" dirty="0">
                <a:latin typeface="+mj-lt"/>
                <a:ea typeface="+mj-ea"/>
              </a:rPr>
              <a:t>。</a:t>
            </a:r>
            <a:endParaRPr lang="en-US" altLang="zh-CN" sz="2800" b="1" dirty="0">
              <a:latin typeface="+mj-lt"/>
              <a:ea typeface="+mj-ea"/>
            </a:endParaRPr>
          </a:p>
          <a:p>
            <a:pPr>
              <a:lnSpc>
                <a:spcPts val="4000"/>
              </a:lnSpc>
              <a:defRPr/>
            </a:pPr>
            <a:r>
              <a:rPr lang="en-US" altLang="zh-CN" sz="2800" b="1" dirty="0">
                <a:latin typeface="+mj-lt"/>
                <a:ea typeface="+mj-ea"/>
              </a:rPr>
              <a:t>     I want to have something to eat.</a:t>
            </a:r>
            <a:endParaRPr lang="zh-CN" altLang="en-US" sz="2800" b="1" dirty="0">
              <a:latin typeface="+mj-lt"/>
              <a:ea typeface="+mj-ea"/>
            </a:endParaRPr>
          </a:p>
        </p:txBody>
      </p:sp>
      <p:sp>
        <p:nvSpPr>
          <p:cNvPr id="3" name="矩形 2"/>
          <p:cNvSpPr/>
          <p:nvPr/>
        </p:nvSpPr>
        <p:spPr>
          <a:xfrm>
            <a:off x="901700" y="2657475"/>
            <a:ext cx="7419975" cy="1630363"/>
          </a:xfrm>
          <a:prstGeom prst="rect">
            <a:avLst/>
          </a:prstGeom>
        </p:spPr>
        <p:txBody>
          <a:bodyPr wrap="none">
            <a:spAutoFit/>
          </a:bodyPr>
          <a:lstStyle/>
          <a:p>
            <a:pPr>
              <a:lnSpc>
                <a:spcPts val="4000"/>
              </a:lnSpc>
              <a:defRPr/>
            </a:pPr>
            <a:r>
              <a:rPr lang="en-US" altLang="zh-CN" sz="2800" b="1" dirty="0">
                <a:solidFill>
                  <a:srgbClr val="0000FF"/>
                </a:solidFill>
                <a:latin typeface="+mj-lt"/>
                <a:ea typeface="+mj-ea"/>
              </a:rPr>
              <a:t>(6)</a:t>
            </a:r>
            <a:r>
              <a:rPr lang="zh-CN" altLang="en-US" sz="2400" b="1" dirty="0">
                <a:solidFill>
                  <a:srgbClr val="0000FF"/>
                </a:solidFill>
                <a:latin typeface="+mj-lt"/>
                <a:ea typeface="+mj-ea"/>
              </a:rPr>
              <a:t>不定式作状语</a:t>
            </a:r>
            <a:r>
              <a:rPr lang="en-US" altLang="zh-CN" sz="2400" b="1" dirty="0">
                <a:solidFill>
                  <a:srgbClr val="0000FF"/>
                </a:solidFill>
                <a:latin typeface="+mj-lt"/>
                <a:ea typeface="+mj-ea"/>
              </a:rPr>
              <a:t>:</a:t>
            </a:r>
            <a:r>
              <a:rPr lang="zh-CN" altLang="en-US" sz="2400" b="1" dirty="0">
                <a:solidFill>
                  <a:srgbClr val="0000FF"/>
                </a:solidFill>
                <a:latin typeface="+mj-lt"/>
                <a:ea typeface="+mj-ea"/>
              </a:rPr>
              <a:t>不定式常在句中作目的状语。</a:t>
            </a:r>
            <a:endParaRPr lang="en-US" altLang="zh-CN" sz="2400" b="1" dirty="0">
              <a:solidFill>
                <a:srgbClr val="0000FF"/>
              </a:solidFill>
              <a:latin typeface="+mj-lt"/>
              <a:ea typeface="+mj-ea"/>
            </a:endParaRPr>
          </a:p>
          <a:p>
            <a:pPr>
              <a:lnSpc>
                <a:spcPts val="4000"/>
              </a:lnSpc>
              <a:defRPr/>
            </a:pPr>
            <a:r>
              <a:rPr lang="en-US" altLang="zh-CN" sz="2400" b="1" dirty="0">
                <a:latin typeface="+mj-lt"/>
                <a:ea typeface="+mj-ea"/>
              </a:rPr>
              <a:t>     </a:t>
            </a:r>
            <a:r>
              <a:rPr lang="zh-CN" altLang="en-US" sz="2400" b="1" dirty="0">
                <a:latin typeface="+mj-lt"/>
                <a:ea typeface="+mj-ea"/>
              </a:rPr>
              <a:t>你应该快点儿跑去赶末班车</a:t>
            </a:r>
            <a:r>
              <a:rPr lang="zh-CN" altLang="en-US" sz="2800" b="1" dirty="0">
                <a:latin typeface="+mj-lt"/>
                <a:ea typeface="+mj-ea"/>
              </a:rPr>
              <a:t>。</a:t>
            </a:r>
            <a:endParaRPr lang="en-US" altLang="zh-CN" sz="2800" b="1" dirty="0">
              <a:latin typeface="+mj-lt"/>
              <a:ea typeface="+mj-ea"/>
            </a:endParaRPr>
          </a:p>
          <a:p>
            <a:pPr>
              <a:lnSpc>
                <a:spcPts val="4000"/>
              </a:lnSpc>
              <a:defRPr/>
            </a:pPr>
            <a:r>
              <a:rPr lang="en-US" altLang="zh-CN" sz="2800" b="1" dirty="0">
                <a:latin typeface="+mj-lt"/>
                <a:ea typeface="+mj-ea"/>
              </a:rPr>
              <a:t>     You should run quickly to catch the last bus.</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 calcmode="lin" valueType="num">
                                      <p:cBhvr>
                                        <p:cTn id="3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p:cTn id="4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一级栏目"/>
          <p:cNvPicPr>
            <a:picLocks noChangeAspect="1" noChangeArrowheads="1"/>
          </p:cNvPicPr>
          <p:nvPr/>
        </p:nvPicPr>
        <p:blipFill>
          <a:blip r:embed="rId2" cstate="email"/>
          <a:srcRect/>
          <a:stretch>
            <a:fillRect/>
          </a:stretch>
        </p:blipFill>
        <p:spPr bwMode="auto">
          <a:xfrm>
            <a:off x="1025525" y="355600"/>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87"/>
          <p:cNvSpPr>
            <a:spLocks noChangeArrowheads="1"/>
          </p:cNvSpPr>
          <p:nvPr/>
        </p:nvSpPr>
        <p:spPr bwMode="auto">
          <a:xfrm>
            <a:off x="1736725" y="558800"/>
            <a:ext cx="1700213"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Lead-in</a:t>
            </a:r>
          </a:p>
        </p:txBody>
      </p:sp>
      <p:pic>
        <p:nvPicPr>
          <p:cNvPr id="2052" name="Picture 3"/>
          <p:cNvPicPr>
            <a:picLocks noChangeAspect="1" noChangeArrowheads="1"/>
          </p:cNvPicPr>
          <p:nvPr/>
        </p:nvPicPr>
        <p:blipFill>
          <a:blip r:embed="rId3" cstate="email"/>
          <a:srcRect/>
          <a:stretch>
            <a:fillRect/>
          </a:stretch>
        </p:blipFill>
        <p:spPr bwMode="auto">
          <a:xfrm>
            <a:off x="5630863" y="1179513"/>
            <a:ext cx="1385887" cy="2636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圆角矩形标注 4"/>
          <p:cNvSpPr/>
          <p:nvPr/>
        </p:nvSpPr>
        <p:spPr>
          <a:xfrm>
            <a:off x="1939925" y="1995488"/>
            <a:ext cx="3351213" cy="1230312"/>
          </a:xfrm>
          <a:prstGeom prst="wedgeRoundRectCallout">
            <a:avLst>
              <a:gd name="adj1" fmla="val 60734"/>
              <a:gd name="adj2" fmla="val -32315"/>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defRPr/>
            </a:pPr>
            <a:r>
              <a:rPr lang="en-US" altLang="zh-CN" sz="2800" b="1" dirty="0">
                <a:solidFill>
                  <a:schemeClr val="tx1"/>
                </a:solidFill>
                <a:latin typeface="+mj-lt"/>
              </a:rPr>
              <a:t>Have you ever been a volunteer? What did you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6475" y="1181100"/>
            <a:ext cx="5187950" cy="523875"/>
          </a:xfrm>
          <a:prstGeom prst="rect">
            <a:avLst/>
          </a:prstGeom>
        </p:spPr>
        <p:txBody>
          <a:bodyPr>
            <a:spAutoFit/>
          </a:bodyPr>
          <a:lstStyle/>
          <a:p>
            <a:pPr>
              <a:defRPr/>
            </a:pPr>
            <a:r>
              <a:rPr lang="en-US" altLang="zh-CN" sz="2400" b="1" dirty="0">
                <a:latin typeface="+mj-lt"/>
                <a:ea typeface="+mj-ea"/>
              </a:rPr>
              <a:t>3.</a:t>
            </a:r>
            <a:r>
              <a:rPr lang="zh-CN" altLang="en-US" sz="2400" b="1" dirty="0">
                <a:latin typeface="+mj-lt"/>
                <a:ea typeface="+mj-ea"/>
              </a:rPr>
              <a:t>省略</a:t>
            </a:r>
            <a:r>
              <a:rPr lang="en-US" altLang="zh-CN" sz="2800" b="1" dirty="0">
                <a:latin typeface="+mj-lt"/>
                <a:ea typeface="+mj-ea"/>
              </a:rPr>
              <a:t>to</a:t>
            </a:r>
            <a:r>
              <a:rPr lang="zh-CN" altLang="en-US" sz="2400" b="1" dirty="0">
                <a:latin typeface="+mj-lt"/>
                <a:ea typeface="+mj-ea"/>
              </a:rPr>
              <a:t>的动词不定式的四种情况</a:t>
            </a:r>
          </a:p>
        </p:txBody>
      </p:sp>
      <p:sp>
        <p:nvSpPr>
          <p:cNvPr id="3" name="矩形 2"/>
          <p:cNvSpPr/>
          <p:nvPr/>
        </p:nvSpPr>
        <p:spPr>
          <a:xfrm>
            <a:off x="1219200" y="1830388"/>
            <a:ext cx="6408738" cy="1631950"/>
          </a:xfrm>
          <a:prstGeom prst="rect">
            <a:avLst/>
          </a:prstGeom>
        </p:spPr>
        <p:txBody>
          <a:bodyPr wrap="none">
            <a:spAutoFit/>
          </a:bodyPr>
          <a:lstStyle/>
          <a:p>
            <a:pPr>
              <a:lnSpc>
                <a:spcPts val="4000"/>
              </a:lnSpc>
              <a:defRPr/>
            </a:pPr>
            <a:r>
              <a:rPr lang="en-US" altLang="zh-CN" sz="2400" b="1" dirty="0">
                <a:solidFill>
                  <a:srgbClr val="0000FF"/>
                </a:solidFill>
                <a:latin typeface="+mj-lt"/>
                <a:ea typeface="+mj-ea"/>
              </a:rPr>
              <a:t>(1)</a:t>
            </a:r>
            <a:r>
              <a:rPr lang="zh-CN" altLang="en-US" sz="2400" b="1" dirty="0">
                <a:solidFill>
                  <a:srgbClr val="0000FF"/>
                </a:solidFill>
                <a:latin typeface="+mj-lt"/>
                <a:ea typeface="+mj-ea"/>
              </a:rPr>
              <a:t>在使役动词</a:t>
            </a:r>
            <a:r>
              <a:rPr lang="en-US" altLang="zh-CN" sz="2800" b="1" dirty="0">
                <a:solidFill>
                  <a:srgbClr val="0000FF"/>
                </a:solidFill>
                <a:latin typeface="+mj-lt"/>
                <a:ea typeface="+mj-ea"/>
              </a:rPr>
              <a:t>have, make, let</a:t>
            </a:r>
            <a:r>
              <a:rPr lang="zh-CN" altLang="en-US" sz="2400" b="1" dirty="0">
                <a:solidFill>
                  <a:srgbClr val="0000FF"/>
                </a:solidFill>
                <a:latin typeface="+mj-lt"/>
                <a:ea typeface="+mj-ea"/>
              </a:rPr>
              <a:t>之后</a:t>
            </a:r>
            <a:endParaRPr lang="en-US" altLang="zh-CN" sz="2400" b="1" dirty="0">
              <a:solidFill>
                <a:srgbClr val="0000FF"/>
              </a:solidFill>
              <a:latin typeface="+mj-lt"/>
              <a:ea typeface="+mj-ea"/>
            </a:endParaRPr>
          </a:p>
          <a:p>
            <a:pPr>
              <a:lnSpc>
                <a:spcPts val="4000"/>
              </a:lnSpc>
              <a:defRPr/>
            </a:pPr>
            <a:r>
              <a:rPr lang="en-US" altLang="zh-CN" sz="2400" b="1" dirty="0">
                <a:latin typeface="+mj-lt"/>
                <a:ea typeface="+mj-ea"/>
              </a:rPr>
              <a:t>    </a:t>
            </a:r>
            <a:r>
              <a:rPr lang="zh-CN" altLang="en-US" sz="2400" b="1" dirty="0">
                <a:latin typeface="+mj-lt"/>
                <a:ea typeface="+mj-ea"/>
              </a:rPr>
              <a:t>我喜欢他是因为他能逗我笑。</a:t>
            </a:r>
            <a:endParaRPr lang="en-US" altLang="zh-CN" sz="2400" b="1" dirty="0">
              <a:latin typeface="+mj-lt"/>
              <a:ea typeface="+mj-ea"/>
            </a:endParaRPr>
          </a:p>
          <a:p>
            <a:pPr>
              <a:lnSpc>
                <a:spcPts val="4000"/>
              </a:lnSpc>
              <a:defRPr/>
            </a:pPr>
            <a:r>
              <a:rPr lang="en-US" altLang="zh-CN" sz="2800" b="1" dirty="0">
                <a:latin typeface="+mj-lt"/>
                <a:ea typeface="+mj-ea"/>
              </a:rPr>
              <a:t>    I like him because he makes me laugh.</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90600" y="1298575"/>
            <a:ext cx="7429500" cy="2143125"/>
          </a:xfrm>
          <a:prstGeom prst="rect">
            <a:avLst/>
          </a:prstGeom>
        </p:spPr>
        <p:txBody>
          <a:bodyPr>
            <a:spAutoFit/>
          </a:bodyPr>
          <a:lstStyle/>
          <a:p>
            <a:pPr>
              <a:lnSpc>
                <a:spcPts val="4000"/>
              </a:lnSpc>
              <a:defRPr/>
            </a:pPr>
            <a:r>
              <a:rPr lang="en-US" altLang="zh-CN" sz="2800" b="1" dirty="0">
                <a:solidFill>
                  <a:srgbClr val="0000FF"/>
                </a:solidFill>
                <a:latin typeface="+mj-lt"/>
                <a:ea typeface="+mj-ea"/>
              </a:rPr>
              <a:t>(2)</a:t>
            </a:r>
            <a:r>
              <a:rPr lang="zh-CN" altLang="en-US" sz="2400" b="1" dirty="0">
                <a:solidFill>
                  <a:srgbClr val="0000FF"/>
                </a:solidFill>
                <a:latin typeface="+mj-lt"/>
                <a:ea typeface="+mj-ea"/>
              </a:rPr>
              <a:t>在感官动词</a:t>
            </a:r>
            <a:r>
              <a:rPr lang="en-US" altLang="zh-CN" sz="2800" b="1" dirty="0">
                <a:solidFill>
                  <a:srgbClr val="0000FF"/>
                </a:solidFill>
                <a:latin typeface="+mj-lt"/>
                <a:ea typeface="+mj-ea"/>
              </a:rPr>
              <a:t>feel</a:t>
            </a:r>
            <a:r>
              <a:rPr lang="zh-CN" altLang="en-US" sz="2800" b="1" dirty="0">
                <a:solidFill>
                  <a:srgbClr val="0000FF"/>
                </a:solidFill>
                <a:latin typeface="+mj-lt"/>
                <a:ea typeface="+mj-ea"/>
              </a:rPr>
              <a:t>，</a:t>
            </a:r>
            <a:r>
              <a:rPr lang="en-US" altLang="zh-CN" sz="2800" b="1" dirty="0">
                <a:solidFill>
                  <a:srgbClr val="0000FF"/>
                </a:solidFill>
                <a:latin typeface="+mj-lt"/>
                <a:ea typeface="+mj-ea"/>
              </a:rPr>
              <a:t>hear</a:t>
            </a:r>
            <a:r>
              <a:rPr lang="zh-CN" altLang="en-US" sz="2800" b="1" dirty="0">
                <a:solidFill>
                  <a:srgbClr val="0000FF"/>
                </a:solidFill>
                <a:latin typeface="+mj-lt"/>
                <a:ea typeface="+mj-ea"/>
              </a:rPr>
              <a:t>，</a:t>
            </a:r>
            <a:r>
              <a:rPr lang="en-US" altLang="zh-CN" sz="2800" b="1" dirty="0">
                <a:solidFill>
                  <a:srgbClr val="0000FF"/>
                </a:solidFill>
                <a:latin typeface="+mj-lt"/>
                <a:ea typeface="+mj-ea"/>
              </a:rPr>
              <a:t>see</a:t>
            </a:r>
            <a:r>
              <a:rPr lang="zh-CN" altLang="en-US" sz="2800" b="1" dirty="0">
                <a:solidFill>
                  <a:srgbClr val="0000FF"/>
                </a:solidFill>
                <a:latin typeface="+mj-lt"/>
                <a:ea typeface="+mj-ea"/>
              </a:rPr>
              <a:t>，</a:t>
            </a:r>
            <a:r>
              <a:rPr lang="en-US" altLang="zh-CN" sz="2800" b="1" dirty="0">
                <a:solidFill>
                  <a:srgbClr val="0000FF"/>
                </a:solidFill>
                <a:latin typeface="+mj-lt"/>
                <a:ea typeface="+mj-ea"/>
              </a:rPr>
              <a:t>watch</a:t>
            </a:r>
            <a:r>
              <a:rPr lang="zh-CN" altLang="en-US" sz="2800" b="1" dirty="0">
                <a:solidFill>
                  <a:srgbClr val="0000FF"/>
                </a:solidFill>
                <a:latin typeface="+mj-lt"/>
                <a:ea typeface="+mj-ea"/>
              </a:rPr>
              <a:t>，</a:t>
            </a:r>
            <a:r>
              <a:rPr lang="en-US" altLang="zh-CN" sz="2800" b="1" dirty="0">
                <a:solidFill>
                  <a:srgbClr val="0000FF"/>
                </a:solidFill>
                <a:latin typeface="+mj-lt"/>
                <a:ea typeface="+mj-ea"/>
              </a:rPr>
              <a:t>notice</a:t>
            </a:r>
            <a:r>
              <a:rPr lang="zh-CN" altLang="en-US" sz="2800" b="1" dirty="0">
                <a:solidFill>
                  <a:srgbClr val="0000FF"/>
                </a:solidFill>
                <a:latin typeface="+mj-lt"/>
                <a:ea typeface="+mj-ea"/>
              </a:rPr>
              <a:t>，</a:t>
            </a:r>
            <a:endParaRPr lang="en-US" altLang="zh-CN" sz="2800" b="1" dirty="0">
              <a:solidFill>
                <a:srgbClr val="0000FF"/>
              </a:solidFill>
              <a:latin typeface="+mj-lt"/>
              <a:ea typeface="+mj-ea"/>
            </a:endParaRPr>
          </a:p>
          <a:p>
            <a:pPr>
              <a:lnSpc>
                <a:spcPts val="4000"/>
              </a:lnSpc>
              <a:defRPr/>
            </a:pPr>
            <a:r>
              <a:rPr lang="en-US" altLang="zh-CN" sz="2800" b="1" dirty="0">
                <a:solidFill>
                  <a:srgbClr val="0000FF"/>
                </a:solidFill>
                <a:latin typeface="+mj-lt"/>
                <a:ea typeface="+mj-ea"/>
              </a:rPr>
              <a:t>     listen to</a:t>
            </a:r>
            <a:r>
              <a:rPr lang="zh-CN" altLang="en-US" sz="2800" b="1" dirty="0">
                <a:solidFill>
                  <a:srgbClr val="0000FF"/>
                </a:solidFill>
                <a:latin typeface="+mj-lt"/>
                <a:ea typeface="+mj-ea"/>
              </a:rPr>
              <a:t>，</a:t>
            </a:r>
            <a:r>
              <a:rPr lang="en-US" altLang="zh-CN" sz="2800" b="1" dirty="0">
                <a:solidFill>
                  <a:srgbClr val="0000FF"/>
                </a:solidFill>
                <a:latin typeface="+mj-lt"/>
                <a:ea typeface="+mj-ea"/>
              </a:rPr>
              <a:t>look at </a:t>
            </a:r>
            <a:r>
              <a:rPr lang="zh-CN" altLang="en-US" sz="2400" b="1" dirty="0">
                <a:solidFill>
                  <a:srgbClr val="0000FF"/>
                </a:solidFill>
                <a:latin typeface="+mj-lt"/>
                <a:ea typeface="+mj-ea"/>
              </a:rPr>
              <a:t>之后 </a:t>
            </a:r>
            <a:endParaRPr lang="en-US" altLang="zh-CN" sz="2400" b="1" dirty="0">
              <a:solidFill>
                <a:srgbClr val="0000FF"/>
              </a:solidFill>
              <a:latin typeface="+mj-lt"/>
              <a:ea typeface="+mj-ea"/>
            </a:endParaRPr>
          </a:p>
          <a:p>
            <a:pPr>
              <a:lnSpc>
                <a:spcPts val="4000"/>
              </a:lnSpc>
              <a:defRPr/>
            </a:pPr>
            <a:r>
              <a:rPr lang="zh-CN" altLang="en-US" sz="2400" b="1" dirty="0">
                <a:latin typeface="+mj-lt"/>
                <a:ea typeface="+mj-ea"/>
              </a:rPr>
              <a:t>     半小时前我看见她离开了。</a:t>
            </a:r>
            <a:endParaRPr lang="en-US" altLang="zh-CN" sz="2400" b="1" dirty="0">
              <a:latin typeface="+mj-lt"/>
              <a:ea typeface="+mj-ea"/>
            </a:endParaRPr>
          </a:p>
          <a:p>
            <a:pPr>
              <a:lnSpc>
                <a:spcPts val="4000"/>
              </a:lnSpc>
              <a:defRPr/>
            </a:pPr>
            <a:r>
              <a:rPr lang="en-US" altLang="zh-CN" sz="2800" b="1" dirty="0">
                <a:latin typeface="+mj-lt"/>
                <a:ea typeface="+mj-ea"/>
              </a:rPr>
              <a:t>     I saw her leave half an hour ago.</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down)">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8638" y="673100"/>
            <a:ext cx="7750840" cy="1631216"/>
          </a:xfrm>
          <a:prstGeom prst="rect">
            <a:avLst/>
          </a:prstGeom>
        </p:spPr>
        <p:txBody>
          <a:bodyPr wrap="none">
            <a:spAutoFit/>
          </a:bodyPr>
          <a:lstStyle/>
          <a:p>
            <a:pPr>
              <a:lnSpc>
                <a:spcPts val="4000"/>
              </a:lnSpc>
              <a:defRPr/>
            </a:pPr>
            <a:r>
              <a:rPr lang="en-US" altLang="zh-CN" sz="2800" b="1" dirty="0">
                <a:solidFill>
                  <a:srgbClr val="0000FF"/>
                </a:solidFill>
                <a:latin typeface="+mj-lt"/>
                <a:ea typeface="+mj-ea"/>
              </a:rPr>
              <a:t>(3)help</a:t>
            </a:r>
            <a:r>
              <a:rPr lang="zh-CN" altLang="en-US" sz="2400" b="1" dirty="0">
                <a:solidFill>
                  <a:srgbClr val="0000FF"/>
                </a:solidFill>
                <a:latin typeface="+mj-lt"/>
                <a:ea typeface="+mj-ea"/>
              </a:rPr>
              <a:t>后的不定式可省略</a:t>
            </a:r>
            <a:r>
              <a:rPr lang="en-US" altLang="zh-CN" sz="2800" b="1" dirty="0">
                <a:solidFill>
                  <a:srgbClr val="0000FF"/>
                </a:solidFill>
                <a:latin typeface="+mj-lt"/>
                <a:ea typeface="+mj-ea"/>
              </a:rPr>
              <a:t>to</a:t>
            </a:r>
            <a:r>
              <a:rPr lang="zh-CN" altLang="en-US" sz="2800" b="1" dirty="0">
                <a:solidFill>
                  <a:srgbClr val="0000FF"/>
                </a:solidFill>
                <a:latin typeface="+mj-lt"/>
                <a:ea typeface="+mj-ea"/>
              </a:rPr>
              <a:t>，</a:t>
            </a:r>
            <a:r>
              <a:rPr lang="zh-CN" altLang="en-US" sz="2400" b="1" dirty="0">
                <a:solidFill>
                  <a:srgbClr val="0000FF"/>
                </a:solidFill>
                <a:latin typeface="+mj-lt"/>
                <a:ea typeface="+mj-ea"/>
              </a:rPr>
              <a:t>也可以带上</a:t>
            </a:r>
            <a:r>
              <a:rPr lang="en-US" altLang="zh-CN" sz="2800" b="1" dirty="0">
                <a:solidFill>
                  <a:srgbClr val="0000FF"/>
                </a:solidFill>
                <a:latin typeface="+mj-lt"/>
                <a:ea typeface="+mj-ea"/>
              </a:rPr>
              <a:t>to</a:t>
            </a:r>
          </a:p>
          <a:p>
            <a:pPr>
              <a:lnSpc>
                <a:spcPts val="4000"/>
              </a:lnSpc>
              <a:defRPr/>
            </a:pPr>
            <a:r>
              <a:rPr lang="zh-CN" altLang="en-US" sz="2400" b="1" dirty="0">
                <a:latin typeface="+mj-lt"/>
                <a:ea typeface="+mj-ea"/>
              </a:rPr>
              <a:t>     </a:t>
            </a:r>
            <a:r>
              <a:rPr lang="zh-CN" altLang="en-US" sz="2000" b="1" dirty="0">
                <a:latin typeface="+mj-lt"/>
                <a:ea typeface="+mj-ea"/>
              </a:rPr>
              <a:t>我哥哥经常帮助我做家务。</a:t>
            </a:r>
            <a:endParaRPr lang="en-US" altLang="zh-CN" sz="2000" b="1" dirty="0">
              <a:latin typeface="+mj-lt"/>
              <a:ea typeface="+mj-ea"/>
            </a:endParaRPr>
          </a:p>
          <a:p>
            <a:pPr>
              <a:lnSpc>
                <a:spcPts val="4000"/>
              </a:lnSpc>
              <a:defRPr/>
            </a:pPr>
            <a:r>
              <a:rPr lang="en-US" altLang="zh-CN" sz="2400" b="1" dirty="0">
                <a:latin typeface="+mj-lt"/>
                <a:ea typeface="+mj-ea"/>
              </a:rPr>
              <a:t>    My brother often helps me (to) do the housework.</a:t>
            </a:r>
            <a:endParaRPr lang="zh-CN" altLang="en-US" sz="2400" b="1" dirty="0">
              <a:latin typeface="+mj-lt"/>
              <a:ea typeface="+mj-ea"/>
            </a:endParaRPr>
          </a:p>
        </p:txBody>
      </p:sp>
      <p:sp>
        <p:nvSpPr>
          <p:cNvPr id="3" name="矩形 2"/>
          <p:cNvSpPr/>
          <p:nvPr/>
        </p:nvSpPr>
        <p:spPr>
          <a:xfrm>
            <a:off x="965200" y="2435225"/>
            <a:ext cx="7394575" cy="1631216"/>
          </a:xfrm>
          <a:prstGeom prst="rect">
            <a:avLst/>
          </a:prstGeom>
          <a:solidFill>
            <a:schemeClr val="accent6">
              <a:lumMod val="40000"/>
              <a:lumOff val="60000"/>
            </a:schemeClr>
          </a:solidFill>
        </p:spPr>
        <p:txBody>
          <a:bodyPr>
            <a:spAutoFit/>
          </a:bodyPr>
          <a:lstStyle/>
          <a:p>
            <a:pPr>
              <a:defRPr/>
            </a:pPr>
            <a:r>
              <a:rPr lang="zh-CN" altLang="en-US" sz="2000" b="1" dirty="0">
                <a:latin typeface="+mj-lt"/>
                <a:ea typeface="+mj-ea"/>
              </a:rPr>
              <a:t>以上动词可归纳为“一感</a:t>
            </a:r>
            <a:r>
              <a:rPr lang="zh-CN" altLang="en-US" sz="2400" b="1" dirty="0">
                <a:latin typeface="+mj-lt"/>
                <a:ea typeface="+mj-ea"/>
              </a:rPr>
              <a:t>（</a:t>
            </a:r>
            <a:r>
              <a:rPr lang="en-US" altLang="zh-CN" sz="2400" b="1" dirty="0">
                <a:latin typeface="+mj-lt"/>
                <a:ea typeface="+mj-ea"/>
              </a:rPr>
              <a:t>feel)</a:t>
            </a:r>
            <a:r>
              <a:rPr lang="zh-CN" altLang="en-US" sz="2400" b="1" dirty="0">
                <a:latin typeface="+mj-lt"/>
                <a:ea typeface="+mj-ea"/>
              </a:rPr>
              <a:t>，</a:t>
            </a:r>
            <a:r>
              <a:rPr lang="zh-CN" altLang="en-US" sz="2000" b="1" dirty="0">
                <a:latin typeface="+mj-lt"/>
                <a:ea typeface="+mj-ea"/>
              </a:rPr>
              <a:t>二听</a:t>
            </a:r>
            <a:r>
              <a:rPr lang="zh-CN" altLang="en-US" sz="2400" b="1" dirty="0">
                <a:latin typeface="+mj-lt"/>
                <a:ea typeface="+mj-ea"/>
              </a:rPr>
              <a:t>（</a:t>
            </a:r>
            <a:r>
              <a:rPr lang="en-US" altLang="zh-CN" sz="2400" b="1" dirty="0">
                <a:latin typeface="+mj-lt"/>
                <a:ea typeface="+mj-ea"/>
              </a:rPr>
              <a:t>listen to</a:t>
            </a:r>
            <a:r>
              <a:rPr lang="zh-CN" altLang="en-US" sz="2400" b="1" dirty="0">
                <a:latin typeface="+mj-lt"/>
                <a:ea typeface="+mj-ea"/>
              </a:rPr>
              <a:t>，</a:t>
            </a:r>
            <a:r>
              <a:rPr lang="en-US" altLang="zh-CN" sz="2400" b="1" dirty="0">
                <a:latin typeface="+mj-lt"/>
                <a:ea typeface="+mj-ea"/>
              </a:rPr>
              <a:t>hear)</a:t>
            </a:r>
            <a:r>
              <a:rPr lang="zh-CN" altLang="en-US" sz="2400" b="1" dirty="0">
                <a:latin typeface="+mj-lt"/>
                <a:ea typeface="+mj-ea"/>
              </a:rPr>
              <a:t>，</a:t>
            </a:r>
            <a:r>
              <a:rPr lang="zh-CN" altLang="en-US" sz="2000" b="1" dirty="0">
                <a:latin typeface="+mj-lt"/>
                <a:ea typeface="+mj-ea"/>
              </a:rPr>
              <a:t>三让</a:t>
            </a:r>
            <a:r>
              <a:rPr lang="zh-CN" altLang="en-US" sz="2400" b="1" dirty="0">
                <a:latin typeface="+mj-lt"/>
                <a:ea typeface="+mj-ea"/>
              </a:rPr>
              <a:t>（</a:t>
            </a:r>
            <a:r>
              <a:rPr lang="en-US" altLang="zh-CN" sz="2400" b="1" dirty="0">
                <a:latin typeface="+mj-lt"/>
                <a:ea typeface="+mj-ea"/>
              </a:rPr>
              <a:t>let</a:t>
            </a:r>
            <a:r>
              <a:rPr lang="zh-CN" altLang="en-US" sz="2400" b="1" dirty="0">
                <a:latin typeface="+mj-lt"/>
                <a:ea typeface="+mj-ea"/>
              </a:rPr>
              <a:t>，</a:t>
            </a:r>
            <a:r>
              <a:rPr lang="en-US" altLang="zh-CN" sz="2400" b="1" dirty="0">
                <a:latin typeface="+mj-lt"/>
                <a:ea typeface="+mj-ea"/>
              </a:rPr>
              <a:t>make</a:t>
            </a:r>
            <a:r>
              <a:rPr lang="zh-CN" altLang="en-US" sz="2400" b="1" dirty="0">
                <a:latin typeface="+mj-lt"/>
                <a:ea typeface="+mj-ea"/>
              </a:rPr>
              <a:t>，</a:t>
            </a:r>
            <a:r>
              <a:rPr lang="en-US" altLang="zh-CN" sz="2400" b="1" dirty="0">
                <a:latin typeface="+mj-lt"/>
                <a:ea typeface="+mj-ea"/>
              </a:rPr>
              <a:t>have )</a:t>
            </a:r>
            <a:r>
              <a:rPr lang="zh-CN" altLang="en-US" sz="2400" b="1" dirty="0">
                <a:latin typeface="+mj-lt"/>
                <a:ea typeface="+mj-ea"/>
              </a:rPr>
              <a:t>，</a:t>
            </a:r>
            <a:r>
              <a:rPr lang="zh-CN" altLang="en-US" sz="2000" b="1" dirty="0">
                <a:latin typeface="+mj-lt"/>
                <a:ea typeface="+mj-ea"/>
              </a:rPr>
              <a:t>四看</a:t>
            </a:r>
            <a:r>
              <a:rPr lang="zh-CN" altLang="en-US" sz="2400" b="1" dirty="0">
                <a:latin typeface="+mj-lt"/>
                <a:ea typeface="+mj-ea"/>
              </a:rPr>
              <a:t>（</a:t>
            </a:r>
            <a:r>
              <a:rPr lang="en-US" altLang="zh-CN" sz="2400" b="1" dirty="0">
                <a:latin typeface="+mj-lt"/>
                <a:ea typeface="+mj-ea"/>
              </a:rPr>
              <a:t>look at</a:t>
            </a:r>
            <a:r>
              <a:rPr lang="zh-CN" altLang="en-US" sz="2400" b="1" dirty="0">
                <a:latin typeface="+mj-lt"/>
                <a:ea typeface="+mj-ea"/>
              </a:rPr>
              <a:t>，</a:t>
            </a:r>
            <a:r>
              <a:rPr lang="en-US" altLang="zh-CN" sz="2400" b="1" dirty="0">
                <a:latin typeface="+mj-lt"/>
                <a:ea typeface="+mj-ea"/>
              </a:rPr>
              <a:t>see</a:t>
            </a:r>
            <a:r>
              <a:rPr lang="zh-CN" altLang="en-US" sz="2400" b="1" dirty="0">
                <a:latin typeface="+mj-lt"/>
                <a:ea typeface="+mj-ea"/>
              </a:rPr>
              <a:t>，</a:t>
            </a:r>
            <a:r>
              <a:rPr lang="en-US" altLang="zh-CN" sz="2400" b="1" dirty="0">
                <a:latin typeface="+mj-lt"/>
                <a:ea typeface="+mj-ea"/>
              </a:rPr>
              <a:t>watch</a:t>
            </a:r>
            <a:r>
              <a:rPr lang="zh-CN" altLang="en-US" sz="2400" b="1" dirty="0">
                <a:latin typeface="+mj-lt"/>
                <a:ea typeface="+mj-ea"/>
              </a:rPr>
              <a:t>，</a:t>
            </a:r>
            <a:r>
              <a:rPr lang="en-US" altLang="zh-CN" sz="2400" b="1" dirty="0">
                <a:latin typeface="+mj-lt"/>
                <a:ea typeface="+mj-ea"/>
              </a:rPr>
              <a:t>notice)</a:t>
            </a:r>
            <a:r>
              <a:rPr lang="zh-CN" altLang="en-US" sz="2400" b="1" dirty="0">
                <a:latin typeface="+mj-lt"/>
                <a:ea typeface="+mj-ea"/>
              </a:rPr>
              <a:t>，</a:t>
            </a:r>
            <a:r>
              <a:rPr lang="zh-CN" altLang="en-US" sz="2000" b="1" dirty="0">
                <a:latin typeface="+mj-lt"/>
                <a:ea typeface="+mj-ea"/>
              </a:rPr>
              <a:t>半帮助</a:t>
            </a:r>
            <a:r>
              <a:rPr lang="zh-CN" altLang="en-US" sz="2400" b="1" dirty="0">
                <a:latin typeface="+mj-lt"/>
                <a:ea typeface="+mj-ea"/>
              </a:rPr>
              <a:t>（</a:t>
            </a:r>
            <a:r>
              <a:rPr lang="en-US" altLang="zh-CN" sz="2400" b="1" dirty="0">
                <a:latin typeface="+mj-lt"/>
                <a:ea typeface="+mj-ea"/>
              </a:rPr>
              <a:t>help)(</a:t>
            </a:r>
            <a:r>
              <a:rPr lang="zh-CN" altLang="en-US" sz="2000" b="1" dirty="0">
                <a:latin typeface="+mj-lt"/>
                <a:ea typeface="+mj-ea"/>
              </a:rPr>
              <a:t>即在动词 </a:t>
            </a:r>
            <a:r>
              <a:rPr lang="en-US" altLang="zh-CN" sz="2400" b="1" dirty="0">
                <a:latin typeface="+mj-lt"/>
                <a:ea typeface="+mj-ea"/>
              </a:rPr>
              <a:t>help</a:t>
            </a:r>
            <a:r>
              <a:rPr lang="en-US" altLang="zh-CN" sz="2000" b="1" dirty="0">
                <a:latin typeface="+mj-lt"/>
                <a:ea typeface="+mj-ea"/>
              </a:rPr>
              <a:t> </a:t>
            </a:r>
            <a:r>
              <a:rPr lang="zh-CN" altLang="en-US" sz="2000" b="1" dirty="0">
                <a:latin typeface="+mj-lt"/>
                <a:ea typeface="+mj-ea"/>
              </a:rPr>
              <a:t>后面作宾语补足语时，</a:t>
            </a:r>
            <a:r>
              <a:rPr lang="en-US" altLang="zh-CN" sz="2400" b="1" dirty="0">
                <a:latin typeface="+mj-lt"/>
                <a:ea typeface="+mj-ea"/>
              </a:rPr>
              <a:t>to</a:t>
            </a:r>
            <a:r>
              <a:rPr lang="zh-CN" altLang="en-US" sz="2000" b="1" dirty="0">
                <a:latin typeface="+mj-lt"/>
                <a:ea typeface="+mj-ea"/>
              </a:rPr>
              <a:t>可有可无</a:t>
            </a:r>
            <a:r>
              <a:rPr lang="zh-CN" altLang="en-US" sz="2400" b="1" dirty="0">
                <a:latin typeface="+mj-lt"/>
                <a:ea typeface="+mj-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52500" y="527050"/>
            <a:ext cx="7970838" cy="461665"/>
          </a:xfrm>
          <a:prstGeom prst="rect">
            <a:avLst/>
          </a:prstGeom>
        </p:spPr>
        <p:txBody>
          <a:bodyPr>
            <a:spAutoFit/>
          </a:bodyPr>
          <a:lstStyle/>
          <a:p>
            <a:pPr>
              <a:defRPr/>
            </a:pPr>
            <a:r>
              <a:rPr lang="en-US" altLang="zh-CN" sz="2400" b="1" dirty="0">
                <a:latin typeface="+mj-lt"/>
                <a:ea typeface="宋体" panose="02010600030101010101" pitchFamily="2" charset="-122"/>
              </a:rPr>
              <a:t>Fill in the blanks with the phrasal verbs in the box.</a:t>
            </a:r>
          </a:p>
        </p:txBody>
      </p:sp>
      <p:grpSp>
        <p:nvGrpSpPr>
          <p:cNvPr id="23555" name="组合 4"/>
          <p:cNvGrpSpPr/>
          <p:nvPr/>
        </p:nvGrpSpPr>
        <p:grpSpPr bwMode="auto">
          <a:xfrm>
            <a:off x="330200" y="477838"/>
            <a:ext cx="709613" cy="584200"/>
            <a:chOff x="449580" y="517058"/>
            <a:chExt cx="803665" cy="584775"/>
          </a:xfrm>
        </p:grpSpPr>
        <p:sp>
          <p:nvSpPr>
            <p:cNvPr id="4" name="椭圆 3"/>
            <p:cNvSpPr/>
            <p:nvPr/>
          </p:nvSpPr>
          <p:spPr>
            <a:xfrm>
              <a:off x="449580" y="571086"/>
              <a:ext cx="738940"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3562" name="TextBox 4"/>
            <p:cNvSpPr txBox="1">
              <a:spLocks noChangeArrowheads="1"/>
            </p:cNvSpPr>
            <p:nvPr/>
          </p:nvSpPr>
          <p:spPr bwMode="auto">
            <a:xfrm>
              <a:off x="468385"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4a</a:t>
              </a:r>
              <a:endParaRPr lang="zh-CN" altLang="en-US" sz="3200" b="1">
                <a:solidFill>
                  <a:srgbClr val="0000FF"/>
                </a:solidFill>
              </a:endParaRPr>
            </a:p>
          </p:txBody>
        </p:sp>
      </p:grpSp>
      <p:sp>
        <p:nvSpPr>
          <p:cNvPr id="6" name="Text Box 5"/>
          <p:cNvSpPr txBox="1">
            <a:spLocks noChangeArrowheads="1"/>
          </p:cNvSpPr>
          <p:nvPr/>
        </p:nvSpPr>
        <p:spPr bwMode="auto">
          <a:xfrm>
            <a:off x="403225" y="1244600"/>
            <a:ext cx="2170113" cy="2677656"/>
          </a:xfrm>
          <a:prstGeom prst="rect">
            <a:avLst/>
          </a:prstGeom>
          <a:solidFill>
            <a:schemeClr val="tx2">
              <a:lumMod val="20000"/>
              <a:lumOff val="80000"/>
            </a:schemeClr>
          </a:solid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400" b="1" dirty="0" smtClean="0">
                <a:solidFill>
                  <a:srgbClr val="FF0000"/>
                </a:solidFill>
                <a:latin typeface="+mj-lt"/>
              </a:rPr>
              <a:t>put up</a:t>
            </a:r>
          </a:p>
          <a:p>
            <a:pPr algn="ctr" eaLnBrk="1" hangingPunct="1">
              <a:defRPr/>
            </a:pPr>
            <a:r>
              <a:rPr lang="en-US" altLang="zh-CN" sz="2400" b="1" dirty="0" smtClean="0">
                <a:solidFill>
                  <a:srgbClr val="0000FF"/>
                </a:solidFill>
                <a:latin typeface="+mj-lt"/>
              </a:rPr>
              <a:t>hand out</a:t>
            </a:r>
          </a:p>
          <a:p>
            <a:pPr algn="ctr" eaLnBrk="1" hangingPunct="1">
              <a:defRPr/>
            </a:pPr>
            <a:r>
              <a:rPr lang="en-US" altLang="zh-CN" sz="2400" b="1" dirty="0" smtClean="0">
                <a:solidFill>
                  <a:srgbClr val="FF0000"/>
                </a:solidFill>
                <a:latin typeface="+mj-lt"/>
              </a:rPr>
              <a:t>call up</a:t>
            </a:r>
          </a:p>
          <a:p>
            <a:pPr algn="ctr" eaLnBrk="1" hangingPunct="1">
              <a:defRPr/>
            </a:pPr>
            <a:r>
              <a:rPr lang="en-US" altLang="zh-CN" sz="2400" b="1" dirty="0" smtClean="0">
                <a:solidFill>
                  <a:srgbClr val="0000FF"/>
                </a:solidFill>
                <a:latin typeface="+mj-lt"/>
              </a:rPr>
              <a:t>cheer up</a:t>
            </a:r>
          </a:p>
          <a:p>
            <a:pPr algn="ctr" eaLnBrk="1" hangingPunct="1">
              <a:defRPr/>
            </a:pPr>
            <a:r>
              <a:rPr lang="en-US" altLang="zh-CN" sz="2400" b="1" dirty="0" smtClean="0">
                <a:solidFill>
                  <a:srgbClr val="0000FF"/>
                </a:solidFill>
                <a:latin typeface="+mj-lt"/>
              </a:rPr>
              <a:t>come up with </a:t>
            </a:r>
            <a:r>
              <a:rPr lang="en-US" altLang="zh-CN" sz="2400" b="1" dirty="0" smtClean="0">
                <a:solidFill>
                  <a:srgbClr val="FF0000"/>
                </a:solidFill>
                <a:latin typeface="+mj-lt"/>
              </a:rPr>
              <a:t>     give out    </a:t>
            </a:r>
            <a:r>
              <a:rPr lang="en-US" altLang="zh-CN" sz="2400" b="1" dirty="0" smtClean="0">
                <a:solidFill>
                  <a:srgbClr val="0000FF"/>
                </a:solidFill>
                <a:latin typeface="+mj-lt"/>
              </a:rPr>
              <a:t> put off</a:t>
            </a:r>
          </a:p>
        </p:txBody>
      </p:sp>
      <p:sp>
        <p:nvSpPr>
          <p:cNvPr id="7" name="Text Box 19"/>
          <p:cNvSpPr txBox="1">
            <a:spLocks noChangeArrowheads="1"/>
          </p:cNvSpPr>
          <p:nvPr/>
        </p:nvSpPr>
        <p:spPr bwMode="auto">
          <a:xfrm>
            <a:off x="2573338" y="1122363"/>
            <a:ext cx="6105525" cy="15696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latin typeface="+mj-lt"/>
              </a:rPr>
              <a:t>1. I want to ______ my plan to work </a:t>
            </a:r>
          </a:p>
          <a:p>
            <a:pPr eaLnBrk="1" hangingPunct="1">
              <a:defRPr/>
            </a:pPr>
            <a:r>
              <a:rPr lang="en-US" altLang="zh-CN" sz="2400" b="1" dirty="0" smtClean="0">
                <a:latin typeface="+mj-lt"/>
              </a:rPr>
              <a:t>    in an animal hospital until next </a:t>
            </a:r>
          </a:p>
          <a:p>
            <a:pPr eaLnBrk="1" hangingPunct="1">
              <a:defRPr/>
            </a:pPr>
            <a:r>
              <a:rPr lang="en-US" altLang="zh-CN" sz="2400" b="1" dirty="0" smtClean="0">
                <a:latin typeface="+mj-lt"/>
              </a:rPr>
              <a:t>    summer. I’m too busy with my </a:t>
            </a:r>
          </a:p>
          <a:p>
            <a:pPr eaLnBrk="1" hangingPunct="1">
              <a:defRPr/>
            </a:pPr>
            <a:r>
              <a:rPr lang="en-US" altLang="zh-CN" sz="2400" b="1" dirty="0" smtClean="0">
                <a:latin typeface="+mj-lt"/>
              </a:rPr>
              <a:t>    studies this year. </a:t>
            </a:r>
          </a:p>
        </p:txBody>
      </p:sp>
      <p:sp>
        <p:nvSpPr>
          <p:cNvPr id="8" name="Text Box 22"/>
          <p:cNvSpPr txBox="1">
            <a:spLocks noChangeArrowheads="1"/>
          </p:cNvSpPr>
          <p:nvPr/>
        </p:nvSpPr>
        <p:spPr bwMode="auto">
          <a:xfrm>
            <a:off x="4387850" y="1006475"/>
            <a:ext cx="1289050" cy="5224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400" b="1" dirty="0" smtClean="0">
                <a:solidFill>
                  <a:srgbClr val="FF0000"/>
                </a:solidFill>
                <a:latin typeface="+mj-lt"/>
              </a:rPr>
              <a:t>put off</a:t>
            </a:r>
          </a:p>
        </p:txBody>
      </p:sp>
      <p:sp>
        <p:nvSpPr>
          <p:cNvPr id="9" name="Text Box 5"/>
          <p:cNvSpPr txBox="1">
            <a:spLocks noChangeArrowheads="1"/>
          </p:cNvSpPr>
          <p:nvPr/>
        </p:nvSpPr>
        <p:spPr bwMode="auto">
          <a:xfrm>
            <a:off x="2573338" y="2936875"/>
            <a:ext cx="6105525" cy="15696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latin typeface="+mj-lt"/>
              </a:rPr>
              <a:t>2. She hopes to ______ at least five </a:t>
            </a:r>
          </a:p>
          <a:p>
            <a:pPr eaLnBrk="1" hangingPunct="1">
              <a:defRPr/>
            </a:pPr>
            <a:r>
              <a:rPr lang="en-US" altLang="zh-CN" sz="2400" b="1" dirty="0" smtClean="0">
                <a:latin typeface="+mj-lt"/>
              </a:rPr>
              <a:t>    primary schools to ask if they need </a:t>
            </a:r>
          </a:p>
          <a:p>
            <a:pPr eaLnBrk="1" hangingPunct="1">
              <a:defRPr/>
            </a:pPr>
            <a:r>
              <a:rPr lang="en-US" altLang="zh-CN" sz="2400" b="1" dirty="0" smtClean="0">
                <a:latin typeface="+mj-lt"/>
              </a:rPr>
              <a:t>    volunteers for their after-school </a:t>
            </a:r>
          </a:p>
          <a:p>
            <a:pPr eaLnBrk="1" hangingPunct="1">
              <a:defRPr/>
            </a:pPr>
            <a:r>
              <a:rPr lang="en-US" altLang="zh-CN" sz="2400" b="1" dirty="0" smtClean="0">
                <a:latin typeface="+mj-lt"/>
              </a:rPr>
              <a:t>    programs. </a:t>
            </a:r>
          </a:p>
        </p:txBody>
      </p:sp>
      <p:sp>
        <p:nvSpPr>
          <p:cNvPr id="10" name="Text Box 21"/>
          <p:cNvSpPr txBox="1">
            <a:spLocks noChangeArrowheads="1"/>
          </p:cNvSpPr>
          <p:nvPr/>
        </p:nvSpPr>
        <p:spPr bwMode="auto">
          <a:xfrm>
            <a:off x="4937125" y="2809875"/>
            <a:ext cx="1409700" cy="5224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400" b="1" dirty="0" smtClean="0">
                <a:solidFill>
                  <a:srgbClr val="FF0000"/>
                </a:solidFill>
                <a:latin typeface="+mj-lt"/>
              </a:rPr>
              <a:t>call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300" fill="hold">
                                          <p:stCondLst>
                                            <p:cond delay="0"/>
                                          </p:stCondLst>
                                        </p:cTn>
                                        <p:tgtEl>
                                          <p:spTgt spid="8"/>
                                        </p:tgtEl>
                                        <p:attrNameLst>
                                          <p:attrName>ppt_x</p:attrName>
                                        </p:attrNameLst>
                                      </p:cBhvr>
                                    </p:anim>
                                    <p:anim from="0" to="-1.0" calcmode="lin" valueType="num">
                                      <p:cBhvr>
                                        <p:cTn id="8" dur="100" decel="50000" autoRev="1" fill="hold">
                                          <p:stCondLst>
                                            <p:cond delay="300"/>
                                          </p:stCondLst>
                                        </p:cTn>
                                        <p:tgtEl>
                                          <p:spTgt spid="8"/>
                                        </p:tgtEl>
                                        <p:attrNameLst>
                                          <p:attrName>xshear</p:attrName>
                                        </p:attrNameLst>
                                      </p:cBhvr>
                                    </p:anim>
                                    <p:animScale>
                                      <p:cBhvr>
                                        <p:cTn id="9" dur="100" decel="100000" autoRev="1" fill="hold">
                                          <p:stCondLst>
                                            <p:cond delay="300"/>
                                          </p:stCondLst>
                                        </p:cTn>
                                        <p:tgtEl>
                                          <p:spTgt spid="8"/>
                                        </p:tgtEl>
                                      </p:cBhvr>
                                      <p:from x="100000" y="100000"/>
                                      <p:to x="80000" y="100000"/>
                                    </p:animScale>
                                    <p:anim by="(#ppt_h/3+#ppt_w*0.1)" calcmode="lin" valueType="num">
                                      <p:cBhvr additive="sum">
                                        <p:cTn id="10" dur="100" decel="100000" autoRev="1" fill="hold">
                                          <p:stCondLst>
                                            <p:cond delay="300"/>
                                          </p:stCondLst>
                                        </p:cTn>
                                        <p:tgtEl>
                                          <p:spTgt spid="8"/>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from="(-#ppt_w/2)" to="(#ppt_x)" calcmode="lin" valueType="num">
                                      <p:cBhvr>
                                        <p:cTn id="15" dur="300" fill="hold">
                                          <p:stCondLst>
                                            <p:cond delay="0"/>
                                          </p:stCondLst>
                                        </p:cTn>
                                        <p:tgtEl>
                                          <p:spTgt spid="10"/>
                                        </p:tgtEl>
                                        <p:attrNameLst>
                                          <p:attrName>ppt_x</p:attrName>
                                        </p:attrNameLst>
                                      </p:cBhvr>
                                    </p:anim>
                                    <p:anim from="0" to="-1.0" calcmode="lin" valueType="num">
                                      <p:cBhvr>
                                        <p:cTn id="16" dur="100" decel="50000" autoRev="1" fill="hold">
                                          <p:stCondLst>
                                            <p:cond delay="300"/>
                                          </p:stCondLst>
                                        </p:cTn>
                                        <p:tgtEl>
                                          <p:spTgt spid="10"/>
                                        </p:tgtEl>
                                        <p:attrNameLst>
                                          <p:attrName>xshear</p:attrName>
                                        </p:attrNameLst>
                                      </p:cBhvr>
                                    </p:anim>
                                    <p:animScale>
                                      <p:cBhvr>
                                        <p:cTn id="17" dur="100" decel="100000" autoRev="1" fill="hold">
                                          <p:stCondLst>
                                            <p:cond delay="300"/>
                                          </p:stCondLst>
                                        </p:cTn>
                                        <p:tgtEl>
                                          <p:spTgt spid="10"/>
                                        </p:tgtEl>
                                      </p:cBhvr>
                                      <p:from x="100000" y="100000"/>
                                      <p:to x="80000" y="100000"/>
                                    </p:animScale>
                                    <p:anim by="(#ppt_h/3+#ppt_w*0.1)" calcmode="lin" valueType="num">
                                      <p:cBhvr additive="sum">
                                        <p:cTn id="18" dur="100" decel="100000" autoRev="1" fill="hold">
                                          <p:stCondLst>
                                            <p:cond delay="300"/>
                                          </p:stCondLst>
                                        </p:cTn>
                                        <p:tgtEl>
                                          <p:spTgt spid="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1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2401888" y="654050"/>
            <a:ext cx="6243637" cy="12795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533400" indent="-5334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defRPr/>
            </a:pPr>
            <a:r>
              <a:rPr lang="en-US" altLang="zh-CN" sz="2400" b="1" dirty="0" smtClean="0">
                <a:latin typeface="+mj-lt"/>
              </a:rPr>
              <a:t>3. Our class is trying to ____________ </a:t>
            </a:r>
          </a:p>
          <a:p>
            <a:pPr eaLnBrk="1" hangingPunct="1">
              <a:lnSpc>
                <a:spcPct val="110000"/>
              </a:lnSpc>
              <a:defRPr/>
            </a:pPr>
            <a:r>
              <a:rPr lang="en-US" altLang="zh-CN" sz="2400" b="1" dirty="0" smtClean="0">
                <a:latin typeface="+mj-lt"/>
              </a:rPr>
              <a:t>     some ideas to _______ sick children </a:t>
            </a:r>
          </a:p>
          <a:p>
            <a:pPr eaLnBrk="1" hangingPunct="1">
              <a:lnSpc>
                <a:spcPct val="110000"/>
              </a:lnSpc>
              <a:defRPr/>
            </a:pPr>
            <a:r>
              <a:rPr lang="en-US" altLang="zh-CN" sz="2400" b="1" dirty="0" smtClean="0">
                <a:latin typeface="+mj-lt"/>
              </a:rPr>
              <a:t>     because they are often sad. </a:t>
            </a:r>
          </a:p>
        </p:txBody>
      </p:sp>
      <p:sp>
        <p:nvSpPr>
          <p:cNvPr id="4" name="Text Box 5"/>
          <p:cNvSpPr txBox="1">
            <a:spLocks noChangeArrowheads="1"/>
          </p:cNvSpPr>
          <p:nvPr/>
        </p:nvSpPr>
        <p:spPr bwMode="auto">
          <a:xfrm>
            <a:off x="2401888" y="2181225"/>
            <a:ext cx="6551612" cy="226754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533400" indent="-5334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latin typeface="+mj-lt"/>
              </a:rPr>
              <a:t>4. We decided to ______ signs around </a:t>
            </a:r>
          </a:p>
          <a:p>
            <a:pPr eaLnBrk="1" hangingPunct="1">
              <a:lnSpc>
                <a:spcPct val="120000"/>
              </a:lnSpc>
              <a:defRPr/>
            </a:pPr>
            <a:r>
              <a:rPr lang="en-US" altLang="zh-CN" sz="2400" b="1" dirty="0" smtClean="0">
                <a:latin typeface="+mj-lt"/>
              </a:rPr>
              <a:t>     the school and ________ notices to </a:t>
            </a:r>
          </a:p>
          <a:p>
            <a:pPr eaLnBrk="1" hangingPunct="1">
              <a:lnSpc>
                <a:spcPct val="120000"/>
              </a:lnSpc>
              <a:defRPr/>
            </a:pPr>
            <a:r>
              <a:rPr lang="en-US" altLang="zh-CN" sz="2400" b="1" dirty="0" smtClean="0">
                <a:latin typeface="+mj-lt"/>
              </a:rPr>
              <a:t>     tell students about the book sale. </a:t>
            </a:r>
          </a:p>
          <a:p>
            <a:pPr eaLnBrk="1" hangingPunct="1">
              <a:lnSpc>
                <a:spcPct val="120000"/>
              </a:lnSpc>
              <a:defRPr/>
            </a:pPr>
            <a:r>
              <a:rPr lang="en-US" altLang="zh-CN" sz="2400" b="1" dirty="0" smtClean="0">
                <a:latin typeface="+mj-lt"/>
              </a:rPr>
              <a:t>     We will _______ the money from the </a:t>
            </a:r>
          </a:p>
          <a:p>
            <a:pPr eaLnBrk="1" hangingPunct="1">
              <a:lnSpc>
                <a:spcPct val="120000"/>
              </a:lnSpc>
              <a:defRPr/>
            </a:pPr>
            <a:r>
              <a:rPr lang="en-US" altLang="zh-CN" sz="2400" b="1" dirty="0" smtClean="0">
                <a:latin typeface="+mj-lt"/>
              </a:rPr>
              <a:t>     sale to homeless people. </a:t>
            </a:r>
          </a:p>
        </p:txBody>
      </p:sp>
      <p:sp>
        <p:nvSpPr>
          <p:cNvPr id="6" name="Text Box 21"/>
          <p:cNvSpPr txBox="1">
            <a:spLocks noChangeArrowheads="1"/>
          </p:cNvSpPr>
          <p:nvPr/>
        </p:nvSpPr>
        <p:spPr bwMode="auto">
          <a:xfrm>
            <a:off x="5994400" y="542925"/>
            <a:ext cx="2265363" cy="572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400" b="1" dirty="0" smtClean="0">
                <a:solidFill>
                  <a:srgbClr val="FF0000"/>
                </a:solidFill>
                <a:latin typeface="+mj-lt"/>
              </a:rPr>
              <a:t>come up with</a:t>
            </a:r>
          </a:p>
        </p:txBody>
      </p:sp>
      <p:sp>
        <p:nvSpPr>
          <p:cNvPr id="7" name="Text Box 21"/>
          <p:cNvSpPr txBox="1">
            <a:spLocks noChangeArrowheads="1"/>
          </p:cNvSpPr>
          <p:nvPr/>
        </p:nvSpPr>
        <p:spPr bwMode="auto">
          <a:xfrm>
            <a:off x="4924425" y="1022350"/>
            <a:ext cx="1544638" cy="572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400" b="1" dirty="0" smtClean="0">
                <a:solidFill>
                  <a:srgbClr val="FF0000"/>
                </a:solidFill>
                <a:latin typeface="+mj-lt"/>
              </a:rPr>
              <a:t>cheer up</a:t>
            </a:r>
          </a:p>
        </p:txBody>
      </p:sp>
      <p:sp>
        <p:nvSpPr>
          <p:cNvPr id="8" name="Text Box 21"/>
          <p:cNvSpPr txBox="1">
            <a:spLocks noChangeArrowheads="1"/>
          </p:cNvSpPr>
          <p:nvPr/>
        </p:nvSpPr>
        <p:spPr bwMode="auto">
          <a:xfrm>
            <a:off x="4938713" y="2184400"/>
            <a:ext cx="1408112"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400" b="1" dirty="0" smtClean="0">
                <a:solidFill>
                  <a:srgbClr val="FF0000"/>
                </a:solidFill>
                <a:latin typeface="+mj-lt"/>
              </a:rPr>
              <a:t> </a:t>
            </a:r>
            <a:r>
              <a:rPr lang="en-US" altLang="zh-CN" sz="2400" b="1" dirty="0" smtClean="0">
                <a:solidFill>
                  <a:srgbClr val="FF0000"/>
                </a:solidFill>
                <a:latin typeface="+mj-lt"/>
              </a:rPr>
              <a:t>put up</a:t>
            </a:r>
          </a:p>
        </p:txBody>
      </p:sp>
      <p:sp>
        <p:nvSpPr>
          <p:cNvPr id="9" name="Text Box 21"/>
          <p:cNvSpPr txBox="1">
            <a:spLocks noChangeArrowheads="1"/>
          </p:cNvSpPr>
          <p:nvPr/>
        </p:nvSpPr>
        <p:spPr bwMode="auto">
          <a:xfrm>
            <a:off x="5124450" y="2724150"/>
            <a:ext cx="1703388"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hand out</a:t>
            </a:r>
          </a:p>
        </p:txBody>
      </p:sp>
      <p:sp>
        <p:nvSpPr>
          <p:cNvPr id="10" name="Text Box 21"/>
          <p:cNvSpPr txBox="1">
            <a:spLocks noChangeArrowheads="1"/>
          </p:cNvSpPr>
          <p:nvPr/>
        </p:nvSpPr>
        <p:spPr bwMode="auto">
          <a:xfrm>
            <a:off x="4094163" y="3744913"/>
            <a:ext cx="1398587"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give out</a:t>
            </a:r>
          </a:p>
        </p:txBody>
      </p:sp>
      <p:sp>
        <p:nvSpPr>
          <p:cNvPr id="11" name="Text Box 5"/>
          <p:cNvSpPr txBox="1">
            <a:spLocks noChangeArrowheads="1"/>
          </p:cNvSpPr>
          <p:nvPr/>
        </p:nvSpPr>
        <p:spPr bwMode="auto">
          <a:xfrm>
            <a:off x="233363" y="984250"/>
            <a:ext cx="2168525" cy="2677656"/>
          </a:xfrm>
          <a:prstGeom prst="rect">
            <a:avLst/>
          </a:prstGeom>
          <a:solidFill>
            <a:schemeClr val="tx2">
              <a:lumMod val="20000"/>
              <a:lumOff val="80000"/>
            </a:schemeClr>
          </a:solid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400" b="1" dirty="0" smtClean="0">
                <a:solidFill>
                  <a:srgbClr val="FF0000"/>
                </a:solidFill>
                <a:latin typeface="+mj-lt"/>
              </a:rPr>
              <a:t>put up</a:t>
            </a:r>
          </a:p>
          <a:p>
            <a:pPr algn="ctr" eaLnBrk="1" hangingPunct="1">
              <a:defRPr/>
            </a:pPr>
            <a:r>
              <a:rPr lang="en-US" altLang="zh-CN" sz="2400" b="1" dirty="0" smtClean="0">
                <a:solidFill>
                  <a:srgbClr val="0000FF"/>
                </a:solidFill>
                <a:latin typeface="+mj-lt"/>
              </a:rPr>
              <a:t>hand out</a:t>
            </a:r>
          </a:p>
          <a:p>
            <a:pPr algn="ctr" eaLnBrk="1" hangingPunct="1">
              <a:defRPr/>
            </a:pPr>
            <a:r>
              <a:rPr lang="en-US" altLang="zh-CN" sz="2400" b="1" dirty="0" smtClean="0">
                <a:solidFill>
                  <a:srgbClr val="FF0000"/>
                </a:solidFill>
                <a:latin typeface="+mj-lt"/>
              </a:rPr>
              <a:t>call up</a:t>
            </a:r>
          </a:p>
          <a:p>
            <a:pPr algn="ctr" eaLnBrk="1" hangingPunct="1">
              <a:defRPr/>
            </a:pPr>
            <a:r>
              <a:rPr lang="en-US" altLang="zh-CN" sz="2400" b="1" dirty="0" smtClean="0">
                <a:solidFill>
                  <a:srgbClr val="0000FF"/>
                </a:solidFill>
                <a:latin typeface="+mj-lt"/>
              </a:rPr>
              <a:t>cheer up</a:t>
            </a:r>
          </a:p>
          <a:p>
            <a:pPr algn="ctr" eaLnBrk="1" hangingPunct="1">
              <a:defRPr/>
            </a:pPr>
            <a:r>
              <a:rPr lang="en-US" altLang="zh-CN" sz="2400" b="1" dirty="0" smtClean="0">
                <a:solidFill>
                  <a:srgbClr val="0000FF"/>
                </a:solidFill>
                <a:latin typeface="+mj-lt"/>
              </a:rPr>
              <a:t>come up with </a:t>
            </a:r>
            <a:r>
              <a:rPr lang="en-US" altLang="zh-CN" sz="2400" b="1" dirty="0" smtClean="0">
                <a:solidFill>
                  <a:srgbClr val="FF0000"/>
                </a:solidFill>
                <a:latin typeface="+mj-lt"/>
              </a:rPr>
              <a:t>     give out    </a:t>
            </a:r>
            <a:r>
              <a:rPr lang="en-US" altLang="zh-CN" sz="2400" b="1" dirty="0" smtClean="0">
                <a:solidFill>
                  <a:srgbClr val="0000FF"/>
                </a:solidFill>
                <a:latin typeface="+mj-lt"/>
              </a:rPr>
              <a:t> put off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300" fill="hold">
                                          <p:stCondLst>
                                            <p:cond delay="0"/>
                                          </p:stCondLst>
                                        </p:cTn>
                                        <p:tgtEl>
                                          <p:spTgt spid="6"/>
                                        </p:tgtEl>
                                        <p:attrNameLst>
                                          <p:attrName>ppt_x</p:attrName>
                                        </p:attrNameLst>
                                      </p:cBhvr>
                                    </p:anim>
                                    <p:anim from="0" to="-1.0" calcmode="lin" valueType="num">
                                      <p:cBhvr>
                                        <p:cTn id="8" dur="100" decel="50000" autoRev="1" fill="hold">
                                          <p:stCondLst>
                                            <p:cond delay="300"/>
                                          </p:stCondLst>
                                        </p:cTn>
                                        <p:tgtEl>
                                          <p:spTgt spid="6"/>
                                        </p:tgtEl>
                                        <p:attrNameLst>
                                          <p:attrName>xshear</p:attrName>
                                        </p:attrNameLst>
                                      </p:cBhvr>
                                    </p:anim>
                                    <p:animScale>
                                      <p:cBhvr>
                                        <p:cTn id="9" dur="100" decel="100000" autoRev="1" fill="hold">
                                          <p:stCondLst>
                                            <p:cond delay="300"/>
                                          </p:stCondLst>
                                        </p:cTn>
                                        <p:tgtEl>
                                          <p:spTgt spid="6"/>
                                        </p:tgtEl>
                                      </p:cBhvr>
                                      <p:from x="100000" y="100000"/>
                                      <p:to x="80000" y="100000"/>
                                    </p:animScale>
                                    <p:anim by="(#ppt_h/3+#ppt_w*0.1)" calcmode="lin" valueType="num">
                                      <p:cBhvr additive="sum">
                                        <p:cTn id="10" dur="100" decel="100000" autoRev="1" fill="hold">
                                          <p:stCondLst>
                                            <p:cond delay="300"/>
                                          </p:stCondLst>
                                        </p:cTn>
                                        <p:tgtEl>
                                          <p:spTgt spid="6"/>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from="(-#ppt_w/2)" to="(#ppt_x)" calcmode="lin" valueType="num">
                                      <p:cBhvr>
                                        <p:cTn id="15" dur="300" fill="hold">
                                          <p:stCondLst>
                                            <p:cond delay="0"/>
                                          </p:stCondLst>
                                        </p:cTn>
                                        <p:tgtEl>
                                          <p:spTgt spid="7"/>
                                        </p:tgtEl>
                                        <p:attrNameLst>
                                          <p:attrName>ppt_x</p:attrName>
                                        </p:attrNameLst>
                                      </p:cBhvr>
                                    </p:anim>
                                    <p:anim from="0" to="-1.0" calcmode="lin" valueType="num">
                                      <p:cBhvr>
                                        <p:cTn id="16" dur="100" decel="50000" autoRev="1" fill="hold">
                                          <p:stCondLst>
                                            <p:cond delay="300"/>
                                          </p:stCondLst>
                                        </p:cTn>
                                        <p:tgtEl>
                                          <p:spTgt spid="7"/>
                                        </p:tgtEl>
                                        <p:attrNameLst>
                                          <p:attrName>xshear</p:attrName>
                                        </p:attrNameLst>
                                      </p:cBhvr>
                                    </p:anim>
                                    <p:animScale>
                                      <p:cBhvr>
                                        <p:cTn id="17" dur="100" decel="100000" autoRev="1" fill="hold">
                                          <p:stCondLst>
                                            <p:cond delay="300"/>
                                          </p:stCondLst>
                                        </p:cTn>
                                        <p:tgtEl>
                                          <p:spTgt spid="7"/>
                                        </p:tgtEl>
                                      </p:cBhvr>
                                      <p:from x="100000" y="100000"/>
                                      <p:to x="80000" y="100000"/>
                                    </p:animScale>
                                    <p:anim by="(#ppt_h/3+#ppt_w*0.1)" calcmode="lin" valueType="num">
                                      <p:cBhvr additive="sum">
                                        <p:cTn id="18" dur="100" decel="100000" autoRev="1" fill="hold">
                                          <p:stCondLst>
                                            <p:cond delay="300"/>
                                          </p:stCondLst>
                                        </p:cTn>
                                        <p:tgtEl>
                                          <p:spTgt spid="7"/>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from="(-#ppt_w/2)" to="(#ppt_x)" calcmode="lin" valueType="num">
                                      <p:cBhvr>
                                        <p:cTn id="23" dur="300" fill="hold">
                                          <p:stCondLst>
                                            <p:cond delay="0"/>
                                          </p:stCondLst>
                                        </p:cTn>
                                        <p:tgtEl>
                                          <p:spTgt spid="8"/>
                                        </p:tgtEl>
                                        <p:attrNameLst>
                                          <p:attrName>ppt_x</p:attrName>
                                        </p:attrNameLst>
                                      </p:cBhvr>
                                    </p:anim>
                                    <p:anim from="0" to="-1.0" calcmode="lin" valueType="num">
                                      <p:cBhvr>
                                        <p:cTn id="24" dur="100" decel="50000" autoRev="1" fill="hold">
                                          <p:stCondLst>
                                            <p:cond delay="300"/>
                                          </p:stCondLst>
                                        </p:cTn>
                                        <p:tgtEl>
                                          <p:spTgt spid="8"/>
                                        </p:tgtEl>
                                        <p:attrNameLst>
                                          <p:attrName>xshear</p:attrName>
                                        </p:attrNameLst>
                                      </p:cBhvr>
                                    </p:anim>
                                    <p:animScale>
                                      <p:cBhvr>
                                        <p:cTn id="25" dur="100" decel="100000" autoRev="1" fill="hold">
                                          <p:stCondLst>
                                            <p:cond delay="300"/>
                                          </p:stCondLst>
                                        </p:cTn>
                                        <p:tgtEl>
                                          <p:spTgt spid="8"/>
                                        </p:tgtEl>
                                      </p:cBhvr>
                                      <p:from x="100000" y="100000"/>
                                      <p:to x="80000" y="100000"/>
                                    </p:animScale>
                                    <p:anim by="(#ppt_h/3+#ppt_w*0.1)" calcmode="lin" valueType="num">
                                      <p:cBhvr additive="sum">
                                        <p:cTn id="26" dur="100" decel="100000" autoRev="1" fill="hold">
                                          <p:stCondLst>
                                            <p:cond delay="300"/>
                                          </p:stCondLst>
                                        </p:cTn>
                                        <p:tgtEl>
                                          <p:spTgt spid="8"/>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from="(-#ppt_w/2)" to="(#ppt_x)" calcmode="lin" valueType="num">
                                      <p:cBhvr>
                                        <p:cTn id="31" dur="300" fill="hold">
                                          <p:stCondLst>
                                            <p:cond delay="0"/>
                                          </p:stCondLst>
                                        </p:cTn>
                                        <p:tgtEl>
                                          <p:spTgt spid="9"/>
                                        </p:tgtEl>
                                        <p:attrNameLst>
                                          <p:attrName>ppt_x</p:attrName>
                                        </p:attrNameLst>
                                      </p:cBhvr>
                                    </p:anim>
                                    <p:anim from="0" to="-1.0" calcmode="lin" valueType="num">
                                      <p:cBhvr>
                                        <p:cTn id="32" dur="100" decel="50000" autoRev="1" fill="hold">
                                          <p:stCondLst>
                                            <p:cond delay="300"/>
                                          </p:stCondLst>
                                        </p:cTn>
                                        <p:tgtEl>
                                          <p:spTgt spid="9"/>
                                        </p:tgtEl>
                                        <p:attrNameLst>
                                          <p:attrName>xshear</p:attrName>
                                        </p:attrNameLst>
                                      </p:cBhvr>
                                    </p:anim>
                                    <p:animScale>
                                      <p:cBhvr>
                                        <p:cTn id="33" dur="100" decel="100000" autoRev="1" fill="hold">
                                          <p:stCondLst>
                                            <p:cond delay="300"/>
                                          </p:stCondLst>
                                        </p:cTn>
                                        <p:tgtEl>
                                          <p:spTgt spid="9"/>
                                        </p:tgtEl>
                                      </p:cBhvr>
                                      <p:from x="100000" y="100000"/>
                                      <p:to x="80000" y="100000"/>
                                    </p:animScale>
                                    <p:anim by="(#ppt_h/3+#ppt_w*0.1)" calcmode="lin" valueType="num">
                                      <p:cBhvr additive="sum">
                                        <p:cTn id="34" dur="100" decel="100000" autoRev="1" fill="hold">
                                          <p:stCondLst>
                                            <p:cond delay="300"/>
                                          </p:stCondLst>
                                        </p:cTn>
                                        <p:tgtEl>
                                          <p:spTgt spid="9"/>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from="(-#ppt_w/2)" to="(#ppt_x)" calcmode="lin" valueType="num">
                                      <p:cBhvr>
                                        <p:cTn id="39" dur="300" fill="hold">
                                          <p:stCondLst>
                                            <p:cond delay="0"/>
                                          </p:stCondLst>
                                        </p:cTn>
                                        <p:tgtEl>
                                          <p:spTgt spid="10"/>
                                        </p:tgtEl>
                                        <p:attrNameLst>
                                          <p:attrName>ppt_x</p:attrName>
                                        </p:attrNameLst>
                                      </p:cBhvr>
                                    </p:anim>
                                    <p:anim from="0" to="-1.0" calcmode="lin" valueType="num">
                                      <p:cBhvr>
                                        <p:cTn id="40" dur="100" decel="50000" autoRev="1" fill="hold">
                                          <p:stCondLst>
                                            <p:cond delay="300"/>
                                          </p:stCondLst>
                                        </p:cTn>
                                        <p:tgtEl>
                                          <p:spTgt spid="10"/>
                                        </p:tgtEl>
                                        <p:attrNameLst>
                                          <p:attrName>xshear</p:attrName>
                                        </p:attrNameLst>
                                      </p:cBhvr>
                                    </p:anim>
                                    <p:animScale>
                                      <p:cBhvr>
                                        <p:cTn id="41" dur="100" decel="100000" autoRev="1" fill="hold">
                                          <p:stCondLst>
                                            <p:cond delay="300"/>
                                          </p:stCondLst>
                                        </p:cTn>
                                        <p:tgtEl>
                                          <p:spTgt spid="10"/>
                                        </p:tgtEl>
                                      </p:cBhvr>
                                      <p:from x="100000" y="100000"/>
                                      <p:to x="80000" y="100000"/>
                                    </p:animScale>
                                    <p:anim by="(#ppt_h/3+#ppt_w*0.1)" calcmode="lin" valueType="num">
                                      <p:cBhvr additive="sum">
                                        <p:cTn id="42" dur="100" decel="100000" autoRev="1" fill="hold">
                                          <p:stCondLst>
                                            <p:cond delay="300"/>
                                          </p:stCondLst>
                                        </p:cTn>
                                        <p:tgtEl>
                                          <p:spTgt spid="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P spid="9" grpId="0" autoUpdateAnimBg="0"/>
      <p:bldP spid="1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组合 4"/>
          <p:cNvGrpSpPr/>
          <p:nvPr/>
        </p:nvGrpSpPr>
        <p:grpSpPr bwMode="auto">
          <a:xfrm>
            <a:off x="498475" y="554038"/>
            <a:ext cx="708025" cy="584200"/>
            <a:chOff x="449580" y="517058"/>
            <a:chExt cx="803665" cy="584775"/>
          </a:xfrm>
        </p:grpSpPr>
        <p:sp>
          <p:nvSpPr>
            <p:cNvPr id="3" name="椭圆 2"/>
            <p:cNvSpPr/>
            <p:nvPr/>
          </p:nvSpPr>
          <p:spPr>
            <a:xfrm>
              <a:off x="449580" y="571086"/>
              <a:ext cx="740598"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5610" name="TextBox 3"/>
            <p:cNvSpPr txBox="1">
              <a:spLocks noChangeArrowheads="1"/>
            </p:cNvSpPr>
            <p:nvPr/>
          </p:nvSpPr>
          <p:spPr bwMode="auto">
            <a:xfrm>
              <a:off x="468385"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4b</a:t>
              </a:r>
              <a:endParaRPr lang="zh-CN" altLang="en-US" sz="3200" b="1">
                <a:solidFill>
                  <a:srgbClr val="0000FF"/>
                </a:solidFill>
              </a:endParaRPr>
            </a:p>
          </p:txBody>
        </p:sp>
      </p:grpSp>
      <p:sp>
        <p:nvSpPr>
          <p:cNvPr id="5" name="矩形 4"/>
          <p:cNvSpPr/>
          <p:nvPr/>
        </p:nvSpPr>
        <p:spPr>
          <a:xfrm>
            <a:off x="1150938" y="381000"/>
            <a:ext cx="7329487" cy="954088"/>
          </a:xfrm>
          <a:prstGeom prst="rect">
            <a:avLst/>
          </a:prstGeom>
        </p:spPr>
        <p:txBody>
          <a:bodyPr>
            <a:spAutoFit/>
          </a:bodyPr>
          <a:lstStyle/>
          <a:p>
            <a:pPr>
              <a:defRPr/>
            </a:pPr>
            <a:r>
              <a:rPr lang="en-US" altLang="zh-CN" sz="2800" b="1" dirty="0">
                <a:latin typeface="+mj-lt"/>
                <a:ea typeface="宋体" panose="02010600030101010101" pitchFamily="2" charset="-122"/>
                <a:cs typeface="Times New Roman" panose="02020603050405020304" pitchFamily="18" charset="0"/>
              </a:rPr>
              <a:t>Fill in the blanks with the correct forms of the verbs in the box.</a:t>
            </a:r>
            <a:endParaRPr lang="zh-CN" altLang="en-US" sz="2800" dirty="0">
              <a:latin typeface="+mj-lt"/>
              <a:ea typeface="宋体" panose="02010600030101010101" pitchFamily="2" charset="-122"/>
            </a:endParaRPr>
          </a:p>
        </p:txBody>
      </p:sp>
      <p:sp>
        <p:nvSpPr>
          <p:cNvPr id="6" name="Rectangle 12"/>
          <p:cNvSpPr>
            <a:spLocks noChangeArrowheads="1"/>
          </p:cNvSpPr>
          <p:nvPr/>
        </p:nvSpPr>
        <p:spPr bwMode="auto">
          <a:xfrm>
            <a:off x="1268412" y="1408113"/>
            <a:ext cx="7261634" cy="503237"/>
          </a:xfrm>
          <a:prstGeom prst="rect">
            <a:avLst/>
          </a:prstGeom>
          <a:solidFill>
            <a:srgbClr val="FFFFCC"/>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800" b="1" dirty="0" smtClean="0">
                <a:latin typeface="+mj-lt"/>
                <a:cs typeface="Times New Roman" panose="02020603050405020304" pitchFamily="18" charset="0"/>
              </a:rPr>
              <a:t>help    move    do    make    visit     spend  </a:t>
            </a:r>
            <a:endParaRPr lang="zh-CN" altLang="en-US" sz="2800" b="1" dirty="0" smtClean="0">
              <a:latin typeface="+mj-lt"/>
              <a:cs typeface="Times New Roman" panose="02020603050405020304" pitchFamily="18" charset="0"/>
            </a:endParaRPr>
          </a:p>
        </p:txBody>
      </p:sp>
      <p:sp>
        <p:nvSpPr>
          <p:cNvPr id="7" name="Rectangle 12"/>
          <p:cNvSpPr>
            <a:spLocks noChangeArrowheads="1"/>
          </p:cNvSpPr>
          <p:nvPr/>
        </p:nvSpPr>
        <p:spPr bwMode="auto">
          <a:xfrm>
            <a:off x="688975" y="1911350"/>
            <a:ext cx="7785100" cy="273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latin typeface="+mj-lt"/>
                <a:cs typeface="Times New Roman" panose="02020603050405020304" pitchFamily="18" charset="0"/>
              </a:rPr>
              <a:t>Most people today are only worried about getting good jobs 1.________ lots of money. In their free time, they think about what 2. _______ for fun. However, few people think about what they can do 3. _______ others. </a:t>
            </a:r>
            <a:endParaRPr lang="zh-CN" altLang="en-US" sz="2400" b="1" u="sng" dirty="0" smtClean="0">
              <a:latin typeface="+mj-lt"/>
              <a:cs typeface="Times New Roman" panose="02020603050405020304" pitchFamily="18" charset="0"/>
            </a:endParaRPr>
          </a:p>
        </p:txBody>
      </p:sp>
      <p:sp>
        <p:nvSpPr>
          <p:cNvPr id="8" name="Rectangle 7"/>
          <p:cNvSpPr>
            <a:spLocks noChangeArrowheads="1"/>
          </p:cNvSpPr>
          <p:nvPr/>
        </p:nvSpPr>
        <p:spPr bwMode="auto">
          <a:xfrm>
            <a:off x="2576513" y="2451100"/>
            <a:ext cx="134844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to make</a:t>
            </a:r>
          </a:p>
        </p:txBody>
      </p:sp>
      <p:sp>
        <p:nvSpPr>
          <p:cNvPr id="9" name="Rectangle 8"/>
          <p:cNvSpPr>
            <a:spLocks noChangeArrowheads="1"/>
          </p:cNvSpPr>
          <p:nvPr/>
        </p:nvSpPr>
        <p:spPr bwMode="auto">
          <a:xfrm>
            <a:off x="5551488" y="2973388"/>
            <a:ext cx="9348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to do</a:t>
            </a:r>
          </a:p>
        </p:txBody>
      </p:sp>
      <p:sp>
        <p:nvSpPr>
          <p:cNvPr id="10" name="Rectangle 9"/>
          <p:cNvSpPr>
            <a:spLocks noChangeArrowheads="1"/>
          </p:cNvSpPr>
          <p:nvPr/>
        </p:nvSpPr>
        <p:spPr bwMode="auto">
          <a:xfrm>
            <a:off x="688975" y="3729980"/>
            <a:ext cx="119135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to help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145">
                                          <p:stCondLst>
                                            <p:cond delay="0"/>
                                          </p:stCondLst>
                                        </p:cTn>
                                        <p:tgtEl>
                                          <p:spTgt spid="8"/>
                                        </p:tgtEl>
                                      </p:cBhvr>
                                    </p:animEffect>
                                    <p:anim calcmode="lin" valueType="num">
                                      <p:cBhvr>
                                        <p:cTn id="8" dur="456"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8"/>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8"/>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8"/>
                                        </p:tgtEl>
                                        <p:attrNameLst>
                                          <p:attrName>ppt_y</p:attrName>
                                        </p:attrNameLst>
                                      </p:cBhvr>
                                      <p:tavLst>
                                        <p:tav tm="0" fmla="#ppt_y-sin(pi*$)/81">
                                          <p:val>
                                            <p:fltVal val="0"/>
                                          </p:val>
                                        </p:tav>
                                        <p:tav tm="100000">
                                          <p:val>
                                            <p:fltVal val="1"/>
                                          </p:val>
                                        </p:tav>
                                      </p:tavLst>
                                    </p:anim>
                                    <p:animScale>
                                      <p:cBhvr>
                                        <p:cTn id="13" dur="7">
                                          <p:stCondLst>
                                            <p:cond delay="162"/>
                                          </p:stCondLst>
                                        </p:cTn>
                                        <p:tgtEl>
                                          <p:spTgt spid="8"/>
                                        </p:tgtEl>
                                      </p:cBhvr>
                                      <p:to x="100000" y="60000"/>
                                    </p:animScale>
                                    <p:animScale>
                                      <p:cBhvr>
                                        <p:cTn id="14" dur="41" decel="50000">
                                          <p:stCondLst>
                                            <p:cond delay="169"/>
                                          </p:stCondLst>
                                        </p:cTn>
                                        <p:tgtEl>
                                          <p:spTgt spid="8"/>
                                        </p:tgtEl>
                                      </p:cBhvr>
                                      <p:to x="100000" y="100000"/>
                                    </p:animScale>
                                    <p:animScale>
                                      <p:cBhvr>
                                        <p:cTn id="15" dur="7">
                                          <p:stCondLst>
                                            <p:cond delay="328"/>
                                          </p:stCondLst>
                                        </p:cTn>
                                        <p:tgtEl>
                                          <p:spTgt spid="8"/>
                                        </p:tgtEl>
                                      </p:cBhvr>
                                      <p:to x="100000" y="80000"/>
                                    </p:animScale>
                                    <p:animScale>
                                      <p:cBhvr>
                                        <p:cTn id="16" dur="41" decel="50000">
                                          <p:stCondLst>
                                            <p:cond delay="335"/>
                                          </p:stCondLst>
                                        </p:cTn>
                                        <p:tgtEl>
                                          <p:spTgt spid="8"/>
                                        </p:tgtEl>
                                      </p:cBhvr>
                                      <p:to x="100000" y="100000"/>
                                    </p:animScale>
                                    <p:animScale>
                                      <p:cBhvr>
                                        <p:cTn id="17" dur="7">
                                          <p:stCondLst>
                                            <p:cond delay="410"/>
                                          </p:stCondLst>
                                        </p:cTn>
                                        <p:tgtEl>
                                          <p:spTgt spid="8"/>
                                        </p:tgtEl>
                                      </p:cBhvr>
                                      <p:to x="100000" y="90000"/>
                                    </p:animScale>
                                    <p:animScale>
                                      <p:cBhvr>
                                        <p:cTn id="18" dur="41" decel="50000">
                                          <p:stCondLst>
                                            <p:cond delay="417"/>
                                          </p:stCondLst>
                                        </p:cTn>
                                        <p:tgtEl>
                                          <p:spTgt spid="8"/>
                                        </p:tgtEl>
                                      </p:cBhvr>
                                      <p:to x="100000" y="100000"/>
                                    </p:animScale>
                                    <p:animScale>
                                      <p:cBhvr>
                                        <p:cTn id="19" dur="7">
                                          <p:stCondLst>
                                            <p:cond delay="452"/>
                                          </p:stCondLst>
                                        </p:cTn>
                                        <p:tgtEl>
                                          <p:spTgt spid="8"/>
                                        </p:tgtEl>
                                      </p:cBhvr>
                                      <p:to x="100000" y="95000"/>
                                    </p:animScale>
                                    <p:animScale>
                                      <p:cBhvr>
                                        <p:cTn id="20" dur="41" decel="50000">
                                          <p:stCondLst>
                                            <p:cond delay="458"/>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145">
                                          <p:stCondLst>
                                            <p:cond delay="0"/>
                                          </p:stCondLst>
                                        </p:cTn>
                                        <p:tgtEl>
                                          <p:spTgt spid="9"/>
                                        </p:tgtEl>
                                      </p:cBhvr>
                                    </p:animEffect>
                                    <p:anim calcmode="lin" valueType="num">
                                      <p:cBhvr>
                                        <p:cTn id="26" dur="456"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166"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166" tmFilter="0, 0; 0.125,0.2665; 0.25,0.4; 0.375,0.465; 0.5,0.5;  0.625,0.535; 0.75,0.6; 0.875,0.7335; 1,1">
                                          <p:stCondLst>
                                            <p:cond delay="166"/>
                                          </p:stCondLst>
                                        </p:cTn>
                                        <p:tgtEl>
                                          <p:spTgt spid="9"/>
                                        </p:tgtEl>
                                        <p:attrNameLst>
                                          <p:attrName>ppt_y</p:attrName>
                                        </p:attrNameLst>
                                      </p:cBhvr>
                                      <p:tavLst>
                                        <p:tav tm="0" fmla="#ppt_y-sin(pi*$)/9">
                                          <p:val>
                                            <p:fltVal val="0"/>
                                          </p:val>
                                        </p:tav>
                                        <p:tav tm="100000">
                                          <p:val>
                                            <p:fltVal val="1"/>
                                          </p:val>
                                        </p:tav>
                                      </p:tavLst>
                                    </p:anim>
                                    <p:anim calcmode="lin" valueType="num">
                                      <p:cBhvr>
                                        <p:cTn id="29" dur="83" tmFilter="0, 0; 0.125,0.2665; 0.25,0.4; 0.375,0.465; 0.5,0.5;  0.625,0.535; 0.75,0.6; 0.875,0.7335; 1,1">
                                          <p:stCondLst>
                                            <p:cond delay="331"/>
                                          </p:stCondLst>
                                        </p:cTn>
                                        <p:tgtEl>
                                          <p:spTgt spid="9"/>
                                        </p:tgtEl>
                                        <p:attrNameLst>
                                          <p:attrName>ppt_y</p:attrName>
                                        </p:attrNameLst>
                                      </p:cBhvr>
                                      <p:tavLst>
                                        <p:tav tm="0" fmla="#ppt_y-sin(pi*$)/27">
                                          <p:val>
                                            <p:fltVal val="0"/>
                                          </p:val>
                                        </p:tav>
                                        <p:tav tm="100000">
                                          <p:val>
                                            <p:fltVal val="1"/>
                                          </p:val>
                                        </p:tav>
                                      </p:tavLst>
                                    </p:anim>
                                    <p:anim calcmode="lin" valueType="num">
                                      <p:cBhvr>
                                        <p:cTn id="30" dur="41" tmFilter="0, 0; 0.125,0.2665; 0.25,0.4; 0.375,0.465; 0.5,0.5;  0.625,0.535; 0.75,0.6; 0.875,0.7335; 1,1">
                                          <p:stCondLst>
                                            <p:cond delay="414"/>
                                          </p:stCondLst>
                                        </p:cTn>
                                        <p:tgtEl>
                                          <p:spTgt spid="9"/>
                                        </p:tgtEl>
                                        <p:attrNameLst>
                                          <p:attrName>ppt_y</p:attrName>
                                        </p:attrNameLst>
                                      </p:cBhvr>
                                      <p:tavLst>
                                        <p:tav tm="0" fmla="#ppt_y-sin(pi*$)/81">
                                          <p:val>
                                            <p:fltVal val="0"/>
                                          </p:val>
                                        </p:tav>
                                        <p:tav tm="100000">
                                          <p:val>
                                            <p:fltVal val="1"/>
                                          </p:val>
                                        </p:tav>
                                      </p:tavLst>
                                    </p:anim>
                                    <p:animScale>
                                      <p:cBhvr>
                                        <p:cTn id="31" dur="7">
                                          <p:stCondLst>
                                            <p:cond delay="162"/>
                                          </p:stCondLst>
                                        </p:cTn>
                                        <p:tgtEl>
                                          <p:spTgt spid="9"/>
                                        </p:tgtEl>
                                      </p:cBhvr>
                                      <p:to x="100000" y="60000"/>
                                    </p:animScale>
                                    <p:animScale>
                                      <p:cBhvr>
                                        <p:cTn id="32" dur="41" decel="50000">
                                          <p:stCondLst>
                                            <p:cond delay="169"/>
                                          </p:stCondLst>
                                        </p:cTn>
                                        <p:tgtEl>
                                          <p:spTgt spid="9"/>
                                        </p:tgtEl>
                                      </p:cBhvr>
                                      <p:to x="100000" y="100000"/>
                                    </p:animScale>
                                    <p:animScale>
                                      <p:cBhvr>
                                        <p:cTn id="33" dur="7">
                                          <p:stCondLst>
                                            <p:cond delay="328"/>
                                          </p:stCondLst>
                                        </p:cTn>
                                        <p:tgtEl>
                                          <p:spTgt spid="9"/>
                                        </p:tgtEl>
                                      </p:cBhvr>
                                      <p:to x="100000" y="80000"/>
                                    </p:animScale>
                                    <p:animScale>
                                      <p:cBhvr>
                                        <p:cTn id="34" dur="41" decel="50000">
                                          <p:stCondLst>
                                            <p:cond delay="335"/>
                                          </p:stCondLst>
                                        </p:cTn>
                                        <p:tgtEl>
                                          <p:spTgt spid="9"/>
                                        </p:tgtEl>
                                      </p:cBhvr>
                                      <p:to x="100000" y="100000"/>
                                    </p:animScale>
                                    <p:animScale>
                                      <p:cBhvr>
                                        <p:cTn id="35" dur="7">
                                          <p:stCondLst>
                                            <p:cond delay="410"/>
                                          </p:stCondLst>
                                        </p:cTn>
                                        <p:tgtEl>
                                          <p:spTgt spid="9"/>
                                        </p:tgtEl>
                                      </p:cBhvr>
                                      <p:to x="100000" y="90000"/>
                                    </p:animScale>
                                    <p:animScale>
                                      <p:cBhvr>
                                        <p:cTn id="36" dur="41" decel="50000">
                                          <p:stCondLst>
                                            <p:cond delay="417"/>
                                          </p:stCondLst>
                                        </p:cTn>
                                        <p:tgtEl>
                                          <p:spTgt spid="9"/>
                                        </p:tgtEl>
                                      </p:cBhvr>
                                      <p:to x="100000" y="100000"/>
                                    </p:animScale>
                                    <p:animScale>
                                      <p:cBhvr>
                                        <p:cTn id="37" dur="7">
                                          <p:stCondLst>
                                            <p:cond delay="452"/>
                                          </p:stCondLst>
                                        </p:cTn>
                                        <p:tgtEl>
                                          <p:spTgt spid="9"/>
                                        </p:tgtEl>
                                      </p:cBhvr>
                                      <p:to x="100000" y="95000"/>
                                    </p:animScale>
                                    <p:animScale>
                                      <p:cBhvr>
                                        <p:cTn id="38" dur="41" decel="50000">
                                          <p:stCondLst>
                                            <p:cond delay="458"/>
                                          </p:stCondLst>
                                        </p:cTn>
                                        <p:tgtEl>
                                          <p:spTgt spid="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145">
                                          <p:stCondLst>
                                            <p:cond delay="0"/>
                                          </p:stCondLst>
                                        </p:cTn>
                                        <p:tgtEl>
                                          <p:spTgt spid="10"/>
                                        </p:tgtEl>
                                      </p:cBhvr>
                                    </p:animEffect>
                                    <p:anim calcmode="lin" valueType="num">
                                      <p:cBhvr>
                                        <p:cTn id="44" dur="456"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166"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166" tmFilter="0, 0; 0.125,0.2665; 0.25,0.4; 0.375,0.465; 0.5,0.5;  0.625,0.535; 0.75,0.6; 0.875,0.7335; 1,1">
                                          <p:stCondLst>
                                            <p:cond delay="166"/>
                                          </p:stCondLst>
                                        </p:cTn>
                                        <p:tgtEl>
                                          <p:spTgt spid="10"/>
                                        </p:tgtEl>
                                        <p:attrNameLst>
                                          <p:attrName>ppt_y</p:attrName>
                                        </p:attrNameLst>
                                      </p:cBhvr>
                                      <p:tavLst>
                                        <p:tav tm="0" fmla="#ppt_y-sin(pi*$)/9">
                                          <p:val>
                                            <p:fltVal val="0"/>
                                          </p:val>
                                        </p:tav>
                                        <p:tav tm="100000">
                                          <p:val>
                                            <p:fltVal val="1"/>
                                          </p:val>
                                        </p:tav>
                                      </p:tavLst>
                                    </p:anim>
                                    <p:anim calcmode="lin" valueType="num">
                                      <p:cBhvr>
                                        <p:cTn id="47" dur="83" tmFilter="0, 0; 0.125,0.2665; 0.25,0.4; 0.375,0.465; 0.5,0.5;  0.625,0.535; 0.75,0.6; 0.875,0.7335; 1,1">
                                          <p:stCondLst>
                                            <p:cond delay="331"/>
                                          </p:stCondLst>
                                        </p:cTn>
                                        <p:tgtEl>
                                          <p:spTgt spid="10"/>
                                        </p:tgtEl>
                                        <p:attrNameLst>
                                          <p:attrName>ppt_y</p:attrName>
                                        </p:attrNameLst>
                                      </p:cBhvr>
                                      <p:tavLst>
                                        <p:tav tm="0" fmla="#ppt_y-sin(pi*$)/27">
                                          <p:val>
                                            <p:fltVal val="0"/>
                                          </p:val>
                                        </p:tav>
                                        <p:tav tm="100000">
                                          <p:val>
                                            <p:fltVal val="1"/>
                                          </p:val>
                                        </p:tav>
                                      </p:tavLst>
                                    </p:anim>
                                    <p:anim calcmode="lin" valueType="num">
                                      <p:cBhvr>
                                        <p:cTn id="48" dur="41" tmFilter="0, 0; 0.125,0.2665; 0.25,0.4; 0.375,0.465; 0.5,0.5;  0.625,0.535; 0.75,0.6; 0.875,0.7335; 1,1">
                                          <p:stCondLst>
                                            <p:cond delay="414"/>
                                          </p:stCondLst>
                                        </p:cTn>
                                        <p:tgtEl>
                                          <p:spTgt spid="10"/>
                                        </p:tgtEl>
                                        <p:attrNameLst>
                                          <p:attrName>ppt_y</p:attrName>
                                        </p:attrNameLst>
                                      </p:cBhvr>
                                      <p:tavLst>
                                        <p:tav tm="0" fmla="#ppt_y-sin(pi*$)/81">
                                          <p:val>
                                            <p:fltVal val="0"/>
                                          </p:val>
                                        </p:tav>
                                        <p:tav tm="100000">
                                          <p:val>
                                            <p:fltVal val="1"/>
                                          </p:val>
                                        </p:tav>
                                      </p:tavLst>
                                    </p:anim>
                                    <p:animScale>
                                      <p:cBhvr>
                                        <p:cTn id="49" dur="7">
                                          <p:stCondLst>
                                            <p:cond delay="162"/>
                                          </p:stCondLst>
                                        </p:cTn>
                                        <p:tgtEl>
                                          <p:spTgt spid="10"/>
                                        </p:tgtEl>
                                      </p:cBhvr>
                                      <p:to x="100000" y="60000"/>
                                    </p:animScale>
                                    <p:animScale>
                                      <p:cBhvr>
                                        <p:cTn id="50" dur="41" decel="50000">
                                          <p:stCondLst>
                                            <p:cond delay="169"/>
                                          </p:stCondLst>
                                        </p:cTn>
                                        <p:tgtEl>
                                          <p:spTgt spid="10"/>
                                        </p:tgtEl>
                                      </p:cBhvr>
                                      <p:to x="100000" y="100000"/>
                                    </p:animScale>
                                    <p:animScale>
                                      <p:cBhvr>
                                        <p:cTn id="51" dur="7">
                                          <p:stCondLst>
                                            <p:cond delay="328"/>
                                          </p:stCondLst>
                                        </p:cTn>
                                        <p:tgtEl>
                                          <p:spTgt spid="10"/>
                                        </p:tgtEl>
                                      </p:cBhvr>
                                      <p:to x="100000" y="80000"/>
                                    </p:animScale>
                                    <p:animScale>
                                      <p:cBhvr>
                                        <p:cTn id="52" dur="41" decel="50000">
                                          <p:stCondLst>
                                            <p:cond delay="335"/>
                                          </p:stCondLst>
                                        </p:cTn>
                                        <p:tgtEl>
                                          <p:spTgt spid="10"/>
                                        </p:tgtEl>
                                      </p:cBhvr>
                                      <p:to x="100000" y="100000"/>
                                    </p:animScale>
                                    <p:animScale>
                                      <p:cBhvr>
                                        <p:cTn id="53" dur="7">
                                          <p:stCondLst>
                                            <p:cond delay="410"/>
                                          </p:stCondLst>
                                        </p:cTn>
                                        <p:tgtEl>
                                          <p:spTgt spid="10"/>
                                        </p:tgtEl>
                                      </p:cBhvr>
                                      <p:to x="100000" y="90000"/>
                                    </p:animScale>
                                    <p:animScale>
                                      <p:cBhvr>
                                        <p:cTn id="54" dur="41" decel="50000">
                                          <p:stCondLst>
                                            <p:cond delay="417"/>
                                          </p:stCondLst>
                                        </p:cTn>
                                        <p:tgtEl>
                                          <p:spTgt spid="10"/>
                                        </p:tgtEl>
                                      </p:cBhvr>
                                      <p:to x="100000" y="100000"/>
                                    </p:animScale>
                                    <p:animScale>
                                      <p:cBhvr>
                                        <p:cTn id="55" dur="7">
                                          <p:stCondLst>
                                            <p:cond delay="452"/>
                                          </p:stCondLst>
                                        </p:cTn>
                                        <p:tgtEl>
                                          <p:spTgt spid="10"/>
                                        </p:tgtEl>
                                      </p:cBhvr>
                                      <p:to x="100000" y="95000"/>
                                    </p:animScale>
                                    <p:animScale>
                                      <p:cBhvr>
                                        <p:cTn id="56" dur="41" decel="50000">
                                          <p:stCondLst>
                                            <p:cond delay="458"/>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1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a:spLocks noChangeArrowheads="1"/>
          </p:cNvSpPr>
          <p:nvPr/>
        </p:nvSpPr>
        <p:spPr bwMode="auto">
          <a:xfrm>
            <a:off x="1454150" y="477838"/>
            <a:ext cx="6343650" cy="503237"/>
          </a:xfrm>
          <a:prstGeom prst="rect">
            <a:avLst/>
          </a:prstGeom>
          <a:solidFill>
            <a:srgbClr val="FFFFCC"/>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800" b="1" dirty="0" smtClean="0">
                <a:latin typeface="+mj-lt"/>
                <a:cs typeface="Times New Roman" panose="02020603050405020304" pitchFamily="18" charset="0"/>
              </a:rPr>
              <a:t>help    move    do    make    visit     spend  </a:t>
            </a:r>
            <a:endParaRPr lang="zh-CN" altLang="en-US" sz="2800" b="1" dirty="0" smtClean="0">
              <a:latin typeface="+mj-lt"/>
              <a:cs typeface="Times New Roman" panose="02020603050405020304" pitchFamily="18" charset="0"/>
            </a:endParaRPr>
          </a:p>
        </p:txBody>
      </p:sp>
      <p:sp>
        <p:nvSpPr>
          <p:cNvPr id="3" name="Rectangle 12"/>
          <p:cNvSpPr>
            <a:spLocks noChangeArrowheads="1"/>
          </p:cNvSpPr>
          <p:nvPr/>
        </p:nvSpPr>
        <p:spPr bwMode="auto">
          <a:xfrm>
            <a:off x="508000" y="1084263"/>
            <a:ext cx="8424863" cy="3533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latin typeface="+mj-lt"/>
              </a:rPr>
              <a:t>There are many people who are less lucky than us. Volunteering our time to help these</a:t>
            </a:r>
            <a:r>
              <a:rPr lang="en-US" altLang="zh-CN" sz="2400" b="1" dirty="0" smtClean="0">
                <a:latin typeface="+mj-lt"/>
                <a:cs typeface="Times New Roman" panose="02020603050405020304" pitchFamily="18" charset="0"/>
              </a:rPr>
              <a:t> people is a good way 4. ________ our free time. For example, we can make plans 5.______ sick children in the hospital or raise money for homeless people. Some people even stop doing their jobs for a few months to a year 6. _______ to another place, like one of the countries in Africa, and help people there.</a:t>
            </a:r>
            <a:endParaRPr lang="zh-CN" altLang="en-US" sz="2400" b="1" dirty="0" smtClean="0">
              <a:latin typeface="+mj-lt"/>
              <a:cs typeface="Times New Roman" panose="02020603050405020304" pitchFamily="18" charset="0"/>
            </a:endParaRPr>
          </a:p>
        </p:txBody>
      </p:sp>
      <p:sp>
        <p:nvSpPr>
          <p:cNvPr id="4" name="Rectangle 6"/>
          <p:cNvSpPr>
            <a:spLocks noChangeArrowheads="1"/>
          </p:cNvSpPr>
          <p:nvPr/>
        </p:nvSpPr>
        <p:spPr bwMode="auto">
          <a:xfrm>
            <a:off x="903980" y="1800316"/>
            <a:ext cx="1465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to spend</a:t>
            </a:r>
          </a:p>
        </p:txBody>
      </p:sp>
      <p:sp>
        <p:nvSpPr>
          <p:cNvPr id="5" name="Rectangle 7"/>
          <p:cNvSpPr>
            <a:spLocks noChangeArrowheads="1"/>
          </p:cNvSpPr>
          <p:nvPr/>
        </p:nvSpPr>
        <p:spPr bwMode="auto">
          <a:xfrm>
            <a:off x="1636713" y="2157947"/>
            <a:ext cx="12684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to visit</a:t>
            </a:r>
          </a:p>
        </p:txBody>
      </p:sp>
      <p:sp>
        <p:nvSpPr>
          <p:cNvPr id="6" name="Rectangle 8"/>
          <p:cNvSpPr>
            <a:spLocks noChangeArrowheads="1"/>
          </p:cNvSpPr>
          <p:nvPr/>
        </p:nvSpPr>
        <p:spPr bwMode="auto">
          <a:xfrm>
            <a:off x="7021649" y="2877457"/>
            <a:ext cx="14494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 to move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45">
                                          <p:stCondLst>
                                            <p:cond delay="0"/>
                                          </p:stCondLst>
                                        </p:cTn>
                                        <p:tgtEl>
                                          <p:spTgt spid="4"/>
                                        </p:tgtEl>
                                      </p:cBhvr>
                                    </p:animEffect>
                                    <p:anim calcmode="lin" valueType="num">
                                      <p:cBhvr>
                                        <p:cTn id="8" dur="456"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4"/>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4"/>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4"/>
                                        </p:tgtEl>
                                        <p:attrNameLst>
                                          <p:attrName>ppt_y</p:attrName>
                                        </p:attrNameLst>
                                      </p:cBhvr>
                                      <p:tavLst>
                                        <p:tav tm="0" fmla="#ppt_y-sin(pi*$)/81">
                                          <p:val>
                                            <p:fltVal val="0"/>
                                          </p:val>
                                        </p:tav>
                                        <p:tav tm="100000">
                                          <p:val>
                                            <p:fltVal val="1"/>
                                          </p:val>
                                        </p:tav>
                                      </p:tavLst>
                                    </p:anim>
                                    <p:animScale>
                                      <p:cBhvr>
                                        <p:cTn id="13" dur="7">
                                          <p:stCondLst>
                                            <p:cond delay="162"/>
                                          </p:stCondLst>
                                        </p:cTn>
                                        <p:tgtEl>
                                          <p:spTgt spid="4"/>
                                        </p:tgtEl>
                                      </p:cBhvr>
                                      <p:to x="100000" y="60000"/>
                                    </p:animScale>
                                    <p:animScale>
                                      <p:cBhvr>
                                        <p:cTn id="14" dur="41" decel="50000">
                                          <p:stCondLst>
                                            <p:cond delay="169"/>
                                          </p:stCondLst>
                                        </p:cTn>
                                        <p:tgtEl>
                                          <p:spTgt spid="4"/>
                                        </p:tgtEl>
                                      </p:cBhvr>
                                      <p:to x="100000" y="100000"/>
                                    </p:animScale>
                                    <p:animScale>
                                      <p:cBhvr>
                                        <p:cTn id="15" dur="7">
                                          <p:stCondLst>
                                            <p:cond delay="328"/>
                                          </p:stCondLst>
                                        </p:cTn>
                                        <p:tgtEl>
                                          <p:spTgt spid="4"/>
                                        </p:tgtEl>
                                      </p:cBhvr>
                                      <p:to x="100000" y="80000"/>
                                    </p:animScale>
                                    <p:animScale>
                                      <p:cBhvr>
                                        <p:cTn id="16" dur="41" decel="50000">
                                          <p:stCondLst>
                                            <p:cond delay="335"/>
                                          </p:stCondLst>
                                        </p:cTn>
                                        <p:tgtEl>
                                          <p:spTgt spid="4"/>
                                        </p:tgtEl>
                                      </p:cBhvr>
                                      <p:to x="100000" y="100000"/>
                                    </p:animScale>
                                    <p:animScale>
                                      <p:cBhvr>
                                        <p:cTn id="17" dur="7">
                                          <p:stCondLst>
                                            <p:cond delay="410"/>
                                          </p:stCondLst>
                                        </p:cTn>
                                        <p:tgtEl>
                                          <p:spTgt spid="4"/>
                                        </p:tgtEl>
                                      </p:cBhvr>
                                      <p:to x="100000" y="90000"/>
                                    </p:animScale>
                                    <p:animScale>
                                      <p:cBhvr>
                                        <p:cTn id="18" dur="41" decel="50000">
                                          <p:stCondLst>
                                            <p:cond delay="417"/>
                                          </p:stCondLst>
                                        </p:cTn>
                                        <p:tgtEl>
                                          <p:spTgt spid="4"/>
                                        </p:tgtEl>
                                      </p:cBhvr>
                                      <p:to x="100000" y="100000"/>
                                    </p:animScale>
                                    <p:animScale>
                                      <p:cBhvr>
                                        <p:cTn id="19" dur="7">
                                          <p:stCondLst>
                                            <p:cond delay="452"/>
                                          </p:stCondLst>
                                        </p:cTn>
                                        <p:tgtEl>
                                          <p:spTgt spid="4"/>
                                        </p:tgtEl>
                                      </p:cBhvr>
                                      <p:to x="100000" y="95000"/>
                                    </p:animScale>
                                    <p:animScale>
                                      <p:cBhvr>
                                        <p:cTn id="20" dur="41" decel="50000">
                                          <p:stCondLst>
                                            <p:cond delay="458"/>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145">
                                          <p:stCondLst>
                                            <p:cond delay="0"/>
                                          </p:stCondLst>
                                        </p:cTn>
                                        <p:tgtEl>
                                          <p:spTgt spid="5"/>
                                        </p:tgtEl>
                                      </p:cBhvr>
                                    </p:animEffect>
                                    <p:anim calcmode="lin" valueType="num">
                                      <p:cBhvr>
                                        <p:cTn id="26" dur="456"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16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166" tmFilter="0, 0; 0.125,0.2665; 0.25,0.4; 0.375,0.465; 0.5,0.5;  0.625,0.535; 0.75,0.6; 0.875,0.7335; 1,1">
                                          <p:stCondLst>
                                            <p:cond delay="166"/>
                                          </p:stCondLst>
                                        </p:cTn>
                                        <p:tgtEl>
                                          <p:spTgt spid="5"/>
                                        </p:tgtEl>
                                        <p:attrNameLst>
                                          <p:attrName>ppt_y</p:attrName>
                                        </p:attrNameLst>
                                      </p:cBhvr>
                                      <p:tavLst>
                                        <p:tav tm="0" fmla="#ppt_y-sin(pi*$)/9">
                                          <p:val>
                                            <p:fltVal val="0"/>
                                          </p:val>
                                        </p:tav>
                                        <p:tav tm="100000">
                                          <p:val>
                                            <p:fltVal val="1"/>
                                          </p:val>
                                        </p:tav>
                                      </p:tavLst>
                                    </p:anim>
                                    <p:anim calcmode="lin" valueType="num">
                                      <p:cBhvr>
                                        <p:cTn id="29" dur="83" tmFilter="0, 0; 0.125,0.2665; 0.25,0.4; 0.375,0.465; 0.5,0.5;  0.625,0.535; 0.75,0.6; 0.875,0.7335; 1,1">
                                          <p:stCondLst>
                                            <p:cond delay="331"/>
                                          </p:stCondLst>
                                        </p:cTn>
                                        <p:tgtEl>
                                          <p:spTgt spid="5"/>
                                        </p:tgtEl>
                                        <p:attrNameLst>
                                          <p:attrName>ppt_y</p:attrName>
                                        </p:attrNameLst>
                                      </p:cBhvr>
                                      <p:tavLst>
                                        <p:tav tm="0" fmla="#ppt_y-sin(pi*$)/27">
                                          <p:val>
                                            <p:fltVal val="0"/>
                                          </p:val>
                                        </p:tav>
                                        <p:tav tm="100000">
                                          <p:val>
                                            <p:fltVal val="1"/>
                                          </p:val>
                                        </p:tav>
                                      </p:tavLst>
                                    </p:anim>
                                    <p:anim calcmode="lin" valueType="num">
                                      <p:cBhvr>
                                        <p:cTn id="30" dur="41" tmFilter="0, 0; 0.125,0.2665; 0.25,0.4; 0.375,0.465; 0.5,0.5;  0.625,0.535; 0.75,0.6; 0.875,0.7335; 1,1">
                                          <p:stCondLst>
                                            <p:cond delay="414"/>
                                          </p:stCondLst>
                                        </p:cTn>
                                        <p:tgtEl>
                                          <p:spTgt spid="5"/>
                                        </p:tgtEl>
                                        <p:attrNameLst>
                                          <p:attrName>ppt_y</p:attrName>
                                        </p:attrNameLst>
                                      </p:cBhvr>
                                      <p:tavLst>
                                        <p:tav tm="0" fmla="#ppt_y-sin(pi*$)/81">
                                          <p:val>
                                            <p:fltVal val="0"/>
                                          </p:val>
                                        </p:tav>
                                        <p:tav tm="100000">
                                          <p:val>
                                            <p:fltVal val="1"/>
                                          </p:val>
                                        </p:tav>
                                      </p:tavLst>
                                    </p:anim>
                                    <p:animScale>
                                      <p:cBhvr>
                                        <p:cTn id="31" dur="7">
                                          <p:stCondLst>
                                            <p:cond delay="162"/>
                                          </p:stCondLst>
                                        </p:cTn>
                                        <p:tgtEl>
                                          <p:spTgt spid="5"/>
                                        </p:tgtEl>
                                      </p:cBhvr>
                                      <p:to x="100000" y="60000"/>
                                    </p:animScale>
                                    <p:animScale>
                                      <p:cBhvr>
                                        <p:cTn id="32" dur="41" decel="50000">
                                          <p:stCondLst>
                                            <p:cond delay="169"/>
                                          </p:stCondLst>
                                        </p:cTn>
                                        <p:tgtEl>
                                          <p:spTgt spid="5"/>
                                        </p:tgtEl>
                                      </p:cBhvr>
                                      <p:to x="100000" y="100000"/>
                                    </p:animScale>
                                    <p:animScale>
                                      <p:cBhvr>
                                        <p:cTn id="33" dur="7">
                                          <p:stCondLst>
                                            <p:cond delay="328"/>
                                          </p:stCondLst>
                                        </p:cTn>
                                        <p:tgtEl>
                                          <p:spTgt spid="5"/>
                                        </p:tgtEl>
                                      </p:cBhvr>
                                      <p:to x="100000" y="80000"/>
                                    </p:animScale>
                                    <p:animScale>
                                      <p:cBhvr>
                                        <p:cTn id="34" dur="41" decel="50000">
                                          <p:stCondLst>
                                            <p:cond delay="335"/>
                                          </p:stCondLst>
                                        </p:cTn>
                                        <p:tgtEl>
                                          <p:spTgt spid="5"/>
                                        </p:tgtEl>
                                      </p:cBhvr>
                                      <p:to x="100000" y="100000"/>
                                    </p:animScale>
                                    <p:animScale>
                                      <p:cBhvr>
                                        <p:cTn id="35" dur="7">
                                          <p:stCondLst>
                                            <p:cond delay="410"/>
                                          </p:stCondLst>
                                        </p:cTn>
                                        <p:tgtEl>
                                          <p:spTgt spid="5"/>
                                        </p:tgtEl>
                                      </p:cBhvr>
                                      <p:to x="100000" y="90000"/>
                                    </p:animScale>
                                    <p:animScale>
                                      <p:cBhvr>
                                        <p:cTn id="36" dur="41" decel="50000">
                                          <p:stCondLst>
                                            <p:cond delay="417"/>
                                          </p:stCondLst>
                                        </p:cTn>
                                        <p:tgtEl>
                                          <p:spTgt spid="5"/>
                                        </p:tgtEl>
                                      </p:cBhvr>
                                      <p:to x="100000" y="100000"/>
                                    </p:animScale>
                                    <p:animScale>
                                      <p:cBhvr>
                                        <p:cTn id="37" dur="7">
                                          <p:stCondLst>
                                            <p:cond delay="452"/>
                                          </p:stCondLst>
                                        </p:cTn>
                                        <p:tgtEl>
                                          <p:spTgt spid="5"/>
                                        </p:tgtEl>
                                      </p:cBhvr>
                                      <p:to x="100000" y="95000"/>
                                    </p:animScale>
                                    <p:animScale>
                                      <p:cBhvr>
                                        <p:cTn id="38" dur="41" decel="50000">
                                          <p:stCondLst>
                                            <p:cond delay="458"/>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145">
                                          <p:stCondLst>
                                            <p:cond delay="0"/>
                                          </p:stCondLst>
                                        </p:cTn>
                                        <p:tgtEl>
                                          <p:spTgt spid="6"/>
                                        </p:tgtEl>
                                      </p:cBhvr>
                                    </p:animEffect>
                                    <p:anim calcmode="lin" valueType="num">
                                      <p:cBhvr>
                                        <p:cTn id="44"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47"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48"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49" dur="7">
                                          <p:stCondLst>
                                            <p:cond delay="162"/>
                                          </p:stCondLst>
                                        </p:cTn>
                                        <p:tgtEl>
                                          <p:spTgt spid="6"/>
                                        </p:tgtEl>
                                      </p:cBhvr>
                                      <p:to x="100000" y="60000"/>
                                    </p:animScale>
                                    <p:animScale>
                                      <p:cBhvr>
                                        <p:cTn id="50" dur="41" decel="50000">
                                          <p:stCondLst>
                                            <p:cond delay="169"/>
                                          </p:stCondLst>
                                        </p:cTn>
                                        <p:tgtEl>
                                          <p:spTgt spid="6"/>
                                        </p:tgtEl>
                                      </p:cBhvr>
                                      <p:to x="100000" y="100000"/>
                                    </p:animScale>
                                    <p:animScale>
                                      <p:cBhvr>
                                        <p:cTn id="51" dur="7">
                                          <p:stCondLst>
                                            <p:cond delay="328"/>
                                          </p:stCondLst>
                                        </p:cTn>
                                        <p:tgtEl>
                                          <p:spTgt spid="6"/>
                                        </p:tgtEl>
                                      </p:cBhvr>
                                      <p:to x="100000" y="80000"/>
                                    </p:animScale>
                                    <p:animScale>
                                      <p:cBhvr>
                                        <p:cTn id="52" dur="41" decel="50000">
                                          <p:stCondLst>
                                            <p:cond delay="335"/>
                                          </p:stCondLst>
                                        </p:cTn>
                                        <p:tgtEl>
                                          <p:spTgt spid="6"/>
                                        </p:tgtEl>
                                      </p:cBhvr>
                                      <p:to x="100000" y="100000"/>
                                    </p:animScale>
                                    <p:animScale>
                                      <p:cBhvr>
                                        <p:cTn id="53" dur="7">
                                          <p:stCondLst>
                                            <p:cond delay="410"/>
                                          </p:stCondLst>
                                        </p:cTn>
                                        <p:tgtEl>
                                          <p:spTgt spid="6"/>
                                        </p:tgtEl>
                                      </p:cBhvr>
                                      <p:to x="100000" y="90000"/>
                                    </p:animScale>
                                    <p:animScale>
                                      <p:cBhvr>
                                        <p:cTn id="54" dur="41" decel="50000">
                                          <p:stCondLst>
                                            <p:cond delay="417"/>
                                          </p:stCondLst>
                                        </p:cTn>
                                        <p:tgtEl>
                                          <p:spTgt spid="6"/>
                                        </p:tgtEl>
                                      </p:cBhvr>
                                      <p:to x="100000" y="100000"/>
                                    </p:animScale>
                                    <p:animScale>
                                      <p:cBhvr>
                                        <p:cTn id="55" dur="7">
                                          <p:stCondLst>
                                            <p:cond delay="452"/>
                                          </p:stCondLst>
                                        </p:cTn>
                                        <p:tgtEl>
                                          <p:spTgt spid="6"/>
                                        </p:tgtEl>
                                      </p:cBhvr>
                                      <p:to x="100000" y="95000"/>
                                    </p:animScale>
                                    <p:animScale>
                                      <p:cBhvr>
                                        <p:cTn id="56" dur="41" decel="50000">
                                          <p:stCondLst>
                                            <p:cond delay="458"/>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组合 4"/>
          <p:cNvGrpSpPr/>
          <p:nvPr/>
        </p:nvGrpSpPr>
        <p:grpSpPr bwMode="auto">
          <a:xfrm>
            <a:off x="446088" y="844550"/>
            <a:ext cx="709612" cy="584200"/>
            <a:chOff x="449580" y="517058"/>
            <a:chExt cx="803665" cy="584775"/>
          </a:xfrm>
        </p:grpSpPr>
        <p:sp>
          <p:nvSpPr>
            <p:cNvPr id="3" name="椭圆 2"/>
            <p:cNvSpPr/>
            <p:nvPr/>
          </p:nvSpPr>
          <p:spPr>
            <a:xfrm>
              <a:off x="449580" y="571086"/>
              <a:ext cx="738940"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7656" name="TextBox 3"/>
            <p:cNvSpPr txBox="1">
              <a:spLocks noChangeArrowheads="1"/>
            </p:cNvSpPr>
            <p:nvPr/>
          </p:nvSpPr>
          <p:spPr bwMode="auto">
            <a:xfrm>
              <a:off x="468385"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4c</a:t>
              </a:r>
              <a:endParaRPr lang="zh-CN" altLang="en-US" sz="3200" b="1">
                <a:solidFill>
                  <a:srgbClr val="0000FF"/>
                </a:solidFill>
              </a:endParaRPr>
            </a:p>
          </p:txBody>
        </p:sp>
      </p:grpSp>
      <p:sp>
        <p:nvSpPr>
          <p:cNvPr id="5" name="矩形 4"/>
          <p:cNvSpPr/>
          <p:nvPr/>
        </p:nvSpPr>
        <p:spPr>
          <a:xfrm>
            <a:off x="1082675" y="688975"/>
            <a:ext cx="7127875" cy="830997"/>
          </a:xfrm>
          <a:prstGeom prst="rect">
            <a:avLst/>
          </a:prstGeom>
        </p:spPr>
        <p:txBody>
          <a:bodyPr>
            <a:spAutoFit/>
          </a:bodyPr>
          <a:lstStyle/>
          <a:p>
            <a:pPr>
              <a:defRPr/>
            </a:pPr>
            <a:r>
              <a:rPr lang="en-US" altLang="zh-CN" sz="2400" b="1" dirty="0">
                <a:latin typeface="+mj-lt"/>
                <a:ea typeface="宋体" panose="02010600030101010101" pitchFamily="2" charset="-122"/>
              </a:rPr>
              <a:t>Complete the sentences with your own ideas. Use infinitives.</a:t>
            </a:r>
            <a:endParaRPr lang="zh-CN" altLang="en-US" sz="2400" dirty="0">
              <a:latin typeface="+mj-lt"/>
              <a:ea typeface="宋体" panose="02010600030101010101" pitchFamily="2" charset="-122"/>
            </a:endParaRPr>
          </a:p>
        </p:txBody>
      </p:sp>
      <p:sp>
        <p:nvSpPr>
          <p:cNvPr id="6" name="Text Box 5"/>
          <p:cNvSpPr txBox="1">
            <a:spLocks noChangeArrowheads="1"/>
          </p:cNvSpPr>
          <p:nvPr/>
        </p:nvSpPr>
        <p:spPr bwMode="auto">
          <a:xfrm>
            <a:off x="1058863" y="1763713"/>
            <a:ext cx="7597775" cy="1824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609600" indent="-6096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latin typeface="+mj-lt"/>
                <a:cs typeface="Times New Roman" panose="02020603050405020304" pitchFamily="18" charset="0"/>
              </a:rPr>
              <a:t>1. I’d like to volunteer ____________________      </a:t>
            </a:r>
          </a:p>
          <a:p>
            <a:pPr eaLnBrk="1" hangingPunct="1">
              <a:lnSpc>
                <a:spcPct val="120000"/>
              </a:lnSpc>
              <a:defRPr/>
            </a:pPr>
            <a:r>
              <a:rPr lang="en-US" altLang="zh-CN" sz="2400" b="1" dirty="0" smtClean="0">
                <a:latin typeface="+mj-lt"/>
                <a:cs typeface="Times New Roman" panose="02020603050405020304" pitchFamily="18" charset="0"/>
              </a:rPr>
              <a:t>    ______________________________________ </a:t>
            </a:r>
          </a:p>
          <a:p>
            <a:pPr eaLnBrk="1" hangingPunct="1">
              <a:lnSpc>
                <a:spcPct val="120000"/>
              </a:lnSpc>
              <a:defRPr/>
            </a:pPr>
            <a:r>
              <a:rPr lang="en-US" altLang="zh-CN" sz="2400" b="1" dirty="0" smtClean="0">
                <a:latin typeface="+mj-lt"/>
                <a:cs typeface="Times New Roman" panose="02020603050405020304" pitchFamily="18" charset="0"/>
              </a:rPr>
              <a:t>2. At 12: a.m., I called my friend ____________</a:t>
            </a:r>
          </a:p>
          <a:p>
            <a:pPr eaLnBrk="1" hangingPunct="1">
              <a:lnSpc>
                <a:spcPct val="120000"/>
              </a:lnSpc>
              <a:defRPr/>
            </a:pPr>
            <a:r>
              <a:rPr lang="en-US" altLang="zh-CN" sz="2400" b="1" dirty="0" smtClean="0">
                <a:latin typeface="+mj-lt"/>
                <a:cs typeface="Times New Roman" panose="02020603050405020304" pitchFamily="18" charset="0"/>
              </a:rPr>
              <a:t>    ______________________________________</a:t>
            </a:r>
          </a:p>
        </p:txBody>
      </p:sp>
      <p:sp>
        <p:nvSpPr>
          <p:cNvPr id="8" name="Text Box 7"/>
          <p:cNvSpPr txBox="1">
            <a:spLocks noChangeArrowheads="1"/>
          </p:cNvSpPr>
          <p:nvPr/>
        </p:nvSpPr>
        <p:spPr bwMode="auto">
          <a:xfrm>
            <a:off x="1089025" y="1720850"/>
            <a:ext cx="7285038" cy="93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solidFill>
                  <a:srgbClr val="FF0000"/>
                </a:solidFill>
                <a:latin typeface="+mj-lt"/>
              </a:rPr>
              <a:t>                                        </a:t>
            </a:r>
            <a:r>
              <a:rPr lang="en-US" altLang="zh-CN" sz="2400" b="1" dirty="0" smtClean="0">
                <a:solidFill>
                  <a:srgbClr val="FF0000"/>
                </a:solidFill>
                <a:latin typeface="+mj-lt"/>
                <a:cs typeface="Times New Roman" panose="02020603050405020304" pitchFamily="18" charset="0"/>
              </a:rPr>
              <a:t>to help kids with their </a:t>
            </a:r>
          </a:p>
          <a:p>
            <a:pPr eaLnBrk="1" hangingPunct="1">
              <a:lnSpc>
                <a:spcPct val="120000"/>
              </a:lnSpc>
              <a:defRPr/>
            </a:pPr>
            <a:r>
              <a:rPr lang="en-US" altLang="zh-CN" sz="2400" b="1" dirty="0" smtClean="0">
                <a:solidFill>
                  <a:srgbClr val="FF0000"/>
                </a:solidFill>
                <a:latin typeface="+mj-lt"/>
                <a:cs typeface="Times New Roman" panose="02020603050405020304" pitchFamily="18" charset="0"/>
              </a:rPr>
              <a:t>    homework.</a:t>
            </a:r>
          </a:p>
        </p:txBody>
      </p:sp>
      <p:sp>
        <p:nvSpPr>
          <p:cNvPr id="9" name="Text Box 8"/>
          <p:cNvSpPr txBox="1">
            <a:spLocks noChangeArrowheads="1"/>
          </p:cNvSpPr>
          <p:nvPr/>
        </p:nvSpPr>
        <p:spPr bwMode="auto">
          <a:xfrm>
            <a:off x="1293812" y="2563895"/>
            <a:ext cx="7127875" cy="10025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400" b="1" dirty="0" smtClean="0">
                <a:solidFill>
                  <a:srgbClr val="FF0000"/>
                </a:solidFill>
                <a:latin typeface="+mj-lt"/>
              </a:rPr>
              <a:t>                                                      </a:t>
            </a:r>
            <a:r>
              <a:rPr lang="en-US" altLang="zh-CN" sz="2400" b="1" dirty="0" smtClean="0">
                <a:solidFill>
                  <a:srgbClr val="FF0000"/>
                </a:solidFill>
                <a:latin typeface="+mj-lt"/>
                <a:cs typeface="Times New Roman" panose="02020603050405020304" pitchFamily="18" charset="0"/>
              </a:rPr>
              <a:t>to play soccer </a:t>
            </a:r>
          </a:p>
          <a:p>
            <a:pPr eaLnBrk="1" hangingPunct="1">
              <a:lnSpc>
                <a:spcPct val="130000"/>
              </a:lnSpc>
              <a:defRPr/>
            </a:pPr>
            <a:r>
              <a:rPr lang="en-US" altLang="zh-CN" sz="2400" b="1" dirty="0" smtClean="0">
                <a:solidFill>
                  <a:srgbClr val="FF0000"/>
                </a:solidFill>
                <a:latin typeface="+mj-lt"/>
                <a:cs typeface="Times New Roman" panose="02020603050405020304" pitchFamily="18" charset="0"/>
              </a:rPr>
              <a:t>  together in the afternoon.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P spid="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676275" y="1100138"/>
            <a:ext cx="8101013" cy="249837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defRPr/>
            </a:pPr>
            <a:r>
              <a:rPr lang="en-US" altLang="zh-CN" sz="2400" b="1" dirty="0" smtClean="0">
                <a:latin typeface="+mj-lt"/>
                <a:cs typeface="Times New Roman" panose="02020603050405020304" pitchFamily="18" charset="0"/>
              </a:rPr>
              <a:t>3. I’m very busy but I could help ____________  </a:t>
            </a:r>
          </a:p>
          <a:p>
            <a:pPr eaLnBrk="1" hangingPunct="1">
              <a:lnSpc>
                <a:spcPct val="110000"/>
              </a:lnSpc>
              <a:defRPr/>
            </a:pPr>
            <a:r>
              <a:rPr lang="en-US" altLang="zh-CN" sz="2400" b="1" dirty="0" smtClean="0">
                <a:latin typeface="+mj-lt"/>
                <a:cs typeface="Times New Roman" panose="02020603050405020304" pitchFamily="18" charset="0"/>
              </a:rPr>
              <a:t>    _______________________________________ </a:t>
            </a:r>
          </a:p>
          <a:p>
            <a:pPr eaLnBrk="1" hangingPunct="1">
              <a:lnSpc>
                <a:spcPct val="110000"/>
              </a:lnSpc>
              <a:defRPr/>
            </a:pPr>
            <a:r>
              <a:rPr lang="en-US" altLang="zh-CN" sz="2400" b="1" dirty="0" smtClean="0">
                <a:latin typeface="+mj-lt"/>
                <a:cs typeface="Times New Roman" panose="02020603050405020304" pitchFamily="18" charset="0"/>
              </a:rPr>
              <a:t>4. Summer vacation is coming, and I </a:t>
            </a:r>
          </a:p>
          <a:p>
            <a:pPr eaLnBrk="1" hangingPunct="1">
              <a:lnSpc>
                <a:spcPct val="110000"/>
              </a:lnSpc>
              <a:defRPr/>
            </a:pPr>
            <a:r>
              <a:rPr lang="en-US" altLang="zh-CN" sz="2400" b="1" dirty="0" smtClean="0">
                <a:latin typeface="+mj-lt"/>
                <a:cs typeface="Times New Roman" panose="02020603050405020304" pitchFamily="18" charset="0"/>
              </a:rPr>
              <a:t>    want __________________________________</a:t>
            </a:r>
          </a:p>
          <a:p>
            <a:pPr eaLnBrk="1" hangingPunct="1">
              <a:lnSpc>
                <a:spcPct val="110000"/>
              </a:lnSpc>
              <a:defRPr/>
            </a:pPr>
            <a:r>
              <a:rPr lang="en-US" altLang="zh-CN" sz="2400" b="1" dirty="0" smtClean="0">
                <a:latin typeface="+mj-lt"/>
                <a:cs typeface="Times New Roman" panose="02020603050405020304" pitchFamily="18" charset="0"/>
              </a:rPr>
              <a:t>5. I want to travel alone. My parents  </a:t>
            </a:r>
          </a:p>
          <a:p>
            <a:pPr eaLnBrk="1" hangingPunct="1">
              <a:lnSpc>
                <a:spcPct val="110000"/>
              </a:lnSpc>
              <a:defRPr/>
            </a:pPr>
            <a:r>
              <a:rPr lang="en-US" altLang="zh-CN" sz="2400" b="1" dirty="0" smtClean="0">
                <a:latin typeface="+mj-lt"/>
                <a:cs typeface="Times New Roman" panose="02020603050405020304" pitchFamily="18" charset="0"/>
              </a:rPr>
              <a:t>    told me (not) ____________________________ </a:t>
            </a:r>
          </a:p>
        </p:txBody>
      </p:sp>
      <p:sp>
        <p:nvSpPr>
          <p:cNvPr id="5" name="Text Box 8"/>
          <p:cNvSpPr txBox="1">
            <a:spLocks noChangeArrowheads="1"/>
          </p:cNvSpPr>
          <p:nvPr/>
        </p:nvSpPr>
        <p:spPr bwMode="auto">
          <a:xfrm>
            <a:off x="1047750" y="1023938"/>
            <a:ext cx="7486650" cy="93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solidFill>
                  <a:srgbClr val="FF0000"/>
                </a:solidFill>
                <a:latin typeface="+mj-lt"/>
                <a:cs typeface="Times New Roman" panose="02020603050405020304" pitchFamily="18" charset="0"/>
              </a:rPr>
              <a:t>                                                     </a:t>
            </a:r>
            <a:r>
              <a:rPr lang="en-US" altLang="zh-CN" sz="2400" b="1" dirty="0">
                <a:solidFill>
                  <a:srgbClr val="FF0000"/>
                </a:solidFill>
                <a:latin typeface="+mj-lt"/>
                <a:cs typeface="Times New Roman" panose="02020603050405020304" pitchFamily="18" charset="0"/>
              </a:rPr>
              <a:t>take the trash </a:t>
            </a:r>
          </a:p>
          <a:p>
            <a:pPr eaLnBrk="1" hangingPunct="1">
              <a:lnSpc>
                <a:spcPct val="120000"/>
              </a:lnSpc>
              <a:defRPr/>
            </a:pPr>
            <a:r>
              <a:rPr lang="en-US" altLang="zh-CN" sz="2400" b="1" dirty="0">
                <a:solidFill>
                  <a:srgbClr val="FF0000"/>
                </a:solidFill>
                <a:latin typeface="+mj-lt"/>
                <a:cs typeface="Times New Roman" panose="02020603050405020304" pitchFamily="18" charset="0"/>
              </a:rPr>
              <a:t>out after dinner.</a:t>
            </a:r>
          </a:p>
        </p:txBody>
      </p:sp>
      <p:sp>
        <p:nvSpPr>
          <p:cNvPr id="6" name="Text Box 9"/>
          <p:cNvSpPr txBox="1">
            <a:spLocks noChangeArrowheads="1"/>
          </p:cNvSpPr>
          <p:nvPr/>
        </p:nvSpPr>
        <p:spPr bwMode="auto">
          <a:xfrm>
            <a:off x="1944687" y="2222321"/>
            <a:ext cx="5157787" cy="494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solidFill>
                  <a:srgbClr val="FF0000"/>
                </a:solidFill>
                <a:latin typeface="+mj-lt"/>
                <a:cs typeface="Times New Roman" panose="02020603050405020304" pitchFamily="18" charset="0"/>
              </a:rPr>
              <a:t>to go camping with my friends.</a:t>
            </a:r>
          </a:p>
        </p:txBody>
      </p:sp>
      <p:sp>
        <p:nvSpPr>
          <p:cNvPr id="7" name="Text Box 9"/>
          <p:cNvSpPr txBox="1">
            <a:spLocks noChangeArrowheads="1"/>
          </p:cNvSpPr>
          <p:nvPr/>
        </p:nvSpPr>
        <p:spPr bwMode="auto">
          <a:xfrm>
            <a:off x="3204347" y="3103763"/>
            <a:ext cx="2497137" cy="494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solidFill>
                  <a:srgbClr val="FF0000"/>
                </a:solidFill>
                <a:latin typeface="+mj-lt"/>
                <a:cs typeface="Times New Roman" panose="02020603050405020304" pitchFamily="18" charset="0"/>
              </a:rPr>
              <a:t>not to do that.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5" grpId="0" autoUpdateAnimBg="0"/>
      <p:bldP spid="6" grpId="0" autoUpdateAnimBg="0"/>
      <p:bldP spid="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981075" y="2627313"/>
            <a:ext cx="7172325" cy="138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defRPr sz="3200">
                <a:solidFill>
                  <a:schemeClr val="tx1"/>
                </a:solidFill>
                <a:latin typeface="Times New Roman" panose="02020603050405020304" pitchFamily="18" charset="0"/>
                <a:ea typeface="宋体" panose="02010600030101010101" pitchFamily="2" charset="-122"/>
              </a:defRPr>
            </a:lvl1pPr>
            <a:lvl2pPr marL="906780" indent="-285750">
              <a:defRPr sz="3200">
                <a:solidFill>
                  <a:schemeClr val="tx1"/>
                </a:solidFill>
                <a:latin typeface="Times New Roman" panose="02020603050405020304" pitchFamily="18" charset="0"/>
                <a:ea typeface="宋体" panose="02010600030101010101" pitchFamily="2" charset="-122"/>
              </a:defRPr>
            </a:lvl2pPr>
            <a:lvl3pPr marL="1314450" indent="-228600">
              <a:defRPr sz="3200">
                <a:solidFill>
                  <a:schemeClr val="tx1"/>
                </a:solidFill>
                <a:latin typeface="Times New Roman" panose="02020603050405020304" pitchFamily="18" charset="0"/>
                <a:ea typeface="宋体" panose="02010600030101010101" pitchFamily="2" charset="-122"/>
              </a:defRPr>
            </a:lvl3pPr>
            <a:lvl4pPr marL="1722755" indent="-228600">
              <a:defRPr sz="3200">
                <a:solidFill>
                  <a:schemeClr val="tx1"/>
                </a:solidFill>
                <a:latin typeface="Times New Roman" panose="02020603050405020304" pitchFamily="18" charset="0"/>
                <a:ea typeface="宋体" panose="02010600030101010101" pitchFamily="2" charset="-122"/>
              </a:defRPr>
            </a:lvl4pPr>
            <a:lvl5pPr marL="2130425" indent="-228600">
              <a:defRPr sz="3200">
                <a:solidFill>
                  <a:schemeClr val="tx1"/>
                </a:solidFill>
                <a:latin typeface="Times New Roman" panose="02020603050405020304" pitchFamily="18" charset="0"/>
                <a:ea typeface="宋体" panose="02010600030101010101" pitchFamily="2" charset="-122"/>
              </a:defRPr>
            </a:lvl5pPr>
            <a:lvl6pPr marL="258762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304482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50202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95922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latin typeface="+mj-lt"/>
                <a:ea typeface="+mj-ea"/>
              </a:rPr>
              <a:t>1. I only want to sleep for _______ minutes.</a:t>
            </a:r>
          </a:p>
          <a:p>
            <a:pPr>
              <a:lnSpc>
                <a:spcPct val="120000"/>
              </a:lnSpc>
              <a:defRPr/>
            </a:pPr>
            <a:r>
              <a:rPr lang="en-US" altLang="zh-CN" sz="2400" b="1" dirty="0" smtClean="0">
                <a:latin typeface="+mj-lt"/>
                <a:ea typeface="+mj-ea"/>
              </a:rPr>
              <a:t>2. The _______ from London to Oxford takes</a:t>
            </a:r>
          </a:p>
          <a:p>
            <a:pPr>
              <a:lnSpc>
                <a:spcPct val="120000"/>
              </a:lnSpc>
              <a:defRPr/>
            </a:pPr>
            <a:r>
              <a:rPr lang="en-US" altLang="zh-CN" sz="2400" b="1" dirty="0" smtClean="0">
                <a:latin typeface="+mj-lt"/>
                <a:ea typeface="+mj-ea"/>
              </a:rPr>
              <a:t>    about an hour and a half.  </a:t>
            </a:r>
          </a:p>
        </p:txBody>
      </p:sp>
      <p:sp>
        <p:nvSpPr>
          <p:cNvPr id="3" name="Text Box 5"/>
          <p:cNvSpPr txBox="1">
            <a:spLocks noChangeArrowheads="1"/>
          </p:cNvSpPr>
          <p:nvPr/>
        </p:nvSpPr>
        <p:spPr bwMode="auto">
          <a:xfrm>
            <a:off x="2039938" y="3149600"/>
            <a:ext cx="1563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50000"/>
              </a:spcBef>
              <a:defRPr/>
            </a:pPr>
            <a:r>
              <a:rPr lang="en-US" altLang="zh-CN" sz="2400" b="1" dirty="0" smtClean="0">
                <a:solidFill>
                  <a:srgbClr val="FF0000"/>
                </a:solidFill>
                <a:latin typeface="+mj-lt"/>
                <a:ea typeface="+mj-ea"/>
              </a:rPr>
              <a:t>journey</a:t>
            </a:r>
          </a:p>
        </p:txBody>
      </p:sp>
      <p:sp>
        <p:nvSpPr>
          <p:cNvPr id="4" name="Text Box 5"/>
          <p:cNvSpPr txBox="1">
            <a:spLocks noChangeArrowheads="1"/>
          </p:cNvSpPr>
          <p:nvPr/>
        </p:nvSpPr>
        <p:spPr bwMode="auto">
          <a:xfrm>
            <a:off x="712788" y="1060450"/>
            <a:ext cx="7440612" cy="494751"/>
          </a:xfrm>
          <a:prstGeom prst="rect">
            <a:avLst/>
          </a:prstGeom>
          <a:noFill/>
          <a:ln w="9525">
            <a:noFill/>
            <a:miter lim="800000"/>
          </a:ln>
        </p:spPr>
        <p:txBody>
          <a:bodyPr>
            <a:spAutoFit/>
          </a:bodyPr>
          <a:lstStyle>
            <a:lvl1pPr marL="716280" indent="-716280">
              <a:defRPr sz="3200">
                <a:solidFill>
                  <a:schemeClr val="tx1"/>
                </a:solidFill>
                <a:latin typeface="Times New Roman" panose="02020603050405020304" pitchFamily="18" charset="0"/>
                <a:ea typeface="宋体" panose="02010600030101010101" pitchFamily="2" charset="-122"/>
              </a:defRPr>
            </a:lvl1pPr>
            <a:lvl2pPr marL="1273175" indent="-285750">
              <a:defRPr sz="3200">
                <a:solidFill>
                  <a:schemeClr val="tx1"/>
                </a:solidFill>
                <a:latin typeface="Times New Roman" panose="02020603050405020304" pitchFamily="18" charset="0"/>
                <a:ea typeface="宋体" panose="02010600030101010101" pitchFamily="2" charset="-122"/>
              </a:defRPr>
            </a:lvl2pPr>
            <a:lvl3pPr marL="1681480" indent="-228600">
              <a:defRPr sz="3200">
                <a:solidFill>
                  <a:schemeClr val="tx1"/>
                </a:solidFill>
                <a:latin typeface="Times New Roman" panose="02020603050405020304" pitchFamily="18" charset="0"/>
                <a:ea typeface="宋体" panose="02010600030101010101" pitchFamily="2" charset="-122"/>
              </a:defRPr>
            </a:lvl3pPr>
            <a:lvl4pPr marL="2089150" indent="-228600">
              <a:defRPr sz="3200">
                <a:solidFill>
                  <a:schemeClr val="tx1"/>
                </a:solidFill>
                <a:latin typeface="Times New Roman" panose="02020603050405020304" pitchFamily="18" charset="0"/>
                <a:ea typeface="宋体" panose="02010600030101010101" pitchFamily="2" charset="-122"/>
              </a:defRPr>
            </a:lvl4pPr>
            <a:lvl5pPr marL="2497455" indent="-228600">
              <a:defRPr sz="3200">
                <a:solidFill>
                  <a:schemeClr val="tx1"/>
                </a:solidFill>
                <a:latin typeface="Times New Roman" panose="02020603050405020304" pitchFamily="18" charset="0"/>
                <a:ea typeface="宋体" panose="02010600030101010101" pitchFamily="2" charset="-122"/>
              </a:defRPr>
            </a:lvl5pPr>
            <a:lvl6pPr marL="295465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341185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86905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432625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latin typeface="+mj-lt"/>
                <a:ea typeface="+mj-ea"/>
              </a:rPr>
              <a:t>I. Fill in the blanks using the words in the box.</a:t>
            </a:r>
          </a:p>
        </p:txBody>
      </p:sp>
      <p:sp>
        <p:nvSpPr>
          <p:cNvPr id="5" name="Text Box 5"/>
          <p:cNvSpPr txBox="1">
            <a:spLocks noChangeArrowheads="1"/>
          </p:cNvSpPr>
          <p:nvPr/>
        </p:nvSpPr>
        <p:spPr bwMode="auto">
          <a:xfrm>
            <a:off x="1027113" y="1797050"/>
            <a:ext cx="7329487" cy="494751"/>
          </a:xfrm>
          <a:prstGeom prst="rect">
            <a:avLst/>
          </a:prstGeom>
          <a:solidFill>
            <a:srgbClr val="FFFFCC"/>
          </a:solidFill>
          <a:ln>
            <a:noFill/>
          </a:ln>
          <a:extLst>
            <a:ext uri="{91240B29-F687-4F45-9708-019B960494DF}">
              <a14:hiddenLine xmlns:a14="http://schemas.microsoft.com/office/drawing/2010/main" w="19050">
                <a:solidFill>
                  <a:srgbClr val="C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solidFill>
                  <a:srgbClr val="0066FF"/>
                </a:solidFill>
                <a:latin typeface="+mj-lt"/>
                <a:ea typeface="+mj-ea"/>
              </a:rPr>
              <a:t>several,   feeling,   owner, journey,   satisfaction </a:t>
            </a:r>
          </a:p>
        </p:txBody>
      </p:sp>
      <p:sp>
        <p:nvSpPr>
          <p:cNvPr id="6" name="Text Box 6"/>
          <p:cNvSpPr txBox="1">
            <a:spLocks noChangeArrowheads="1"/>
          </p:cNvSpPr>
          <p:nvPr/>
        </p:nvSpPr>
        <p:spPr bwMode="auto">
          <a:xfrm>
            <a:off x="4991100" y="2651125"/>
            <a:ext cx="1508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50000"/>
              </a:spcBef>
              <a:defRPr/>
            </a:pPr>
            <a:r>
              <a:rPr lang="en-US" altLang="zh-CN" sz="2400" b="1" dirty="0" smtClean="0">
                <a:solidFill>
                  <a:srgbClr val="FF0000"/>
                </a:solidFill>
                <a:latin typeface="+mj-lt"/>
                <a:ea typeface="+mj-ea"/>
              </a:rPr>
              <a:t>several</a:t>
            </a:r>
          </a:p>
        </p:txBody>
      </p:sp>
      <p:pic>
        <p:nvPicPr>
          <p:cNvPr id="29703" name="Picture 3" descr="一级栏目"/>
          <p:cNvPicPr>
            <a:picLocks noChangeAspect="1" noChangeArrowheads="1"/>
          </p:cNvPicPr>
          <p:nvPr/>
        </p:nvPicPr>
        <p:blipFill>
          <a:blip r:embed="rId2" cstate="email"/>
          <a:srcRect/>
          <a:stretch>
            <a:fillRect/>
          </a:stretch>
        </p:blipFill>
        <p:spPr bwMode="auto">
          <a:xfrm>
            <a:off x="677863" y="3413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4" name="Rectangle 387"/>
          <p:cNvSpPr>
            <a:spLocks noChangeArrowheads="1"/>
          </p:cNvSpPr>
          <p:nvPr/>
        </p:nvSpPr>
        <p:spPr bwMode="auto">
          <a:xfrm>
            <a:off x="1389063" y="544513"/>
            <a:ext cx="177323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组合 4"/>
          <p:cNvGrpSpPr/>
          <p:nvPr/>
        </p:nvGrpSpPr>
        <p:grpSpPr bwMode="auto">
          <a:xfrm>
            <a:off x="627063" y="744538"/>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3081"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3a</a:t>
              </a:r>
              <a:endParaRPr lang="zh-CN" altLang="en-US" sz="3200" b="1">
                <a:solidFill>
                  <a:srgbClr val="0000FF"/>
                </a:solidFill>
              </a:endParaRPr>
            </a:p>
          </p:txBody>
        </p:sp>
      </p:grpSp>
      <p:sp>
        <p:nvSpPr>
          <p:cNvPr id="3075" name="Text Box 6"/>
          <p:cNvSpPr txBox="1">
            <a:spLocks noChangeArrowheads="1"/>
          </p:cNvSpPr>
          <p:nvPr/>
        </p:nvSpPr>
        <p:spPr bwMode="auto">
          <a:xfrm>
            <a:off x="1366838" y="787400"/>
            <a:ext cx="7007225" cy="522288"/>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rPr>
              <a:t>Read the article and answer the questions.</a:t>
            </a:r>
          </a:p>
        </p:txBody>
      </p:sp>
      <p:sp>
        <p:nvSpPr>
          <p:cNvPr id="11" name="Text Box 5"/>
          <p:cNvSpPr txBox="1">
            <a:spLocks noChangeArrowheads="1"/>
          </p:cNvSpPr>
          <p:nvPr/>
        </p:nvSpPr>
        <p:spPr bwMode="auto">
          <a:xfrm>
            <a:off x="1735138" y="2344738"/>
            <a:ext cx="35290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FF0000"/>
                </a:solidFill>
                <a:latin typeface="Times New Roman" panose="02020603050405020304" pitchFamily="18" charset="0"/>
              </a:rPr>
              <a:t>He loves animals.  </a:t>
            </a:r>
          </a:p>
        </p:txBody>
      </p:sp>
      <p:sp>
        <p:nvSpPr>
          <p:cNvPr id="12" name="Text Box 5"/>
          <p:cNvSpPr txBox="1">
            <a:spLocks noChangeArrowheads="1"/>
          </p:cNvSpPr>
          <p:nvPr/>
        </p:nvSpPr>
        <p:spPr bwMode="auto">
          <a:xfrm>
            <a:off x="1735138" y="3649663"/>
            <a:ext cx="4422775"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800" b="1" dirty="0">
                <a:solidFill>
                  <a:srgbClr val="FF0000"/>
                </a:solidFill>
                <a:latin typeface="Times New Roman" panose="02020603050405020304" pitchFamily="18" charset="0"/>
              </a:rPr>
              <a:t>She loves reading books.</a:t>
            </a:r>
          </a:p>
        </p:txBody>
      </p:sp>
      <p:sp>
        <p:nvSpPr>
          <p:cNvPr id="13" name="Text Box 5"/>
          <p:cNvSpPr txBox="1">
            <a:spLocks noChangeArrowheads="1"/>
          </p:cNvSpPr>
          <p:nvPr/>
        </p:nvSpPr>
        <p:spPr bwMode="auto">
          <a:xfrm>
            <a:off x="1366838" y="2998788"/>
            <a:ext cx="4492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rPr>
              <a:t>2. What does Mary love?</a:t>
            </a:r>
          </a:p>
        </p:txBody>
      </p:sp>
      <p:sp>
        <p:nvSpPr>
          <p:cNvPr id="14" name="Text Box 6"/>
          <p:cNvSpPr txBox="1">
            <a:spLocks noChangeArrowheads="1"/>
          </p:cNvSpPr>
          <p:nvPr/>
        </p:nvSpPr>
        <p:spPr bwMode="auto">
          <a:xfrm>
            <a:off x="1366838" y="1627188"/>
            <a:ext cx="4264025" cy="5238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rPr>
              <a:t>1. What does Mario love?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autoUpdateAnimBg="0"/>
      <p:bldP spid="13"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txBox="1">
            <a:spLocks noChangeArrowheads="1"/>
          </p:cNvSpPr>
          <p:nvPr/>
        </p:nvSpPr>
        <p:spPr bwMode="auto">
          <a:xfrm>
            <a:off x="581025" y="1150938"/>
            <a:ext cx="8410575"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40000"/>
              </a:lnSpc>
              <a:buFontTx/>
              <a:buNone/>
            </a:pPr>
            <a:r>
              <a:rPr lang="en-US" altLang="zh-CN" sz="2800" b="1" dirty="0">
                <a:latin typeface="Times New Roman" panose="02020603050405020304" pitchFamily="18" charset="0"/>
              </a:rPr>
              <a:t>3. The next morning, the _____ of the house</a:t>
            </a:r>
          </a:p>
          <a:p>
            <a:pPr>
              <a:lnSpc>
                <a:spcPct val="140000"/>
              </a:lnSpc>
              <a:buFontTx/>
              <a:buNone/>
            </a:pPr>
            <a:r>
              <a:rPr lang="en-US" altLang="zh-CN" sz="2800" b="1" dirty="0">
                <a:latin typeface="Times New Roman" panose="02020603050405020304" pitchFamily="18" charset="0"/>
              </a:rPr>
              <a:t>    prepared the breakfast for us.</a:t>
            </a:r>
          </a:p>
          <a:p>
            <a:pPr>
              <a:lnSpc>
                <a:spcPct val="140000"/>
              </a:lnSpc>
              <a:buFontTx/>
              <a:buNone/>
            </a:pPr>
            <a:r>
              <a:rPr lang="en-US" altLang="zh-CN" sz="2800" b="1" dirty="0">
                <a:latin typeface="Times New Roman" panose="02020603050405020304" pitchFamily="18" charset="0"/>
              </a:rPr>
              <a:t>4. He looked at his work with a smile of __________. </a:t>
            </a:r>
          </a:p>
          <a:p>
            <a:pPr>
              <a:lnSpc>
                <a:spcPct val="140000"/>
              </a:lnSpc>
              <a:buFontTx/>
              <a:buNone/>
            </a:pPr>
            <a:r>
              <a:rPr lang="en-US" altLang="zh-CN" sz="2800" b="1" dirty="0">
                <a:latin typeface="Times New Roman" panose="02020603050405020304" pitchFamily="18" charset="0"/>
              </a:rPr>
              <a:t>5. She enjoys the _______ of freedom. </a:t>
            </a:r>
            <a:endParaRPr lang="zh-CN" altLang="en-US" sz="2800" b="1" dirty="0">
              <a:latin typeface="Times New Roman" panose="02020603050405020304" pitchFamily="18" charset="0"/>
            </a:endParaRPr>
          </a:p>
        </p:txBody>
      </p:sp>
      <p:sp>
        <p:nvSpPr>
          <p:cNvPr id="3" name="Text Box 7"/>
          <p:cNvSpPr txBox="1">
            <a:spLocks noChangeArrowheads="1"/>
          </p:cNvSpPr>
          <p:nvPr/>
        </p:nvSpPr>
        <p:spPr bwMode="auto">
          <a:xfrm>
            <a:off x="4381500" y="1241425"/>
            <a:ext cx="1800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owner</a:t>
            </a:r>
          </a:p>
        </p:txBody>
      </p:sp>
      <p:sp>
        <p:nvSpPr>
          <p:cNvPr id="4" name="Text Box 8"/>
          <p:cNvSpPr txBox="1">
            <a:spLocks noChangeArrowheads="1"/>
          </p:cNvSpPr>
          <p:nvPr/>
        </p:nvSpPr>
        <p:spPr bwMode="auto">
          <a:xfrm>
            <a:off x="6642100" y="2463800"/>
            <a:ext cx="2143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satisfaction</a:t>
            </a:r>
          </a:p>
        </p:txBody>
      </p:sp>
      <p:sp>
        <p:nvSpPr>
          <p:cNvPr id="5" name="Text Box 9"/>
          <p:cNvSpPr txBox="1">
            <a:spLocks noChangeArrowheads="1"/>
          </p:cNvSpPr>
          <p:nvPr/>
        </p:nvSpPr>
        <p:spPr bwMode="auto">
          <a:xfrm>
            <a:off x="3297238" y="2990850"/>
            <a:ext cx="14112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019175" y="792163"/>
            <a:ext cx="4894263" cy="461665"/>
          </a:xfrm>
          <a:prstGeom prst="rect">
            <a:avLst/>
          </a:prstGeom>
          <a:noFill/>
          <a:ln w="9525">
            <a:noFill/>
            <a:miter lim="800000"/>
          </a:ln>
        </p:spPr>
        <p:txBody>
          <a:bodyPr wrap="square">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50000"/>
              </a:spcBef>
              <a:defRPr/>
            </a:pPr>
            <a:r>
              <a:rPr lang="en-US" altLang="zh-CN" sz="2400" b="1" dirty="0" smtClean="0">
                <a:latin typeface="+mj-lt"/>
              </a:rPr>
              <a:t>II. Complete the sentences.</a:t>
            </a:r>
          </a:p>
        </p:txBody>
      </p:sp>
      <p:sp>
        <p:nvSpPr>
          <p:cNvPr id="3" name="Text Box 5"/>
          <p:cNvSpPr txBox="1">
            <a:spLocks noChangeArrowheads="1"/>
          </p:cNvSpPr>
          <p:nvPr/>
        </p:nvSpPr>
        <p:spPr bwMode="auto">
          <a:xfrm>
            <a:off x="1019175" y="1376363"/>
            <a:ext cx="7812088" cy="2442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defRPr sz="3200">
                <a:solidFill>
                  <a:schemeClr val="tx1"/>
                </a:solidFill>
                <a:latin typeface="Times New Roman" panose="02020603050405020304" pitchFamily="18" charset="0"/>
                <a:ea typeface="宋体" panose="02010600030101010101" pitchFamily="2" charset="-122"/>
              </a:defRPr>
            </a:lvl1pPr>
            <a:lvl2pPr marL="906780" indent="-285750">
              <a:defRPr sz="3200">
                <a:solidFill>
                  <a:schemeClr val="tx1"/>
                </a:solidFill>
                <a:latin typeface="Times New Roman" panose="02020603050405020304" pitchFamily="18" charset="0"/>
                <a:ea typeface="宋体" panose="02010600030101010101" pitchFamily="2" charset="-122"/>
              </a:defRPr>
            </a:lvl2pPr>
            <a:lvl3pPr marL="1314450" indent="-228600">
              <a:defRPr sz="3200">
                <a:solidFill>
                  <a:schemeClr val="tx1"/>
                </a:solidFill>
                <a:latin typeface="Times New Roman" panose="02020603050405020304" pitchFamily="18" charset="0"/>
                <a:ea typeface="宋体" panose="02010600030101010101" pitchFamily="2" charset="-122"/>
              </a:defRPr>
            </a:lvl3pPr>
            <a:lvl4pPr marL="1722755" indent="-228600">
              <a:defRPr sz="3200">
                <a:solidFill>
                  <a:schemeClr val="tx1"/>
                </a:solidFill>
                <a:latin typeface="Times New Roman" panose="02020603050405020304" pitchFamily="18" charset="0"/>
                <a:ea typeface="宋体" panose="02010600030101010101" pitchFamily="2" charset="-122"/>
              </a:defRPr>
            </a:lvl4pPr>
            <a:lvl5pPr marL="2130425" indent="-228600">
              <a:defRPr sz="3200">
                <a:solidFill>
                  <a:schemeClr val="tx1"/>
                </a:solidFill>
                <a:latin typeface="Times New Roman" panose="02020603050405020304" pitchFamily="18" charset="0"/>
                <a:ea typeface="宋体" panose="02010600030101010101" pitchFamily="2" charset="-122"/>
              </a:defRPr>
            </a:lvl5pPr>
            <a:lvl6pPr marL="258762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304482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50202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95922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30000"/>
              </a:lnSpc>
              <a:defRPr/>
            </a:pPr>
            <a:r>
              <a:rPr lang="en-US" altLang="zh-CN" sz="2400" b="1" dirty="0" smtClean="0">
                <a:latin typeface="+mj-lt"/>
              </a:rPr>
              <a:t>1. My brother wants _____ (be) a pilot.</a:t>
            </a:r>
          </a:p>
          <a:p>
            <a:pPr>
              <a:lnSpc>
                <a:spcPct val="130000"/>
              </a:lnSpc>
              <a:defRPr/>
            </a:pPr>
            <a:r>
              <a:rPr lang="en-US" altLang="zh-CN" sz="2400" b="1" dirty="0" smtClean="0">
                <a:latin typeface="+mj-lt"/>
              </a:rPr>
              <a:t>2. You’ll never learn ______ (ride) a bike if you</a:t>
            </a:r>
          </a:p>
          <a:p>
            <a:pPr>
              <a:lnSpc>
                <a:spcPct val="130000"/>
              </a:lnSpc>
              <a:defRPr/>
            </a:pPr>
            <a:r>
              <a:rPr lang="en-US" altLang="zh-CN" sz="2400" b="1" dirty="0" smtClean="0">
                <a:latin typeface="+mj-lt"/>
              </a:rPr>
              <a:t>    don’t practice. </a:t>
            </a:r>
          </a:p>
          <a:p>
            <a:pPr>
              <a:lnSpc>
                <a:spcPct val="130000"/>
              </a:lnSpc>
              <a:defRPr/>
            </a:pPr>
            <a:r>
              <a:rPr lang="en-US" altLang="zh-CN" sz="2400" b="1" dirty="0" smtClean="0">
                <a:latin typeface="+mj-lt"/>
              </a:rPr>
              <a:t>3. Mike taught his grandpa how _____ (use) the</a:t>
            </a:r>
          </a:p>
          <a:p>
            <a:pPr>
              <a:lnSpc>
                <a:spcPct val="130000"/>
              </a:lnSpc>
              <a:defRPr/>
            </a:pPr>
            <a:r>
              <a:rPr lang="en-US" altLang="zh-CN" sz="2400" b="1" dirty="0" smtClean="0">
                <a:latin typeface="+mj-lt"/>
              </a:rPr>
              <a:t>    computer.</a:t>
            </a:r>
          </a:p>
        </p:txBody>
      </p:sp>
      <p:sp>
        <p:nvSpPr>
          <p:cNvPr id="4" name="Text Box 5"/>
          <p:cNvSpPr txBox="1">
            <a:spLocks noChangeArrowheads="1"/>
          </p:cNvSpPr>
          <p:nvPr/>
        </p:nvSpPr>
        <p:spPr bwMode="auto">
          <a:xfrm>
            <a:off x="4040188" y="1841838"/>
            <a:ext cx="1873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50000"/>
              </a:spcBef>
              <a:defRPr/>
            </a:pPr>
            <a:r>
              <a:rPr lang="en-US" altLang="zh-CN" sz="2400" b="1" dirty="0" smtClean="0">
                <a:solidFill>
                  <a:srgbClr val="FF0000"/>
                </a:solidFill>
                <a:latin typeface="+mj-lt"/>
              </a:rPr>
              <a:t>to ride</a:t>
            </a:r>
          </a:p>
        </p:txBody>
      </p:sp>
      <p:sp>
        <p:nvSpPr>
          <p:cNvPr id="5" name="Text Box 6"/>
          <p:cNvSpPr txBox="1">
            <a:spLocks noChangeArrowheads="1"/>
          </p:cNvSpPr>
          <p:nvPr/>
        </p:nvSpPr>
        <p:spPr bwMode="auto">
          <a:xfrm>
            <a:off x="4097337" y="1380173"/>
            <a:ext cx="16557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50000"/>
              </a:spcBef>
              <a:defRPr/>
            </a:pPr>
            <a:r>
              <a:rPr lang="en-US" altLang="zh-CN" sz="2400" b="1" dirty="0" smtClean="0">
                <a:solidFill>
                  <a:srgbClr val="FF0000"/>
                </a:solidFill>
                <a:latin typeface="+mj-lt"/>
              </a:rPr>
              <a:t>to be</a:t>
            </a:r>
          </a:p>
        </p:txBody>
      </p:sp>
      <p:sp>
        <p:nvSpPr>
          <p:cNvPr id="6" name="Text Box 7"/>
          <p:cNvSpPr txBox="1">
            <a:spLocks noChangeArrowheads="1"/>
          </p:cNvSpPr>
          <p:nvPr/>
        </p:nvSpPr>
        <p:spPr bwMode="auto">
          <a:xfrm>
            <a:off x="5753100" y="2890192"/>
            <a:ext cx="1366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50000"/>
              </a:spcBef>
              <a:defRPr/>
            </a:pPr>
            <a:r>
              <a:rPr lang="en-US" altLang="zh-CN" sz="2400" b="1" dirty="0" smtClean="0">
                <a:solidFill>
                  <a:srgbClr val="FF0000"/>
                </a:solidFill>
                <a:latin typeface="+mj-lt"/>
              </a:rPr>
              <a:t>to 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txBox="1">
            <a:spLocks noChangeArrowheads="1"/>
          </p:cNvSpPr>
          <p:nvPr/>
        </p:nvSpPr>
        <p:spPr bwMode="auto">
          <a:xfrm>
            <a:off x="688975" y="958850"/>
            <a:ext cx="7891463"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buFontTx/>
              <a:buNone/>
            </a:pPr>
            <a:r>
              <a:rPr lang="en-US" altLang="zh-CN" sz="2800" b="1" dirty="0">
                <a:latin typeface="Times New Roman" panose="02020603050405020304" pitchFamily="18" charset="0"/>
              </a:rPr>
              <a:t>4. Mr. Smith helped the young man ______ (find)</a:t>
            </a:r>
          </a:p>
          <a:p>
            <a:pPr>
              <a:lnSpc>
                <a:spcPct val="130000"/>
              </a:lnSpc>
              <a:buFontTx/>
              <a:buNone/>
            </a:pPr>
            <a:r>
              <a:rPr lang="en-US" altLang="zh-CN" sz="2800" b="1" dirty="0">
                <a:latin typeface="Times New Roman" panose="02020603050405020304" pitchFamily="18" charset="0"/>
              </a:rPr>
              <a:t>    a job. </a:t>
            </a:r>
          </a:p>
          <a:p>
            <a:pPr>
              <a:lnSpc>
                <a:spcPct val="130000"/>
              </a:lnSpc>
              <a:buFontTx/>
              <a:buNone/>
            </a:pPr>
            <a:r>
              <a:rPr lang="en-US" altLang="zh-CN" sz="2800" b="1" dirty="0">
                <a:latin typeface="Times New Roman" panose="02020603050405020304" pitchFamily="18" charset="0"/>
              </a:rPr>
              <a:t>5. The students decided _______ (work) out the</a:t>
            </a:r>
          </a:p>
          <a:p>
            <a:pPr>
              <a:lnSpc>
                <a:spcPct val="130000"/>
              </a:lnSpc>
              <a:buFontTx/>
              <a:buNone/>
            </a:pPr>
            <a:r>
              <a:rPr lang="en-US" altLang="zh-CN" sz="2800" b="1" dirty="0">
                <a:latin typeface="Times New Roman" panose="02020603050405020304" pitchFamily="18" charset="0"/>
              </a:rPr>
              <a:t>    problem by themselves. </a:t>
            </a:r>
          </a:p>
          <a:p>
            <a:pPr>
              <a:lnSpc>
                <a:spcPct val="130000"/>
              </a:lnSpc>
              <a:buFontTx/>
              <a:buNone/>
            </a:pPr>
            <a:r>
              <a:rPr lang="en-US" altLang="zh-CN" sz="2800" b="1" dirty="0">
                <a:latin typeface="Times New Roman" panose="02020603050405020304" pitchFamily="18" charset="0"/>
              </a:rPr>
              <a:t>6. He volunteers _______ (work) on the farm.</a:t>
            </a:r>
            <a:endParaRPr lang="zh-CN" altLang="en-US" sz="2800" b="1" dirty="0">
              <a:latin typeface="Times New Roman" panose="02020603050405020304" pitchFamily="18" charset="0"/>
            </a:endParaRPr>
          </a:p>
        </p:txBody>
      </p:sp>
      <p:sp>
        <p:nvSpPr>
          <p:cNvPr id="3" name="Text Box 8"/>
          <p:cNvSpPr txBox="1">
            <a:spLocks noChangeArrowheads="1"/>
          </p:cNvSpPr>
          <p:nvPr/>
        </p:nvSpPr>
        <p:spPr bwMode="auto">
          <a:xfrm>
            <a:off x="6142038" y="1044575"/>
            <a:ext cx="1693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to find</a:t>
            </a:r>
          </a:p>
        </p:txBody>
      </p:sp>
      <p:sp>
        <p:nvSpPr>
          <p:cNvPr id="4" name="Text Box 9"/>
          <p:cNvSpPr txBox="1">
            <a:spLocks noChangeArrowheads="1"/>
          </p:cNvSpPr>
          <p:nvPr/>
        </p:nvSpPr>
        <p:spPr bwMode="auto">
          <a:xfrm>
            <a:off x="4351338" y="2152650"/>
            <a:ext cx="2016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to work</a:t>
            </a:r>
          </a:p>
        </p:txBody>
      </p:sp>
      <p:sp>
        <p:nvSpPr>
          <p:cNvPr id="5" name="Text Box 10"/>
          <p:cNvSpPr txBox="1">
            <a:spLocks noChangeArrowheads="1"/>
          </p:cNvSpPr>
          <p:nvPr/>
        </p:nvSpPr>
        <p:spPr bwMode="auto">
          <a:xfrm>
            <a:off x="3259138" y="3243263"/>
            <a:ext cx="15335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to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539750" y="2817813"/>
            <a:ext cx="4435475" cy="5238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rPr>
              <a:t>4. What did they do there?</a:t>
            </a:r>
          </a:p>
        </p:txBody>
      </p:sp>
      <p:sp>
        <p:nvSpPr>
          <p:cNvPr id="3" name="Text Box 6"/>
          <p:cNvSpPr txBox="1">
            <a:spLocks noChangeArrowheads="1"/>
          </p:cNvSpPr>
          <p:nvPr/>
        </p:nvSpPr>
        <p:spPr bwMode="auto">
          <a:xfrm>
            <a:off x="539750" y="795338"/>
            <a:ext cx="6334125" cy="522287"/>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rPr>
              <a:t>3. Where did they volunteer to work? </a:t>
            </a:r>
          </a:p>
        </p:txBody>
      </p:sp>
      <p:sp>
        <p:nvSpPr>
          <p:cNvPr id="4" name="Text Box 5"/>
          <p:cNvSpPr txBox="1">
            <a:spLocks noChangeArrowheads="1"/>
          </p:cNvSpPr>
          <p:nvPr/>
        </p:nvSpPr>
        <p:spPr bwMode="auto">
          <a:xfrm>
            <a:off x="879475" y="1333500"/>
            <a:ext cx="78613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ts val="2500"/>
              </a:lnSpc>
              <a:spcBef>
                <a:spcPct val="50000"/>
              </a:spcBef>
            </a:pPr>
            <a:r>
              <a:rPr lang="en-US" altLang="zh-CN" sz="2800" b="1" dirty="0">
                <a:solidFill>
                  <a:srgbClr val="FF0000"/>
                </a:solidFill>
                <a:latin typeface="Times New Roman" panose="02020603050405020304" pitchFamily="18" charset="0"/>
              </a:rPr>
              <a:t>Mario volunteered to work at an animal hospital.</a:t>
            </a:r>
          </a:p>
          <a:p>
            <a:pPr eaLnBrk="1" hangingPunct="1">
              <a:lnSpc>
                <a:spcPts val="2500"/>
              </a:lnSpc>
              <a:spcBef>
                <a:spcPct val="50000"/>
              </a:spcBef>
            </a:pPr>
            <a:r>
              <a:rPr lang="en-US" altLang="zh-CN" sz="2800" b="1" dirty="0">
                <a:solidFill>
                  <a:srgbClr val="FF0000"/>
                </a:solidFill>
                <a:latin typeface="Times New Roman" panose="02020603050405020304" pitchFamily="18" charset="0"/>
              </a:rPr>
              <a:t>Mary volunteered for a volunteer after-school </a:t>
            </a:r>
          </a:p>
          <a:p>
            <a:pPr eaLnBrk="1" hangingPunct="1">
              <a:lnSpc>
                <a:spcPts val="2500"/>
              </a:lnSpc>
              <a:spcBef>
                <a:spcPct val="50000"/>
              </a:spcBef>
            </a:pPr>
            <a:r>
              <a:rPr lang="en-US" altLang="zh-CN" sz="2800" b="1" dirty="0">
                <a:solidFill>
                  <a:srgbClr val="FF0000"/>
                </a:solidFill>
                <a:latin typeface="Times New Roman" panose="02020603050405020304" pitchFamily="18" charset="0"/>
              </a:rPr>
              <a:t>reading program.</a:t>
            </a:r>
          </a:p>
        </p:txBody>
      </p:sp>
      <p:sp>
        <p:nvSpPr>
          <p:cNvPr id="5" name="Text Box 5"/>
          <p:cNvSpPr txBox="1">
            <a:spLocks noChangeArrowheads="1"/>
          </p:cNvSpPr>
          <p:nvPr/>
        </p:nvSpPr>
        <p:spPr bwMode="auto">
          <a:xfrm>
            <a:off x="879475" y="3402013"/>
            <a:ext cx="53848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ts val="2500"/>
              </a:lnSpc>
              <a:spcBef>
                <a:spcPct val="50000"/>
              </a:spcBef>
            </a:pPr>
            <a:r>
              <a:rPr lang="en-US" altLang="zh-CN" sz="2800" b="1" dirty="0">
                <a:solidFill>
                  <a:srgbClr val="FF0000"/>
                </a:solidFill>
                <a:latin typeface="Times New Roman" panose="02020603050405020304" pitchFamily="18" charset="0"/>
              </a:rPr>
              <a:t>Mario cared for the animals.</a:t>
            </a:r>
          </a:p>
          <a:p>
            <a:pPr eaLnBrk="1" hangingPunct="1">
              <a:lnSpc>
                <a:spcPts val="2500"/>
              </a:lnSpc>
              <a:spcBef>
                <a:spcPct val="50000"/>
              </a:spcBef>
            </a:pPr>
            <a:r>
              <a:rPr lang="en-US" altLang="zh-CN" sz="2800" b="1" dirty="0">
                <a:solidFill>
                  <a:srgbClr val="FF0000"/>
                </a:solidFill>
                <a:latin typeface="Times New Roman" panose="02020603050405020304" pitchFamily="18" charset="0"/>
              </a:rPr>
              <a:t>Mary helped kids learn to 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utoUpdateAnimBg="0"/>
      <p:bldP spid="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801938" y="268288"/>
            <a:ext cx="3662362" cy="492125"/>
          </a:xfrm>
          <a:prstGeom prst="rect">
            <a:avLst/>
          </a:prstGeom>
        </p:spPr>
        <p:txBody>
          <a:bodyPr wrap="none">
            <a:spAutoFit/>
          </a:bodyPr>
          <a:lstStyle/>
          <a:p>
            <a:pPr>
              <a:defRPr/>
            </a:pPr>
            <a:r>
              <a:rPr lang="en-US" altLang="zh-CN" sz="2600" b="1" dirty="0">
                <a:latin typeface="+mj-lt"/>
                <a:ea typeface="宋体" panose="02010600030101010101" pitchFamily="2" charset="-122"/>
              </a:rPr>
              <a:t>Students Who Volunteer</a:t>
            </a:r>
            <a:endParaRPr lang="zh-CN" altLang="en-US" sz="2600" b="1" dirty="0">
              <a:latin typeface="+mj-lt"/>
              <a:ea typeface="宋体" panose="02010600030101010101" pitchFamily="2" charset="-122"/>
            </a:endParaRPr>
          </a:p>
        </p:txBody>
      </p:sp>
      <p:sp>
        <p:nvSpPr>
          <p:cNvPr id="3" name="矩形 2"/>
          <p:cNvSpPr/>
          <p:nvPr/>
        </p:nvSpPr>
        <p:spPr>
          <a:xfrm>
            <a:off x="655638" y="735013"/>
            <a:ext cx="8001000" cy="4156075"/>
          </a:xfrm>
          <a:prstGeom prst="rect">
            <a:avLst/>
          </a:prstGeom>
        </p:spPr>
        <p:txBody>
          <a:bodyPr>
            <a:spAutoFit/>
          </a:bodyPr>
          <a:lstStyle/>
          <a:p>
            <a:pPr>
              <a:defRPr/>
            </a:pPr>
            <a:r>
              <a:rPr lang="en-US" altLang="zh-CN" sz="2400" b="1" dirty="0">
                <a:latin typeface="+mj-lt"/>
                <a:ea typeface="宋体" panose="02010600030101010101" pitchFamily="2" charset="-122"/>
              </a:rPr>
              <a:t>Mario Green and Mary Brown from Riverside High School </a:t>
            </a:r>
            <a:r>
              <a:rPr lang="en-US" altLang="zh-CN" sz="2400" b="1" dirty="0">
                <a:solidFill>
                  <a:srgbClr val="FF0000"/>
                </a:solidFill>
                <a:latin typeface="+mj-lt"/>
                <a:ea typeface="宋体" panose="02010600030101010101" pitchFamily="2" charset="-122"/>
              </a:rPr>
              <a:t>give up </a:t>
            </a:r>
            <a:r>
              <a:rPr lang="en-US" altLang="zh-CN" sz="2400" b="1" dirty="0">
                <a:latin typeface="+mj-lt"/>
                <a:ea typeface="宋体" panose="02010600030101010101" pitchFamily="2" charset="-122"/>
              </a:rPr>
              <a:t>several hours each week to help others.</a:t>
            </a:r>
          </a:p>
          <a:p>
            <a:pPr>
              <a:defRPr/>
            </a:pPr>
            <a:r>
              <a:rPr lang="en-US" altLang="zh-CN" sz="2400" b="1" dirty="0">
                <a:latin typeface="+mj-lt"/>
                <a:ea typeface="宋体" panose="02010600030101010101" pitchFamily="2" charset="-122"/>
              </a:rPr>
              <a:t>Mario loves animals and wants to be an animal doctor. He volunteers at an animal hospital every Saturday morning. Mario believes it can help him to get </a:t>
            </a:r>
          </a:p>
          <a:p>
            <a:pPr>
              <a:defRPr/>
            </a:pPr>
            <a:r>
              <a:rPr lang="en-US" altLang="zh-CN" sz="2400" b="1" dirty="0">
                <a:latin typeface="+mj-lt"/>
                <a:ea typeface="宋体" panose="02010600030101010101" pitchFamily="2" charset="-122"/>
              </a:rPr>
              <a:t>his future dream job. “It’s hard work,” </a:t>
            </a:r>
          </a:p>
          <a:p>
            <a:pPr>
              <a:defRPr/>
            </a:pPr>
            <a:r>
              <a:rPr lang="en-US" altLang="zh-CN" sz="2400" b="1" dirty="0">
                <a:latin typeface="+mj-lt"/>
                <a:ea typeface="宋体" panose="02010600030101010101" pitchFamily="2" charset="-122"/>
              </a:rPr>
              <a:t>he says,</a:t>
            </a:r>
            <a:r>
              <a:rPr lang="zh-CN" altLang="en-US" sz="2400" b="1" dirty="0">
                <a:latin typeface="+mj-lt"/>
                <a:ea typeface="宋体" panose="02010600030101010101" pitchFamily="2" charset="-122"/>
              </a:rPr>
              <a:t>“</a:t>
            </a:r>
            <a:r>
              <a:rPr lang="en-US" altLang="zh-CN" sz="2400" b="1" dirty="0">
                <a:latin typeface="+mj-lt"/>
                <a:ea typeface="宋体" panose="02010600030101010101" pitchFamily="2" charset="-122"/>
              </a:rPr>
              <a:t>but I want to learn more </a:t>
            </a:r>
          </a:p>
          <a:p>
            <a:pPr>
              <a:defRPr/>
            </a:pPr>
            <a:r>
              <a:rPr lang="en-US" altLang="zh-CN" sz="2400" b="1" dirty="0">
                <a:latin typeface="+mj-lt"/>
                <a:ea typeface="宋体" panose="02010600030101010101" pitchFamily="2" charset="-122"/>
              </a:rPr>
              <a:t>about how to </a:t>
            </a:r>
            <a:r>
              <a:rPr lang="en-US" altLang="zh-CN" sz="2400" b="1" dirty="0">
                <a:solidFill>
                  <a:srgbClr val="FF0000"/>
                </a:solidFill>
                <a:latin typeface="+mj-lt"/>
                <a:ea typeface="宋体" panose="02010600030101010101" pitchFamily="2" charset="-122"/>
              </a:rPr>
              <a:t>care for </a:t>
            </a:r>
            <a:r>
              <a:rPr lang="en-US" altLang="zh-CN" sz="2400" b="1" dirty="0">
                <a:latin typeface="+mj-lt"/>
                <a:ea typeface="宋体" panose="02010600030101010101" pitchFamily="2" charset="-122"/>
              </a:rPr>
              <a:t>animals. I get </a:t>
            </a:r>
          </a:p>
          <a:p>
            <a:pPr>
              <a:defRPr/>
            </a:pPr>
            <a:r>
              <a:rPr lang="en-US" altLang="zh-CN" sz="2400" b="1" dirty="0">
                <a:latin typeface="+mj-lt"/>
                <a:ea typeface="宋体" panose="02010600030101010101" pitchFamily="2" charset="-122"/>
              </a:rPr>
              <a:t>such a strong feeling of  satisfaction </a:t>
            </a:r>
          </a:p>
          <a:p>
            <a:pPr>
              <a:defRPr/>
            </a:pPr>
            <a:r>
              <a:rPr lang="en-US" altLang="zh-CN" sz="2400" b="1" dirty="0">
                <a:latin typeface="+mj-lt"/>
                <a:ea typeface="宋体" panose="02010600030101010101" pitchFamily="2" charset="-122"/>
              </a:rPr>
              <a:t>when I see the animals get better and </a:t>
            </a:r>
          </a:p>
          <a:p>
            <a:pPr>
              <a:defRPr/>
            </a:pPr>
            <a:r>
              <a:rPr lang="en-US" altLang="zh-CN" sz="2400" b="1" dirty="0">
                <a:latin typeface="+mj-lt"/>
                <a:ea typeface="宋体" panose="02010600030101010101" pitchFamily="2" charset="-122"/>
              </a:rPr>
              <a:t>the look of  joy on their owners’ faces.”</a:t>
            </a:r>
            <a:endParaRPr lang="zh-CN" altLang="en-US" sz="2400" b="1" dirty="0">
              <a:latin typeface="+mj-lt"/>
              <a:ea typeface="宋体" panose="02010600030101010101" pitchFamily="2" charset="-122"/>
            </a:endParaRPr>
          </a:p>
        </p:txBody>
      </p:sp>
      <p:pic>
        <p:nvPicPr>
          <p:cNvPr id="11266" name="Picture 2"/>
          <p:cNvPicPr>
            <a:picLocks noChangeAspect="1" noChangeArrowheads="1"/>
          </p:cNvPicPr>
          <p:nvPr/>
        </p:nvPicPr>
        <p:blipFill>
          <a:blip r:embed="rId2" cstate="email"/>
          <a:srcRect/>
          <a:stretch>
            <a:fillRect/>
          </a:stretch>
        </p:blipFill>
        <p:spPr bwMode="auto">
          <a:xfrm>
            <a:off x="6018847" y="2390701"/>
            <a:ext cx="2637473" cy="2296210"/>
          </a:xfrm>
          <a:prstGeom prst="rect">
            <a:avLst/>
          </a:prstGeom>
          <a:solidFill>
            <a:srgbClr val="FFFFFF">
              <a:shade val="85000"/>
            </a:srgbClr>
          </a:solidFill>
          <a:ln w="1905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79438" y="539750"/>
            <a:ext cx="7970837" cy="4154488"/>
          </a:xfrm>
          <a:prstGeom prst="rect">
            <a:avLst/>
          </a:prstGeom>
        </p:spPr>
        <p:txBody>
          <a:bodyPr>
            <a:spAutoFit/>
          </a:bodyPr>
          <a:lstStyle/>
          <a:p>
            <a:pPr>
              <a:defRPr/>
            </a:pPr>
            <a:r>
              <a:rPr lang="en-US" altLang="zh-CN" sz="2400" b="1" dirty="0">
                <a:latin typeface="+mj-lt"/>
                <a:ea typeface="宋体" panose="02010600030101010101" pitchFamily="2" charset="-122"/>
              </a:rPr>
              <a:t>Mary is a book lover. She could read by herself at the age of four. Last year, she decided to </a:t>
            </a:r>
            <a:r>
              <a:rPr lang="en-US" altLang="zh-CN" sz="2400" b="1" dirty="0">
                <a:solidFill>
                  <a:srgbClr val="FF0000"/>
                </a:solidFill>
                <a:latin typeface="+mj-lt"/>
                <a:ea typeface="宋体" panose="02010600030101010101" pitchFamily="2" charset="-122"/>
              </a:rPr>
              <a:t>try out </a:t>
            </a:r>
            <a:r>
              <a:rPr lang="en-US" altLang="zh-CN" sz="2400" b="1" dirty="0">
                <a:latin typeface="+mj-lt"/>
                <a:ea typeface="宋体" panose="02010600030101010101" pitchFamily="2" charset="-122"/>
              </a:rPr>
              <a:t>for a volunteer after-school reading program. She still works there once a week to help kids learn to read. “The kids are sitting in the library, but you can see in </a:t>
            </a:r>
          </a:p>
          <a:p>
            <a:pPr>
              <a:defRPr/>
            </a:pPr>
            <a:r>
              <a:rPr lang="en-US" altLang="zh-CN" sz="2400" b="1" dirty="0">
                <a:latin typeface="+mj-lt"/>
                <a:ea typeface="宋体" panose="02010600030101010101" pitchFamily="2" charset="-122"/>
              </a:rPr>
              <a:t>their eyes that they’re going on </a:t>
            </a:r>
          </a:p>
          <a:p>
            <a:pPr>
              <a:defRPr/>
            </a:pPr>
            <a:r>
              <a:rPr lang="en-US" altLang="zh-CN" sz="2400" b="1" dirty="0">
                <a:latin typeface="+mj-lt"/>
                <a:ea typeface="宋体" panose="02010600030101010101" pitchFamily="2" charset="-122"/>
              </a:rPr>
              <a:t>a different journey</a:t>
            </a:r>
            <a:r>
              <a:rPr lang="zh-CN" altLang="en-US" sz="2400" b="1" dirty="0">
                <a:latin typeface="+mj-lt"/>
                <a:ea typeface="宋体" panose="02010600030101010101" pitchFamily="2" charset="-122"/>
              </a:rPr>
              <a:t> </a:t>
            </a:r>
            <a:r>
              <a:rPr lang="en-US" altLang="zh-CN" sz="2400" b="1" dirty="0">
                <a:latin typeface="+mj-lt"/>
                <a:ea typeface="宋体" panose="02010600030101010101" pitchFamily="2" charset="-122"/>
              </a:rPr>
              <a:t>with each </a:t>
            </a:r>
          </a:p>
          <a:p>
            <a:pPr>
              <a:defRPr/>
            </a:pPr>
            <a:r>
              <a:rPr lang="en-US" altLang="zh-CN" sz="2400" b="1" dirty="0">
                <a:latin typeface="+mj-lt"/>
                <a:ea typeface="宋体" panose="02010600030101010101" pitchFamily="2" charset="-122"/>
              </a:rPr>
              <a:t>new book. Volunteering here is </a:t>
            </a:r>
          </a:p>
          <a:p>
            <a:pPr>
              <a:defRPr/>
            </a:pPr>
            <a:r>
              <a:rPr lang="en-US" altLang="zh-CN" sz="2400" b="1" dirty="0">
                <a:latin typeface="+mj-lt"/>
                <a:ea typeface="宋体" panose="02010600030101010101" pitchFamily="2" charset="-122"/>
              </a:rPr>
              <a:t>a dream </a:t>
            </a:r>
            <a:r>
              <a:rPr lang="en-US" altLang="zh-CN" sz="2400" b="1" dirty="0">
                <a:solidFill>
                  <a:srgbClr val="FF0000"/>
                </a:solidFill>
                <a:latin typeface="+mj-lt"/>
                <a:ea typeface="宋体" panose="02010600030101010101" pitchFamily="2" charset="-122"/>
              </a:rPr>
              <a:t>come true </a:t>
            </a:r>
            <a:r>
              <a:rPr lang="en-US" altLang="zh-CN" sz="2400" b="1" dirty="0">
                <a:latin typeface="+mj-lt"/>
                <a:ea typeface="宋体" panose="02010600030101010101" pitchFamily="2" charset="-122"/>
              </a:rPr>
              <a:t>for me. I can</a:t>
            </a:r>
          </a:p>
          <a:p>
            <a:pPr>
              <a:defRPr/>
            </a:pPr>
            <a:r>
              <a:rPr lang="en-US" altLang="zh-CN" sz="2400" b="1" dirty="0">
                <a:latin typeface="+mj-lt"/>
                <a:ea typeface="宋体" panose="02010600030101010101" pitchFamily="2" charset="-122"/>
              </a:rPr>
              <a:t>do what I love to do and help </a:t>
            </a:r>
          </a:p>
          <a:p>
            <a:pPr>
              <a:defRPr/>
            </a:pPr>
            <a:r>
              <a:rPr lang="en-US" altLang="zh-CN" sz="2400" b="1" dirty="0">
                <a:latin typeface="+mj-lt"/>
                <a:ea typeface="宋体" panose="02010600030101010101" pitchFamily="2" charset="-122"/>
              </a:rPr>
              <a:t>others at the same time.”</a:t>
            </a:r>
            <a:endParaRPr lang="zh-CN" altLang="en-US" sz="2400" b="1" dirty="0">
              <a:latin typeface="+mj-lt"/>
              <a:ea typeface="宋体" panose="02010600030101010101" pitchFamily="2" charset="-122"/>
            </a:endParaRPr>
          </a:p>
        </p:txBody>
      </p:sp>
      <p:pic>
        <p:nvPicPr>
          <p:cNvPr id="12290" name="Picture 2"/>
          <p:cNvPicPr>
            <a:picLocks noChangeAspect="1" noChangeArrowheads="1"/>
          </p:cNvPicPr>
          <p:nvPr/>
        </p:nvPicPr>
        <p:blipFill rotWithShape="1">
          <a:blip r:embed="rId2" cstate="email"/>
          <a:srcRect/>
          <a:stretch>
            <a:fillRect/>
          </a:stretch>
        </p:blipFill>
        <p:spPr bwMode="auto">
          <a:xfrm>
            <a:off x="4907280" y="2196137"/>
            <a:ext cx="3703320" cy="23084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一级栏目"/>
          <p:cNvPicPr>
            <a:picLocks noChangeAspect="1" noChangeArrowheads="1"/>
          </p:cNvPicPr>
          <p:nvPr/>
        </p:nvPicPr>
        <p:blipFill>
          <a:blip r:embed="rId2" cstate="email"/>
          <a:srcRect/>
          <a:stretch>
            <a:fillRect/>
          </a:stretch>
        </p:blipFill>
        <p:spPr bwMode="auto">
          <a:xfrm>
            <a:off x="801688" y="1381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87"/>
          <p:cNvSpPr>
            <a:spLocks noChangeArrowheads="1"/>
          </p:cNvSpPr>
          <p:nvPr/>
        </p:nvSpPr>
        <p:spPr bwMode="auto">
          <a:xfrm>
            <a:off x="1512888" y="341313"/>
            <a:ext cx="3175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4" name="Text Box 9"/>
          <p:cNvSpPr txBox="1">
            <a:spLocks noChangeArrowheads="1"/>
          </p:cNvSpPr>
          <p:nvPr/>
        </p:nvSpPr>
        <p:spPr bwMode="auto">
          <a:xfrm>
            <a:off x="701630" y="3380649"/>
            <a:ext cx="7380287" cy="8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solidFill>
                  <a:srgbClr val="FF0000"/>
                </a:solidFill>
                <a:latin typeface="+mj-lt"/>
                <a:ea typeface="+mj-ea"/>
                <a:cs typeface="Times New Roman" panose="02020603050405020304" pitchFamily="18" charset="0"/>
              </a:rPr>
              <a:t>       to help others </a:t>
            </a:r>
            <a:r>
              <a:rPr lang="zh-CN" altLang="en-US" sz="2000" b="1" dirty="0" smtClean="0">
                <a:latin typeface="+mj-lt"/>
                <a:ea typeface="+mj-ea"/>
                <a:cs typeface="Times New Roman" panose="02020603050405020304" pitchFamily="18" charset="0"/>
              </a:rPr>
              <a:t>作目的状语。是“每周拿出几个小时”的目的。</a:t>
            </a:r>
            <a:endParaRPr lang="en-US" altLang="zh-CN" sz="2000" b="1" dirty="0" smtClean="0">
              <a:latin typeface="+mj-lt"/>
              <a:ea typeface="+mj-ea"/>
              <a:cs typeface="Times New Roman" panose="02020603050405020304" pitchFamily="18" charset="0"/>
            </a:endParaRPr>
          </a:p>
        </p:txBody>
      </p:sp>
      <p:sp>
        <p:nvSpPr>
          <p:cNvPr id="5" name="Text Box 6"/>
          <p:cNvSpPr txBox="1">
            <a:spLocks noChangeArrowheads="1"/>
          </p:cNvSpPr>
          <p:nvPr/>
        </p:nvSpPr>
        <p:spPr bwMode="auto">
          <a:xfrm>
            <a:off x="550863" y="947738"/>
            <a:ext cx="8027987" cy="94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400" b="1" dirty="0">
                <a:latin typeface="Times New Roman" panose="02020603050405020304" pitchFamily="18" charset="0"/>
                <a:cs typeface="Times New Roman" panose="02020603050405020304" pitchFamily="18" charset="0"/>
              </a:rPr>
              <a:t>1. Mario Green and Mary Brown </a:t>
            </a:r>
            <a:r>
              <a:rPr lang="en-US" altLang="zh-CN" sz="2400" b="1" dirty="0">
                <a:solidFill>
                  <a:srgbClr val="FF0000"/>
                </a:solidFill>
                <a:latin typeface="Times New Roman" panose="02020603050405020304" pitchFamily="18" charset="0"/>
                <a:cs typeface="Times New Roman" panose="02020603050405020304" pitchFamily="18" charset="0"/>
              </a:rPr>
              <a:t>from Riverside High School</a:t>
            </a:r>
            <a:r>
              <a:rPr lang="en-US" altLang="zh-CN" sz="2400" b="1" dirty="0">
                <a:latin typeface="Times New Roman" panose="02020603050405020304" pitchFamily="18" charset="0"/>
                <a:cs typeface="Times New Roman" panose="02020603050405020304" pitchFamily="18" charset="0"/>
              </a:rPr>
              <a:t> give up several hours each week </a:t>
            </a:r>
            <a:r>
              <a:rPr lang="en-US" altLang="zh-CN" sz="2400" b="1" dirty="0">
                <a:solidFill>
                  <a:srgbClr val="FF0000"/>
                </a:solidFill>
                <a:latin typeface="Times New Roman" panose="02020603050405020304" pitchFamily="18" charset="0"/>
                <a:cs typeface="Times New Roman" panose="02020603050405020304" pitchFamily="18" charset="0"/>
              </a:rPr>
              <a:t>to help others</a:t>
            </a:r>
            <a:r>
              <a:rPr lang="en-US" altLang="zh-CN" sz="2400" b="1" dirty="0">
                <a:latin typeface="Times New Roman" panose="02020603050405020304" pitchFamily="18" charset="0"/>
                <a:cs typeface="Times New Roman" panose="02020603050405020304" pitchFamily="18" charset="0"/>
              </a:rPr>
              <a:t>. </a:t>
            </a:r>
          </a:p>
        </p:txBody>
      </p:sp>
      <p:sp>
        <p:nvSpPr>
          <p:cNvPr id="6" name="Text Box 10"/>
          <p:cNvSpPr txBox="1">
            <a:spLocks noChangeArrowheads="1"/>
          </p:cNvSpPr>
          <p:nvPr/>
        </p:nvSpPr>
        <p:spPr bwMode="auto">
          <a:xfrm>
            <a:off x="701630" y="2341926"/>
            <a:ext cx="7380287" cy="8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solidFill>
                  <a:srgbClr val="FF0000"/>
                </a:solidFill>
                <a:latin typeface="+mj-lt"/>
                <a:ea typeface="+mj-ea"/>
                <a:cs typeface="Times New Roman" panose="02020603050405020304" pitchFamily="18" charset="0"/>
              </a:rPr>
              <a:t>       from River High School </a:t>
            </a:r>
            <a:r>
              <a:rPr lang="zh-CN" altLang="en-US" sz="2000" b="1" dirty="0" smtClean="0">
                <a:latin typeface="+mj-lt"/>
                <a:ea typeface="+mj-ea"/>
                <a:cs typeface="Times New Roman" panose="02020603050405020304" pitchFamily="18" charset="0"/>
              </a:rPr>
              <a:t>为介词短语作后置修饰语，翻译时应提前。</a:t>
            </a:r>
            <a:endParaRPr lang="en-US" altLang="zh-CN" sz="2400" b="1" dirty="0" smtClean="0">
              <a:latin typeface="+mj-lt"/>
              <a:ea typeface="+mj-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762000" y="549275"/>
            <a:ext cx="8101013"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defRPr sz="3200">
                <a:solidFill>
                  <a:schemeClr val="tx1"/>
                </a:solidFill>
                <a:latin typeface="Times New Roman" panose="02020603050405020304" pitchFamily="18" charset="0"/>
                <a:ea typeface="宋体" panose="02010600030101010101" pitchFamily="2" charset="-122"/>
              </a:defRPr>
            </a:lvl1pPr>
            <a:lvl2pPr marL="998855" indent="-285750">
              <a:defRPr sz="3200">
                <a:solidFill>
                  <a:schemeClr val="tx1"/>
                </a:solidFill>
                <a:latin typeface="Times New Roman" panose="02020603050405020304" pitchFamily="18" charset="0"/>
                <a:ea typeface="宋体" panose="02010600030101010101" pitchFamily="2" charset="-122"/>
              </a:defRPr>
            </a:lvl2pPr>
            <a:lvl3pPr marL="1406525" indent="-228600">
              <a:defRPr sz="3200">
                <a:solidFill>
                  <a:schemeClr val="tx1"/>
                </a:solidFill>
                <a:latin typeface="Times New Roman" panose="02020603050405020304" pitchFamily="18" charset="0"/>
                <a:ea typeface="宋体" panose="02010600030101010101" pitchFamily="2" charset="-122"/>
              </a:defRPr>
            </a:lvl3pPr>
            <a:lvl4pPr marL="1814830" indent="-228600">
              <a:defRPr sz="3200">
                <a:solidFill>
                  <a:schemeClr val="tx1"/>
                </a:solidFill>
                <a:latin typeface="Times New Roman" panose="02020603050405020304" pitchFamily="18" charset="0"/>
                <a:ea typeface="宋体" panose="02010600030101010101" pitchFamily="2" charset="-122"/>
              </a:defRPr>
            </a:lvl4pPr>
            <a:lvl5pPr marL="2222500" indent="-228600">
              <a:defRPr sz="3200">
                <a:solidFill>
                  <a:schemeClr val="tx1"/>
                </a:solidFill>
                <a:latin typeface="Times New Roman" panose="02020603050405020304" pitchFamily="18" charset="0"/>
                <a:ea typeface="宋体" panose="02010600030101010101" pitchFamily="2" charset="-122"/>
              </a:defRPr>
            </a:lvl5pPr>
            <a:lvl6pPr marL="26797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31369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5941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40513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latin typeface="+mj-lt"/>
                <a:ea typeface="+mj-ea"/>
                <a:cs typeface="Times New Roman" panose="02020603050405020304" pitchFamily="18" charset="0"/>
              </a:rPr>
              <a:t>2. Mario believes it can </a:t>
            </a:r>
            <a:r>
              <a:rPr lang="en-US" altLang="zh-CN" sz="2400" b="1" dirty="0" smtClean="0">
                <a:solidFill>
                  <a:srgbClr val="FF0000"/>
                </a:solidFill>
                <a:latin typeface="+mj-lt"/>
                <a:ea typeface="+mj-ea"/>
                <a:cs typeface="Times New Roman" panose="02020603050405020304" pitchFamily="18" charset="0"/>
              </a:rPr>
              <a:t>help him to</a:t>
            </a:r>
            <a:r>
              <a:rPr lang="en-US" altLang="zh-CN" sz="2400" b="1" dirty="0" smtClean="0">
                <a:latin typeface="+mj-lt"/>
                <a:ea typeface="+mj-ea"/>
                <a:cs typeface="Times New Roman" panose="02020603050405020304" pitchFamily="18" charset="0"/>
              </a:rPr>
              <a:t> get his future</a:t>
            </a:r>
          </a:p>
          <a:p>
            <a:pPr>
              <a:lnSpc>
                <a:spcPct val="120000"/>
              </a:lnSpc>
              <a:defRPr/>
            </a:pPr>
            <a:r>
              <a:rPr lang="en-US" altLang="zh-CN" sz="2400" b="1" dirty="0" smtClean="0">
                <a:latin typeface="+mj-lt"/>
                <a:ea typeface="+mj-ea"/>
                <a:cs typeface="Times New Roman" panose="02020603050405020304" pitchFamily="18" charset="0"/>
              </a:rPr>
              <a:t>    dream job. </a:t>
            </a:r>
            <a:r>
              <a:rPr lang="zh-CN" altLang="en-US" sz="2000" b="1" dirty="0" smtClean="0">
                <a:latin typeface="+mj-lt"/>
                <a:ea typeface="+mj-ea"/>
              </a:rPr>
              <a:t>马里奥相信这会帮助他获得他的梦想职业。</a:t>
            </a:r>
            <a:endParaRPr lang="en-US" altLang="zh-CN" sz="2400" b="1" dirty="0" smtClean="0">
              <a:latin typeface="+mj-lt"/>
              <a:ea typeface="+mj-ea"/>
            </a:endParaRPr>
          </a:p>
        </p:txBody>
      </p:sp>
      <p:sp>
        <p:nvSpPr>
          <p:cNvPr id="3" name="Text Box 7"/>
          <p:cNvSpPr txBox="1">
            <a:spLocks noChangeArrowheads="1"/>
          </p:cNvSpPr>
          <p:nvPr/>
        </p:nvSpPr>
        <p:spPr bwMode="auto">
          <a:xfrm>
            <a:off x="1080497" y="1672636"/>
            <a:ext cx="614045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800" b="1" dirty="0" smtClean="0">
                <a:solidFill>
                  <a:srgbClr val="0000FF"/>
                </a:solidFill>
                <a:latin typeface="+mj-lt"/>
                <a:ea typeface="+mj-ea"/>
                <a:cs typeface="Times New Roman" panose="02020603050405020304" pitchFamily="18" charset="0"/>
              </a:rPr>
              <a:t>help sb. (to) do </a:t>
            </a:r>
            <a:r>
              <a:rPr lang="en-US" altLang="zh-CN" sz="2800" b="1" dirty="0" err="1" smtClean="0">
                <a:solidFill>
                  <a:srgbClr val="0000FF"/>
                </a:solidFill>
                <a:latin typeface="+mj-lt"/>
                <a:ea typeface="+mj-ea"/>
                <a:cs typeface="Times New Roman" panose="02020603050405020304" pitchFamily="18" charset="0"/>
              </a:rPr>
              <a:t>sth</a:t>
            </a:r>
            <a:r>
              <a:rPr lang="en-US" altLang="zh-CN" sz="2800" b="1" dirty="0" smtClean="0">
                <a:solidFill>
                  <a:srgbClr val="0000FF"/>
                </a:solidFill>
                <a:latin typeface="+mj-lt"/>
                <a:ea typeface="+mj-ea"/>
                <a:cs typeface="Times New Roman" panose="02020603050405020304" pitchFamily="18" charset="0"/>
              </a:rPr>
              <a:t>. </a:t>
            </a:r>
            <a:r>
              <a:rPr lang="zh-CN" altLang="en-US" sz="2400" b="1" dirty="0" smtClean="0">
                <a:solidFill>
                  <a:srgbClr val="0000FF"/>
                </a:solidFill>
                <a:latin typeface="+mj-lt"/>
                <a:ea typeface="+mj-ea"/>
                <a:cs typeface="Times New Roman" panose="02020603050405020304" pitchFamily="18" charset="0"/>
              </a:rPr>
              <a:t>帮助某人做某事</a:t>
            </a:r>
            <a:r>
              <a:rPr lang="zh-CN" altLang="en-US" sz="2800" b="1" dirty="0" smtClean="0">
                <a:solidFill>
                  <a:srgbClr val="0000FF"/>
                </a:solidFill>
                <a:latin typeface="+mj-lt"/>
                <a:ea typeface="+mj-ea"/>
                <a:cs typeface="Times New Roman" panose="02020603050405020304" pitchFamily="18" charset="0"/>
              </a:rPr>
              <a:t>；</a:t>
            </a:r>
            <a:r>
              <a:rPr lang="en-US" altLang="zh-CN" sz="2800" b="1" dirty="0" smtClean="0">
                <a:solidFill>
                  <a:srgbClr val="0000FF"/>
                </a:solidFill>
                <a:latin typeface="+mj-lt"/>
                <a:ea typeface="+mj-ea"/>
                <a:cs typeface="Times New Roman" panose="02020603050405020304" pitchFamily="18" charset="0"/>
              </a:rPr>
              <a:t> </a:t>
            </a:r>
          </a:p>
          <a:p>
            <a:pPr>
              <a:lnSpc>
                <a:spcPct val="120000"/>
              </a:lnSpc>
              <a:defRPr/>
            </a:pPr>
            <a:r>
              <a:rPr lang="en-US" altLang="zh-CN" sz="2800" b="1" dirty="0" smtClean="0">
                <a:solidFill>
                  <a:srgbClr val="0000FF"/>
                </a:solidFill>
                <a:latin typeface="+mj-lt"/>
                <a:ea typeface="+mj-ea"/>
                <a:cs typeface="Times New Roman" panose="02020603050405020304" pitchFamily="18" charset="0"/>
              </a:rPr>
              <a:t>help</a:t>
            </a:r>
            <a:r>
              <a:rPr lang="zh-CN" altLang="en-US" sz="2400" b="1" dirty="0" smtClean="0">
                <a:solidFill>
                  <a:srgbClr val="0000FF"/>
                </a:solidFill>
                <a:latin typeface="+mj-lt"/>
                <a:ea typeface="+mj-ea"/>
                <a:cs typeface="Times New Roman" panose="02020603050405020304" pitchFamily="18" charset="0"/>
              </a:rPr>
              <a:t>后的不定式符号</a:t>
            </a:r>
            <a:r>
              <a:rPr lang="en-US" altLang="zh-CN" sz="2800" b="1" dirty="0" smtClean="0">
                <a:solidFill>
                  <a:srgbClr val="0000FF"/>
                </a:solidFill>
                <a:latin typeface="+mj-lt"/>
                <a:ea typeface="+mj-ea"/>
                <a:cs typeface="Times New Roman" panose="02020603050405020304" pitchFamily="18" charset="0"/>
              </a:rPr>
              <a:t>to</a:t>
            </a:r>
            <a:r>
              <a:rPr lang="zh-CN" altLang="en-US" sz="2800" b="1" dirty="0" smtClean="0">
                <a:solidFill>
                  <a:srgbClr val="0000FF"/>
                </a:solidFill>
                <a:latin typeface="+mj-lt"/>
                <a:ea typeface="+mj-ea"/>
                <a:cs typeface="Times New Roman" panose="02020603050405020304" pitchFamily="18" charset="0"/>
              </a:rPr>
              <a:t>，</a:t>
            </a:r>
            <a:r>
              <a:rPr lang="zh-CN" altLang="en-US" sz="2400" b="1" dirty="0" smtClean="0">
                <a:solidFill>
                  <a:srgbClr val="0000FF"/>
                </a:solidFill>
                <a:latin typeface="+mj-lt"/>
                <a:ea typeface="+mj-ea"/>
                <a:cs typeface="Times New Roman" panose="02020603050405020304" pitchFamily="18" charset="0"/>
              </a:rPr>
              <a:t>可以省略</a:t>
            </a:r>
            <a:r>
              <a:rPr lang="zh-CN" altLang="en-US" sz="2800" b="1" dirty="0" smtClean="0">
                <a:solidFill>
                  <a:srgbClr val="0000FF"/>
                </a:solidFill>
                <a:latin typeface="+mj-lt"/>
                <a:ea typeface="+mj-ea"/>
                <a:cs typeface="Times New Roman" panose="02020603050405020304" pitchFamily="18" charset="0"/>
              </a:rPr>
              <a:t>。</a:t>
            </a:r>
            <a:endParaRPr lang="en-US" altLang="zh-CN" sz="2800" b="1" dirty="0" smtClean="0">
              <a:solidFill>
                <a:srgbClr val="0000FF"/>
              </a:solidFill>
              <a:latin typeface="+mj-lt"/>
              <a:ea typeface="+mj-ea"/>
              <a:cs typeface="Times New Roman" panose="02020603050405020304" pitchFamily="18" charset="0"/>
            </a:endParaRPr>
          </a:p>
        </p:txBody>
      </p:sp>
      <p:sp>
        <p:nvSpPr>
          <p:cNvPr id="4" name="Text Box 10"/>
          <p:cNvSpPr txBox="1">
            <a:spLocks noChangeArrowheads="1"/>
          </p:cNvSpPr>
          <p:nvPr/>
        </p:nvSpPr>
        <p:spPr bwMode="auto">
          <a:xfrm>
            <a:off x="658722" y="3021965"/>
            <a:ext cx="8027987"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latin typeface="+mj-lt"/>
                <a:ea typeface="+mj-ea"/>
                <a:cs typeface="Times New Roman" panose="02020603050405020304" pitchFamily="18" charset="0"/>
              </a:rPr>
              <a:t>e.g. Mike called on his sister to </a:t>
            </a:r>
            <a:r>
              <a:rPr lang="en-US" altLang="zh-CN" sz="2400" b="1" dirty="0" smtClean="0">
                <a:solidFill>
                  <a:srgbClr val="FF0000"/>
                </a:solidFill>
                <a:latin typeface="+mj-lt"/>
                <a:ea typeface="+mj-ea"/>
                <a:cs typeface="Times New Roman" panose="02020603050405020304" pitchFamily="18" charset="0"/>
              </a:rPr>
              <a:t>help him look </a:t>
            </a:r>
            <a:r>
              <a:rPr lang="en-US" altLang="zh-CN" sz="2400" b="1" dirty="0" smtClean="0">
                <a:latin typeface="+mj-lt"/>
                <a:ea typeface="+mj-ea"/>
                <a:cs typeface="Times New Roman" panose="02020603050405020304" pitchFamily="18" charset="0"/>
              </a:rPr>
              <a:t>for </a:t>
            </a:r>
          </a:p>
          <a:p>
            <a:pPr>
              <a:lnSpc>
                <a:spcPct val="120000"/>
              </a:lnSpc>
              <a:defRPr/>
            </a:pPr>
            <a:r>
              <a:rPr lang="en-US" altLang="zh-CN" sz="2400" b="1" dirty="0" smtClean="0">
                <a:latin typeface="+mj-lt"/>
                <a:ea typeface="+mj-ea"/>
                <a:cs typeface="Times New Roman" panose="02020603050405020304" pitchFamily="18" charset="0"/>
              </a:rPr>
              <a:t>       his lost keys.  </a:t>
            </a:r>
          </a:p>
          <a:p>
            <a:pPr>
              <a:lnSpc>
                <a:spcPct val="120000"/>
              </a:lnSpc>
              <a:defRPr/>
            </a:pPr>
            <a:r>
              <a:rPr lang="zh-CN" altLang="en-US" sz="2400" b="1" dirty="0" smtClean="0">
                <a:latin typeface="+mj-lt"/>
                <a:ea typeface="+mj-ea"/>
                <a:cs typeface="Times New Roman" panose="02020603050405020304" pitchFamily="18" charset="0"/>
              </a:rPr>
              <a:t>       </a:t>
            </a:r>
            <a:r>
              <a:rPr lang="zh-CN" altLang="en-US" sz="2000" b="1" dirty="0" smtClean="0">
                <a:latin typeface="+mj-lt"/>
                <a:ea typeface="+mj-ea"/>
                <a:cs typeface="Times New Roman" panose="02020603050405020304" pitchFamily="18" charset="0"/>
              </a:rPr>
              <a:t>迈克叫上他妹妹帮助他找钥匙。</a:t>
            </a:r>
            <a:endParaRPr lang="en-US" altLang="zh-CN" sz="2000" b="1" dirty="0" smtClean="0">
              <a:latin typeface="+mj-lt"/>
              <a:ea typeface="+mj-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484188" y="758825"/>
            <a:ext cx="8101012" cy="937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a:defRPr sz="3200">
                <a:solidFill>
                  <a:schemeClr val="tx1"/>
                </a:solidFill>
                <a:latin typeface="Times New Roman" panose="02020603050405020304" pitchFamily="18" charset="0"/>
                <a:ea typeface="宋体" panose="02010600030101010101" pitchFamily="2" charset="-122"/>
              </a:defRPr>
            </a:lvl1pPr>
            <a:lvl2pPr marL="998855" indent="-285750">
              <a:defRPr sz="3200">
                <a:solidFill>
                  <a:schemeClr val="tx1"/>
                </a:solidFill>
                <a:latin typeface="Times New Roman" panose="02020603050405020304" pitchFamily="18" charset="0"/>
                <a:ea typeface="宋体" panose="02010600030101010101" pitchFamily="2" charset="-122"/>
              </a:defRPr>
            </a:lvl2pPr>
            <a:lvl3pPr marL="1406525" indent="-228600">
              <a:defRPr sz="3200">
                <a:solidFill>
                  <a:schemeClr val="tx1"/>
                </a:solidFill>
                <a:latin typeface="Times New Roman" panose="02020603050405020304" pitchFamily="18" charset="0"/>
                <a:ea typeface="宋体" panose="02010600030101010101" pitchFamily="2" charset="-122"/>
              </a:defRPr>
            </a:lvl3pPr>
            <a:lvl4pPr marL="1814830" indent="-228600">
              <a:defRPr sz="3200">
                <a:solidFill>
                  <a:schemeClr val="tx1"/>
                </a:solidFill>
                <a:latin typeface="Times New Roman" panose="02020603050405020304" pitchFamily="18" charset="0"/>
                <a:ea typeface="宋体" panose="02010600030101010101" pitchFamily="2" charset="-122"/>
              </a:defRPr>
            </a:lvl4pPr>
            <a:lvl5pPr marL="2222500" indent="-228600">
              <a:defRPr sz="3200">
                <a:solidFill>
                  <a:schemeClr val="tx1"/>
                </a:solidFill>
                <a:latin typeface="Times New Roman" panose="02020603050405020304" pitchFamily="18" charset="0"/>
                <a:ea typeface="宋体" panose="02010600030101010101" pitchFamily="2" charset="-122"/>
              </a:defRPr>
            </a:lvl5pPr>
            <a:lvl6pPr marL="26797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31369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5941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40513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latin typeface="+mj-lt"/>
                <a:ea typeface="+mj-ea"/>
                <a:cs typeface="Times New Roman" panose="02020603050405020304" pitchFamily="18" charset="0"/>
              </a:rPr>
              <a:t>3. …but I </a:t>
            </a:r>
            <a:r>
              <a:rPr lang="en-US" altLang="zh-CN" sz="2400" b="1" dirty="0" smtClean="0">
                <a:solidFill>
                  <a:srgbClr val="FF0000"/>
                </a:solidFill>
                <a:latin typeface="+mj-lt"/>
                <a:ea typeface="+mj-ea"/>
                <a:cs typeface="Times New Roman" panose="02020603050405020304" pitchFamily="18" charset="0"/>
              </a:rPr>
              <a:t>want to learn</a:t>
            </a:r>
            <a:r>
              <a:rPr lang="en-US" altLang="zh-CN" sz="2400" b="1" dirty="0" smtClean="0">
                <a:latin typeface="+mj-lt"/>
                <a:ea typeface="+mj-ea"/>
                <a:cs typeface="Times New Roman" panose="02020603050405020304" pitchFamily="18" charset="0"/>
              </a:rPr>
              <a:t> more about </a:t>
            </a:r>
            <a:r>
              <a:rPr lang="en-US" altLang="zh-CN" sz="2400" b="1" dirty="0" smtClean="0">
                <a:solidFill>
                  <a:srgbClr val="FF0000"/>
                </a:solidFill>
                <a:latin typeface="+mj-lt"/>
                <a:ea typeface="+mj-ea"/>
                <a:cs typeface="Times New Roman" panose="02020603050405020304" pitchFamily="18" charset="0"/>
              </a:rPr>
              <a:t>how to care for animals</a:t>
            </a:r>
            <a:r>
              <a:rPr lang="en-US" altLang="zh-CN" sz="2400" b="1" dirty="0" smtClean="0">
                <a:latin typeface="+mj-lt"/>
                <a:ea typeface="+mj-ea"/>
                <a:cs typeface="Times New Roman" panose="02020603050405020304" pitchFamily="18" charset="0"/>
              </a:rPr>
              <a:t>.  </a:t>
            </a:r>
            <a:r>
              <a:rPr lang="zh-CN" altLang="en-US" sz="2000" b="1" dirty="0" smtClean="0">
                <a:latin typeface="+mj-lt"/>
                <a:ea typeface="+mj-ea"/>
              </a:rPr>
              <a:t>但是我想学习更多关于如何照顾动物的事。</a:t>
            </a:r>
            <a:endParaRPr lang="en-US" altLang="zh-CN" sz="2400" b="1" dirty="0" smtClean="0">
              <a:latin typeface="+mj-lt"/>
              <a:ea typeface="+mj-ea"/>
              <a:cs typeface="Times New Roman" panose="02020603050405020304" pitchFamily="18" charset="0"/>
            </a:endParaRPr>
          </a:p>
        </p:txBody>
      </p:sp>
      <p:sp>
        <p:nvSpPr>
          <p:cNvPr id="3" name="Text Box 7"/>
          <p:cNvSpPr txBox="1">
            <a:spLocks noChangeArrowheads="1"/>
          </p:cNvSpPr>
          <p:nvPr/>
        </p:nvSpPr>
        <p:spPr bwMode="auto">
          <a:xfrm>
            <a:off x="1055688" y="1928813"/>
            <a:ext cx="7812087" cy="49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solidFill>
                  <a:srgbClr val="0000FF"/>
                </a:solidFill>
                <a:latin typeface="+mj-lt"/>
                <a:ea typeface="+mj-ea"/>
                <a:cs typeface="Times New Roman" panose="02020603050405020304" pitchFamily="18" charset="0"/>
              </a:rPr>
              <a:t>want to do </a:t>
            </a:r>
            <a:r>
              <a:rPr lang="en-US" altLang="zh-CN" sz="2400" b="1" dirty="0" err="1" smtClean="0">
                <a:solidFill>
                  <a:srgbClr val="0000FF"/>
                </a:solidFill>
                <a:latin typeface="+mj-lt"/>
                <a:ea typeface="+mj-ea"/>
                <a:cs typeface="Times New Roman" panose="02020603050405020304" pitchFamily="18" charset="0"/>
              </a:rPr>
              <a:t>sth</a:t>
            </a:r>
            <a:r>
              <a:rPr lang="en-US" altLang="zh-CN" sz="2400" b="1" dirty="0" smtClean="0">
                <a:solidFill>
                  <a:srgbClr val="0000FF"/>
                </a:solidFill>
                <a:latin typeface="+mj-lt"/>
                <a:ea typeface="+mj-ea"/>
                <a:cs typeface="Times New Roman" panose="02020603050405020304" pitchFamily="18" charset="0"/>
              </a:rPr>
              <a:t>. </a:t>
            </a:r>
            <a:r>
              <a:rPr lang="zh-CN" altLang="en-US" sz="2000" b="1" dirty="0" smtClean="0">
                <a:solidFill>
                  <a:srgbClr val="0000FF"/>
                </a:solidFill>
                <a:latin typeface="+mj-lt"/>
                <a:ea typeface="+mj-ea"/>
                <a:cs typeface="Times New Roman" panose="02020603050405020304" pitchFamily="18" charset="0"/>
              </a:rPr>
              <a:t>想要做某事</a:t>
            </a:r>
            <a:r>
              <a:rPr lang="zh-CN" altLang="en-US" sz="2400" b="1" dirty="0" smtClean="0">
                <a:solidFill>
                  <a:srgbClr val="0000FF"/>
                </a:solidFill>
                <a:latin typeface="+mj-lt"/>
                <a:ea typeface="+mj-ea"/>
                <a:cs typeface="Times New Roman" panose="02020603050405020304" pitchFamily="18" charset="0"/>
              </a:rPr>
              <a:t>。</a:t>
            </a:r>
            <a:r>
              <a:rPr lang="en-US" altLang="zh-CN" sz="2400" b="1" dirty="0" smtClean="0">
                <a:solidFill>
                  <a:srgbClr val="0000FF"/>
                </a:solidFill>
                <a:latin typeface="+mj-lt"/>
                <a:ea typeface="+mj-ea"/>
                <a:cs typeface="Times New Roman" panose="02020603050405020304" pitchFamily="18" charset="0"/>
              </a:rPr>
              <a:t>to</a:t>
            </a:r>
            <a:r>
              <a:rPr lang="zh-CN" altLang="en-US" sz="2000" b="1" dirty="0" smtClean="0">
                <a:solidFill>
                  <a:srgbClr val="0000FF"/>
                </a:solidFill>
                <a:latin typeface="+mj-lt"/>
                <a:ea typeface="+mj-ea"/>
                <a:cs typeface="Times New Roman" panose="02020603050405020304" pitchFamily="18" charset="0"/>
              </a:rPr>
              <a:t>不定式做</a:t>
            </a:r>
            <a:r>
              <a:rPr lang="en-US" altLang="zh-CN" sz="2400" b="1" dirty="0" smtClean="0">
                <a:solidFill>
                  <a:srgbClr val="0000FF"/>
                </a:solidFill>
                <a:latin typeface="+mj-lt"/>
                <a:ea typeface="+mj-ea"/>
                <a:cs typeface="Times New Roman" panose="02020603050405020304" pitchFamily="18" charset="0"/>
              </a:rPr>
              <a:t>want</a:t>
            </a:r>
            <a:r>
              <a:rPr lang="zh-CN" altLang="en-US" sz="2000" b="1" dirty="0" smtClean="0">
                <a:solidFill>
                  <a:srgbClr val="0000FF"/>
                </a:solidFill>
                <a:latin typeface="+mj-lt"/>
                <a:ea typeface="+mj-ea"/>
                <a:cs typeface="Times New Roman" panose="02020603050405020304" pitchFamily="18" charset="0"/>
              </a:rPr>
              <a:t>的宾语</a:t>
            </a:r>
            <a:r>
              <a:rPr lang="zh-CN" altLang="en-US" sz="2400" b="1" dirty="0" smtClean="0">
                <a:solidFill>
                  <a:srgbClr val="0000FF"/>
                </a:solidFill>
                <a:latin typeface="+mj-lt"/>
                <a:ea typeface="+mj-ea"/>
                <a:cs typeface="Times New Roman" panose="02020603050405020304" pitchFamily="18" charset="0"/>
              </a:rPr>
              <a:t>。</a:t>
            </a:r>
            <a:endParaRPr lang="en-US" altLang="zh-CN" sz="2400" b="1" dirty="0" smtClean="0">
              <a:solidFill>
                <a:srgbClr val="0000FF"/>
              </a:solidFill>
              <a:latin typeface="+mj-lt"/>
              <a:ea typeface="+mj-ea"/>
              <a:cs typeface="Times New Roman" panose="02020603050405020304" pitchFamily="18" charset="0"/>
            </a:endParaRPr>
          </a:p>
        </p:txBody>
      </p:sp>
      <p:sp>
        <p:nvSpPr>
          <p:cNvPr id="4" name="Text Box 5"/>
          <p:cNvSpPr txBox="1">
            <a:spLocks noChangeArrowheads="1"/>
          </p:cNvSpPr>
          <p:nvPr/>
        </p:nvSpPr>
        <p:spPr bwMode="auto">
          <a:xfrm>
            <a:off x="412750" y="2536825"/>
            <a:ext cx="8172450"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08355" indent="-808355">
              <a:defRPr sz="3200">
                <a:solidFill>
                  <a:schemeClr val="tx1"/>
                </a:solidFill>
                <a:latin typeface="Times New Roman" panose="02020603050405020304" pitchFamily="18" charset="0"/>
                <a:ea typeface="宋体" panose="02010600030101010101" pitchFamily="2" charset="-122"/>
              </a:defRPr>
            </a:lvl1pPr>
            <a:lvl2pPr marL="1624330" indent="-285750">
              <a:defRPr sz="3200">
                <a:solidFill>
                  <a:schemeClr val="tx1"/>
                </a:solidFill>
                <a:latin typeface="Times New Roman" panose="02020603050405020304" pitchFamily="18" charset="0"/>
                <a:ea typeface="宋体" panose="02010600030101010101" pitchFamily="2" charset="-122"/>
              </a:defRPr>
            </a:lvl2pPr>
            <a:lvl3pPr marL="2032000" indent="-228600">
              <a:defRPr sz="3200">
                <a:solidFill>
                  <a:schemeClr val="tx1"/>
                </a:solidFill>
                <a:latin typeface="Times New Roman" panose="02020603050405020304" pitchFamily="18" charset="0"/>
                <a:ea typeface="宋体" panose="02010600030101010101" pitchFamily="2" charset="-122"/>
              </a:defRPr>
            </a:lvl3pPr>
            <a:lvl4pPr marL="2440305" indent="-228600">
              <a:defRPr sz="3200">
                <a:solidFill>
                  <a:schemeClr val="tx1"/>
                </a:solidFill>
                <a:latin typeface="Times New Roman" panose="02020603050405020304" pitchFamily="18" charset="0"/>
                <a:ea typeface="宋体" panose="02010600030101010101" pitchFamily="2" charset="-122"/>
              </a:defRPr>
            </a:lvl4pPr>
            <a:lvl5pPr marL="2847975" indent="-228600">
              <a:defRPr sz="3200">
                <a:solidFill>
                  <a:schemeClr val="tx1"/>
                </a:solidFill>
                <a:latin typeface="Times New Roman" panose="02020603050405020304" pitchFamily="18" charset="0"/>
                <a:ea typeface="宋体" panose="02010600030101010101" pitchFamily="2" charset="-122"/>
              </a:defRPr>
            </a:lvl5pPr>
            <a:lvl6pPr marL="330517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376237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421957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4676775"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nSpc>
                <a:spcPct val="120000"/>
              </a:lnSpc>
              <a:defRPr/>
            </a:pPr>
            <a:r>
              <a:rPr lang="en-US" altLang="zh-CN" sz="2400" b="1" dirty="0" smtClean="0">
                <a:latin typeface="+mj-lt"/>
                <a:ea typeface="+mj-ea"/>
                <a:cs typeface="Times New Roman" panose="02020603050405020304" pitchFamily="18" charset="0"/>
              </a:rPr>
              <a:t>e.g. Grandpa </a:t>
            </a:r>
            <a:r>
              <a:rPr lang="en-US" altLang="zh-CN" sz="2400" b="1" dirty="0" smtClean="0">
                <a:solidFill>
                  <a:srgbClr val="FF0000"/>
                </a:solidFill>
                <a:latin typeface="+mj-lt"/>
                <a:ea typeface="+mj-ea"/>
                <a:cs typeface="Times New Roman" panose="02020603050405020304" pitchFamily="18" charset="0"/>
              </a:rPr>
              <a:t>wanted to lend</a:t>
            </a:r>
            <a:r>
              <a:rPr lang="en-US" altLang="zh-CN" sz="2400" b="1" dirty="0" smtClean="0">
                <a:latin typeface="+mj-lt"/>
                <a:ea typeface="+mj-ea"/>
                <a:cs typeface="Times New Roman" panose="02020603050405020304" pitchFamily="18" charset="0"/>
              </a:rPr>
              <a:t> us some money to buy </a:t>
            </a:r>
          </a:p>
          <a:p>
            <a:pPr>
              <a:lnSpc>
                <a:spcPct val="120000"/>
              </a:lnSpc>
              <a:defRPr/>
            </a:pPr>
            <a:r>
              <a:rPr lang="en-US" altLang="zh-CN" sz="2400" b="1" dirty="0" smtClean="0">
                <a:latin typeface="+mj-lt"/>
                <a:ea typeface="+mj-ea"/>
                <a:cs typeface="Times New Roman" panose="02020603050405020304" pitchFamily="18" charset="0"/>
              </a:rPr>
              <a:t>       a new car. </a:t>
            </a:r>
          </a:p>
          <a:p>
            <a:pPr>
              <a:lnSpc>
                <a:spcPct val="120000"/>
              </a:lnSpc>
              <a:defRPr/>
            </a:pPr>
            <a:r>
              <a:rPr lang="zh-CN" altLang="en-US" sz="2400" b="1" dirty="0" smtClean="0">
                <a:latin typeface="+mj-lt"/>
                <a:ea typeface="+mj-ea"/>
                <a:cs typeface="Times New Roman" panose="02020603050405020304" pitchFamily="18" charset="0"/>
              </a:rPr>
              <a:t>       </a:t>
            </a:r>
            <a:r>
              <a:rPr lang="zh-CN" altLang="en-US" sz="2000" b="1" dirty="0" smtClean="0">
                <a:latin typeface="+mj-lt"/>
                <a:ea typeface="+mj-ea"/>
                <a:cs typeface="Times New Roman" panose="02020603050405020304" pitchFamily="18" charset="0"/>
              </a:rPr>
              <a:t>爷爷想借给我们钱去买一辆新车</a:t>
            </a:r>
            <a:r>
              <a:rPr lang="zh-CN" altLang="en-US" sz="2400" b="1" dirty="0" smtClean="0">
                <a:latin typeface="+mj-lt"/>
                <a:ea typeface="+mj-ea"/>
                <a:cs typeface="Times New Roman" panose="02020603050405020304" pitchFamily="18" charset="0"/>
              </a:rPr>
              <a:t>。</a:t>
            </a:r>
            <a:endParaRPr lang="en-US" altLang="zh-CN" sz="2400" b="1" dirty="0" smtClean="0">
              <a:latin typeface="+mj-lt"/>
              <a:ea typeface="+mj-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4" grpId="0" autoUpdateAnimBg="0"/>
    </p:bld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2096</Words>
  <Application>Microsoft Office PowerPoint</Application>
  <PresentationFormat>全屏显示(16:9)</PresentationFormat>
  <Paragraphs>218</Paragraphs>
  <Slides>32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32</vt:i4>
      </vt:variant>
    </vt:vector>
  </HeadingPairs>
  <TitlesOfParts>
    <vt:vector size="39" baseType="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2023-01-16T23:39:55Z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94B26686D57448298A1B7FFA8A26DA5A</vt:lpwstr>
  </property>
  <property fmtid="{A09F084E-AD41-489F-8076-AA5BE3082BCA}" pid="100">
    <vt:ui4>5</vt:ui4>
  </property>
  <property fmtid="{64440492-4C8B-11D1-8B70-080036B11A03}" pid="11">
    <vt:lpwstr>www.2ppt.com-爱PPT提供资源下载</vt:lpwstr>
  </property>
</Properties>
</file>