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60027-866B-4FE6-BCDB-845B76EE8B2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8B214-6A00-45E3-A653-F96214186C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1242-5392-4785-A6E1-B8DD13830C9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173CD-380C-43DC-A075-7912A0A82A6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180A-4F8A-4070-A20D-F7C921E9661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71DE2-DEE1-4885-A885-36DBA8E4AC8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D922F-5F52-4FE0-ACE4-0304AAA3359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6BB4D-F0E9-41BC-8B03-B69AA8F65C4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D6A0-D22B-4736-82F3-900B2374BC3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C906-00EE-4624-9168-DD904669EDF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B877C30-A099-42A0-B2EB-66A717EE164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5805;&#29788;\&#20843;&#33521;&#20154;&#19979;\Unit%207\Unit%207%20Section%20A\Unit%207%20Section%20A%201a-2d\U7%20Section%20A%202a.mp3" TargetMode="External"/><Relationship Id="rId1" Type="http://schemas.microsoft.com/office/2007/relationships/media" Target="file:///D:\&#25805;&#29788;\&#20843;&#33521;&#20154;&#19979;\Unit%207\Unit%207%20Section%20A\Unit%207%20Section%20A%201a-2d\U7%20Section%20A%202a.mp3" TargetMode="Externa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5805;&#29788;\&#20843;&#33521;&#20154;&#19979;\Unit%207\Unit%207%20Section%20A\Unit%207%20Section%20A%201a-2d\U7%20Section%20A%202b.mp3" TargetMode="External"/><Relationship Id="rId1" Type="http://schemas.microsoft.com/office/2007/relationships/media" Target="file:///D:\&#25805;&#29788;\&#20843;&#33521;&#20154;&#19979;\Unit%207\Unit%207%20Section%20A\Unit%207%20Section%20A%201a-2d\U7%20Section%20A%202b.mp3" TargetMode="Externa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82" name="副标题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733800"/>
            <a:ext cx="9144000" cy="473075"/>
          </a:xfrm>
          <a:noFill/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Section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  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课时</a:t>
            </a:r>
            <a:endParaRPr lang="en-US" altLang="zh-CN" sz="40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02883" name="标题 4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2057400"/>
            <a:ext cx="7772400" cy="1195388"/>
          </a:xfrm>
          <a:noFill/>
        </p:spPr>
        <p:txBody>
          <a:bodyPr anchor="b"/>
          <a:lstStyle/>
          <a:p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Unit </a:t>
            </a:r>
            <a:r>
              <a:rPr lang="en-US" altLang="zh-C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br>
              <a:rPr lang="en-US" altLang="zh-C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What's </a:t>
            </a:r>
            <a:r>
              <a:rPr lang="en-US" altLang="zh-CN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highest mountain in the world?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7912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2098" name="图片 1" descr="2011425122051918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900" y="1431925"/>
            <a:ext cx="25781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2099" name="云形标注 2"/>
          <p:cNvSpPr>
            <a:spLocks noChangeArrowheads="1"/>
          </p:cNvSpPr>
          <p:nvPr/>
        </p:nvSpPr>
        <p:spPr bwMode="auto">
          <a:xfrm rot="1800000">
            <a:off x="2765425" y="1068388"/>
            <a:ext cx="3022600" cy="2393950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70C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Which is the longest river in the world?</a:t>
            </a:r>
          </a:p>
        </p:txBody>
      </p:sp>
      <p:pic>
        <p:nvPicPr>
          <p:cNvPr id="1412100" name="图片 3" descr="8010141_120509543105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6113" y="3000375"/>
            <a:ext cx="315436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2101" name="云形标注 5"/>
          <p:cNvSpPr>
            <a:spLocks noChangeArrowheads="1"/>
          </p:cNvSpPr>
          <p:nvPr/>
        </p:nvSpPr>
        <p:spPr bwMode="auto">
          <a:xfrm rot="20400000" flipH="1">
            <a:off x="2901950" y="3551238"/>
            <a:ext cx="2806700" cy="1928812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70C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The Nile.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22" name="文本框 198668"/>
          <p:cNvSpPr txBox="1">
            <a:spLocks noChangeArrowheads="1"/>
          </p:cNvSpPr>
          <p:nvPr/>
        </p:nvSpPr>
        <p:spPr bwMode="auto">
          <a:xfrm>
            <a:off x="649288" y="2001838"/>
            <a:ext cx="78486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__The Yangtze River is about _____ kilometers long and the Yellow River is _______kilometers long.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 China has the biggest population in the world. It's a lot bigger than the population of the US.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 China is over ______ years old. It has a much longer history than the US. The US is not even  _____ years old.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 China is almost as big as the US, but it is the biggest country in Asia.</a:t>
            </a:r>
          </a:p>
        </p:txBody>
      </p:sp>
      <p:graphicFrame>
        <p:nvGraphicFramePr>
          <p:cNvPr id="198694" name="内容占位符 198693"/>
          <p:cNvGraphicFramePr>
            <a:graphicFrameLocks noGrp="1"/>
          </p:cNvGraphicFramePr>
          <p:nvPr>
            <p:ph idx="4294967295"/>
          </p:nvPr>
        </p:nvGraphicFramePr>
        <p:xfrm>
          <a:off x="1447800" y="1371600"/>
          <a:ext cx="5075238" cy="488950"/>
        </p:xfrm>
        <a:graphic>
          <a:graphicData uri="http://schemas.openxmlformats.org/drawingml/2006/table">
            <a:tbl>
              <a:tblPr/>
              <a:tblGrid>
                <a:gridCol w="507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6,300   5,000  5,464    300</a:t>
                      </a:r>
                    </a:p>
                  </a:txBody>
                  <a:tcPr marL="90787" marR="90787" marT="38771" marB="38771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13129" name="文本框 198689"/>
          <p:cNvSpPr txBox="1">
            <a:spLocks noChangeArrowheads="1"/>
          </p:cNvSpPr>
          <p:nvPr/>
        </p:nvSpPr>
        <p:spPr bwMode="auto">
          <a:xfrm>
            <a:off x="722313" y="4002088"/>
            <a:ext cx="374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13130" name="文本框 198690"/>
          <p:cNvSpPr txBox="1">
            <a:spLocks noChangeArrowheads="1"/>
          </p:cNvSpPr>
          <p:nvPr/>
        </p:nvSpPr>
        <p:spPr bwMode="auto">
          <a:xfrm>
            <a:off x="696913" y="20351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413131" name="文本框 198691"/>
          <p:cNvSpPr txBox="1">
            <a:spLocks noChangeArrowheads="1"/>
          </p:cNvSpPr>
          <p:nvPr/>
        </p:nvSpPr>
        <p:spPr bwMode="auto">
          <a:xfrm>
            <a:off x="731838" y="49990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13132" name="文本框 198692"/>
          <p:cNvSpPr txBox="1">
            <a:spLocks noChangeArrowheads="1"/>
          </p:cNvSpPr>
          <p:nvPr/>
        </p:nvSpPr>
        <p:spPr bwMode="auto">
          <a:xfrm>
            <a:off x="723900" y="300513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13133" name="椭圆 28"/>
          <p:cNvSpPr>
            <a:spLocks noChangeArrowheads="1"/>
          </p:cNvSpPr>
          <p:nvPr/>
        </p:nvSpPr>
        <p:spPr bwMode="auto">
          <a:xfrm>
            <a:off x="1682750" y="257175"/>
            <a:ext cx="927100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2a</a:t>
            </a:r>
          </a:p>
        </p:txBody>
      </p:sp>
      <p:sp>
        <p:nvSpPr>
          <p:cNvPr id="1413134" name="文本框 2"/>
          <p:cNvSpPr txBox="1">
            <a:spLocks noChangeArrowheads="1"/>
          </p:cNvSpPr>
          <p:nvPr/>
        </p:nvSpPr>
        <p:spPr bwMode="auto">
          <a:xfrm>
            <a:off x="2438400" y="228646"/>
            <a:ext cx="61928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Listen and number the facts [1-4] in the order you hear them.</a:t>
            </a:r>
          </a:p>
        </p:txBody>
      </p:sp>
      <p:pic>
        <p:nvPicPr>
          <p:cNvPr id="2" name="U7 Section A 2a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5526088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1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1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1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1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1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7032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413122" grpId="0"/>
      <p:bldP spid="1413129" grpId="0"/>
      <p:bldP spid="1413130" grpId="0"/>
      <p:bldP spid="1413131" grpId="0"/>
      <p:bldP spid="1413132" grpId="0"/>
      <p:bldP spid="1413133" grpId="0" bldLvl="0"/>
      <p:bldP spid="1413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椭圆 28"/>
          <p:cNvSpPr>
            <a:spLocks noChangeArrowheads="1"/>
          </p:cNvSpPr>
          <p:nvPr/>
        </p:nvSpPr>
        <p:spPr bwMode="auto">
          <a:xfrm>
            <a:off x="1631950" y="257175"/>
            <a:ext cx="927100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2b</a:t>
            </a:r>
          </a:p>
        </p:txBody>
      </p:sp>
      <p:sp>
        <p:nvSpPr>
          <p:cNvPr id="1414147" name="文本框 5"/>
          <p:cNvSpPr txBox="1">
            <a:spLocks noChangeArrowheads="1"/>
          </p:cNvSpPr>
          <p:nvPr/>
        </p:nvSpPr>
        <p:spPr bwMode="auto">
          <a:xfrm>
            <a:off x="2667000" y="130175"/>
            <a:ext cx="55356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Listen again and fill in the blanks in 2a with the numbers in the box.</a:t>
            </a:r>
          </a:p>
        </p:txBody>
      </p:sp>
      <p:sp>
        <p:nvSpPr>
          <p:cNvPr id="1414148" name="文本框 198668"/>
          <p:cNvSpPr txBox="1">
            <a:spLocks noChangeArrowheads="1"/>
          </p:cNvSpPr>
          <p:nvPr/>
        </p:nvSpPr>
        <p:spPr bwMode="auto">
          <a:xfrm>
            <a:off x="649288" y="1963738"/>
            <a:ext cx="7848600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The Yangtze River is about _______ kilometers long and the Yellow River is _________kilometers long.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China has the biggest population in the world. It's a lot bigger than the population of the US.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China is over ______ years old. It has a much longer history than the US. The US is not even  _____ years old.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China is almost as big as the US, but it is the biggest country in Asia.</a:t>
            </a:r>
          </a:p>
        </p:txBody>
      </p:sp>
      <p:graphicFrame>
        <p:nvGraphicFramePr>
          <p:cNvPr id="198694" name="内容占位符 198693"/>
          <p:cNvGraphicFramePr>
            <a:graphicFrameLocks noGrp="1"/>
          </p:cNvGraphicFramePr>
          <p:nvPr>
            <p:ph idx="4294967295"/>
          </p:nvPr>
        </p:nvGraphicFramePr>
        <p:xfrm>
          <a:off x="2035969" y="1295400"/>
          <a:ext cx="5075238" cy="488950"/>
        </p:xfrm>
        <a:graphic>
          <a:graphicData uri="http://schemas.openxmlformats.org/drawingml/2006/table">
            <a:tbl>
              <a:tblPr/>
              <a:tblGrid>
                <a:gridCol w="507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r>
                        <a:rPr lang="en-US" altLang="zh-CN" sz="24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6,300   5,000   5,464    300</a:t>
                      </a:r>
                    </a:p>
                  </a:txBody>
                  <a:tcPr marL="90787" marR="90787" marT="38771" marB="38771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14155" name="文本框 9"/>
          <p:cNvSpPr txBox="1">
            <a:spLocks noChangeArrowheads="1"/>
          </p:cNvSpPr>
          <p:nvPr/>
        </p:nvSpPr>
        <p:spPr bwMode="auto">
          <a:xfrm>
            <a:off x="4368800" y="2000250"/>
            <a:ext cx="947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6,300</a:t>
            </a:r>
          </a:p>
        </p:txBody>
      </p:sp>
      <p:sp>
        <p:nvSpPr>
          <p:cNvPr id="1414156" name="文本框 10"/>
          <p:cNvSpPr txBox="1">
            <a:spLocks noChangeArrowheads="1"/>
          </p:cNvSpPr>
          <p:nvPr/>
        </p:nvSpPr>
        <p:spPr bwMode="auto">
          <a:xfrm>
            <a:off x="3419475" y="2452688"/>
            <a:ext cx="105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5,464</a:t>
            </a:r>
          </a:p>
        </p:txBody>
      </p:sp>
      <p:sp>
        <p:nvSpPr>
          <p:cNvPr id="1414157" name="文本框 11"/>
          <p:cNvSpPr txBox="1">
            <a:spLocks noChangeArrowheads="1"/>
          </p:cNvSpPr>
          <p:nvPr/>
        </p:nvSpPr>
        <p:spPr bwMode="auto">
          <a:xfrm>
            <a:off x="2557463" y="3984625"/>
            <a:ext cx="1277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5,000</a:t>
            </a:r>
          </a:p>
        </p:txBody>
      </p:sp>
      <p:sp>
        <p:nvSpPr>
          <p:cNvPr id="1414158" name="文本框 12"/>
          <p:cNvSpPr txBox="1">
            <a:spLocks noChangeArrowheads="1"/>
          </p:cNvSpPr>
          <p:nvPr/>
        </p:nvSpPr>
        <p:spPr bwMode="auto">
          <a:xfrm>
            <a:off x="6062663" y="4451350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300</a:t>
            </a:r>
          </a:p>
        </p:txBody>
      </p:sp>
      <p:pic>
        <p:nvPicPr>
          <p:cNvPr id="2" name="U7 Section A 2b.mp3">
            <a:hlinkClick r:id="" action="ppaction://media"/>
          </p:cNvPr>
          <p:cNvPicPr>
            <a:picLocks noRo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5553075"/>
            <a:ext cx="619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41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1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1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1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1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41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1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41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1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7215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414146" grpId="0" bldLvl="0"/>
      <p:bldP spid="1414147" grpId="0"/>
      <p:bldP spid="1414148" grpId="0"/>
      <p:bldP spid="1414155" grpId="0"/>
      <p:bldP spid="1414155" grpId="1"/>
      <p:bldP spid="1414156" grpId="0"/>
      <p:bldP spid="1414157" grpId="0"/>
      <p:bldP spid="14141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椭圆 28"/>
          <p:cNvSpPr>
            <a:spLocks noChangeArrowheads="1"/>
          </p:cNvSpPr>
          <p:nvPr/>
        </p:nvSpPr>
        <p:spPr bwMode="auto">
          <a:xfrm>
            <a:off x="1631950" y="257175"/>
            <a:ext cx="927100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2c</a:t>
            </a:r>
          </a:p>
        </p:txBody>
      </p:sp>
      <p:sp>
        <p:nvSpPr>
          <p:cNvPr id="1415171" name="文本框 5"/>
          <p:cNvSpPr txBox="1">
            <a:spLocks noChangeArrowheads="1"/>
          </p:cNvSpPr>
          <p:nvPr/>
        </p:nvSpPr>
        <p:spPr bwMode="auto">
          <a:xfrm>
            <a:off x="2438400" y="131763"/>
            <a:ext cx="58118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Make conversations using the information in 2a.</a:t>
            </a:r>
          </a:p>
        </p:txBody>
      </p:sp>
      <p:sp>
        <p:nvSpPr>
          <p:cNvPr id="1415172" name="文本框 1"/>
          <p:cNvSpPr txBox="1">
            <a:spLocks noChangeArrowheads="1"/>
          </p:cNvSpPr>
          <p:nvPr/>
        </p:nvSpPr>
        <p:spPr bwMode="auto">
          <a:xfrm>
            <a:off x="920750" y="1820863"/>
            <a:ext cx="7824788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A: Did you know that China  is one of the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oldest countries in the world?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B: Yes, I did. It's much older than my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41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170" grpId="0" bldLvl="0"/>
      <p:bldP spid="1415171" grpId="0"/>
      <p:bldP spid="14151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椭圆 28"/>
          <p:cNvSpPr>
            <a:spLocks noChangeArrowheads="1"/>
          </p:cNvSpPr>
          <p:nvPr/>
        </p:nvSpPr>
        <p:spPr bwMode="auto">
          <a:xfrm>
            <a:off x="1631950" y="257175"/>
            <a:ext cx="927100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2d</a:t>
            </a:r>
          </a:p>
        </p:txBody>
      </p:sp>
      <p:sp>
        <p:nvSpPr>
          <p:cNvPr id="1416195" name="文本框 5"/>
          <p:cNvSpPr txBox="1">
            <a:spLocks noChangeArrowheads="1"/>
          </p:cNvSpPr>
          <p:nvPr/>
        </p:nvSpPr>
        <p:spPr bwMode="auto">
          <a:xfrm>
            <a:off x="2524216" y="254318"/>
            <a:ext cx="4154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幼圆" panose="02010509060101010101" pitchFamily="49" charset="-122"/>
              </a:rPr>
              <a:t>Role-play the conversation.</a:t>
            </a:r>
          </a:p>
        </p:txBody>
      </p:sp>
      <p:sp>
        <p:nvSpPr>
          <p:cNvPr id="1416196" name="文本框 7"/>
          <p:cNvSpPr txBox="1">
            <a:spLocks noChangeArrowheads="1"/>
          </p:cNvSpPr>
          <p:nvPr/>
        </p:nvSpPr>
        <p:spPr bwMode="auto">
          <a:xfrm>
            <a:off x="847725" y="1209675"/>
            <a:ext cx="8015288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Guide: Feel free to ask me anything on today's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Great Wall tour.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Tourist 1: How long is the wall?</a:t>
            </a:r>
            <a:b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</a:b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Guide: Ah, the most popular question! If we're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only talking about the parts from the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Ming Dynasty, it's about 8,850 kilometers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long. This makes it the longest wall in the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      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1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6194" grpId="0" bldLvl="0"/>
      <p:bldP spid="1416195" grpId="0"/>
      <p:bldP spid="14161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文本框 1"/>
          <p:cNvSpPr txBox="1">
            <a:spLocks noChangeArrowheads="1"/>
          </p:cNvSpPr>
          <p:nvPr/>
        </p:nvSpPr>
        <p:spPr bwMode="auto">
          <a:xfrm>
            <a:off x="812800" y="1547813"/>
            <a:ext cx="7673975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Tourist 2: Wow, that's amazing! Why did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                  ancient emperors build the wall?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Guide: The main reason was to protect their part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             of the country. As you can see, it's quite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             tall and wide. As far as I know, there are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             no other man-made objects as big as this.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Tourist 3: Is Badaling part of the Ming Great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                  Wall?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  <a:sym typeface="幼圆" panose="02010509060101010101" pitchFamily="49" charset="-122"/>
              </a:rPr>
              <a:t>Guide: Yes, it's the most famous part.</a:t>
            </a:r>
            <a:endParaRPr lang="en-US" altLang="zh-CN" b="1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242" name="文本框 5"/>
          <p:cNvSpPr txBox="1">
            <a:spLocks noChangeArrowheads="1"/>
          </p:cNvSpPr>
          <p:nvPr/>
        </p:nvSpPr>
        <p:spPr bwMode="auto">
          <a:xfrm>
            <a:off x="1076325" y="2982913"/>
            <a:ext cx="72263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1. To memorize the important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    phrases and sentences.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2. To make some dialogues about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sym typeface="幼圆" panose="02010509060101010101" pitchFamily="49" charset="-122"/>
              </a:rPr>
              <a:t>    asking the size of objects.</a:t>
            </a:r>
          </a:p>
        </p:txBody>
      </p:sp>
      <p:sp>
        <p:nvSpPr>
          <p:cNvPr id="2" name="WordArt 2"/>
          <p:cNvSpPr/>
          <p:nvPr/>
        </p:nvSpPr>
        <p:spPr>
          <a:xfrm>
            <a:off x="2358708" y="1206818"/>
            <a:ext cx="4370387" cy="1368425"/>
          </a:xfrm>
          <a:prstGeom prst="rect">
            <a:avLst/>
          </a:prstGeom>
        </p:spPr>
        <p:txBody>
          <a:bodyPr wrap="none" fromWordArt="1">
            <a:prstTxWarp prst="textWave1">
              <a:avLst/>
            </a:prstTxWarp>
            <a:normAutofit/>
          </a:bodyPr>
          <a:lstStyle/>
          <a:p>
            <a:pPr algn="ctr" fontAlgn="auto"/>
            <a:r>
              <a:rPr lang="en-US" altLang="zh-CN" sz="3600" b="1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3906" name="图片 5" descr="Redocn_201206011034258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00" y="1844675"/>
            <a:ext cx="4194175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907" name="文本框 122888"/>
          <p:cNvSpPr txBox="1">
            <a:spLocks noChangeArrowheads="1"/>
          </p:cNvSpPr>
          <p:nvPr/>
        </p:nvSpPr>
        <p:spPr bwMode="auto">
          <a:xfrm>
            <a:off x="4460875" y="1892300"/>
            <a:ext cx="4525963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the highest mountain in the world?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the largest desert in the world?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the longest river in the world?</a:t>
            </a:r>
          </a:p>
        </p:txBody>
      </p:sp>
      <p:sp>
        <p:nvSpPr>
          <p:cNvPr id="1403908" name="文本框 6"/>
          <p:cNvSpPr txBox="1">
            <a:spLocks noChangeArrowheads="1"/>
          </p:cNvSpPr>
          <p:nvPr/>
        </p:nvSpPr>
        <p:spPr bwMode="auto">
          <a:xfrm>
            <a:off x="4487863" y="1422400"/>
            <a:ext cx="33575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Do you know?</a:t>
            </a:r>
          </a:p>
        </p:txBody>
      </p:sp>
    </p:spTree>
  </p:cSld>
  <p:clrMapOvr>
    <a:masterClrMapping/>
  </p:clrMapOvr>
  <p:transition spd="med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1" name="图片 71690" descr="5A7400EA0C3C3D47010C3C9F87C7006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8775" y="1625600"/>
            <a:ext cx="4037013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4931" name="Text Box 10"/>
          <p:cNvSpPr txBox="1">
            <a:spLocks noChangeArrowheads="1"/>
          </p:cNvSpPr>
          <p:nvPr/>
        </p:nvSpPr>
        <p:spPr bwMode="auto">
          <a:xfrm>
            <a:off x="457200" y="4846638"/>
            <a:ext cx="3929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highest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mountain </a:t>
            </a:r>
          </a:p>
        </p:txBody>
      </p:sp>
      <p:pic>
        <p:nvPicPr>
          <p:cNvPr id="3" name="图片 2" descr="mhrf-dspd223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18038" y="2487613"/>
            <a:ext cx="4206875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4933" name="文本框 3"/>
          <p:cNvSpPr txBox="1">
            <a:spLocks noChangeArrowheads="1"/>
          </p:cNvSpPr>
          <p:nvPr/>
        </p:nvSpPr>
        <p:spPr bwMode="auto">
          <a:xfrm>
            <a:off x="5327650" y="1519238"/>
            <a:ext cx="325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Qomolangma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0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4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04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0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1" grpId="0"/>
      <p:bldP spid="14049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5954" name="图片 3" descr="4779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079750"/>
            <a:ext cx="4287837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5955" name="图片 4" descr="t01cfbd41538f26ace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1543050"/>
            <a:ext cx="4303713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5956" name="文本框 123912"/>
          <p:cNvSpPr txBox="1">
            <a:spLocks noChangeArrowheads="1"/>
          </p:cNvSpPr>
          <p:nvPr/>
        </p:nvSpPr>
        <p:spPr bwMode="auto">
          <a:xfrm>
            <a:off x="546100" y="4859338"/>
            <a:ext cx="3351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longest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river</a:t>
            </a:r>
          </a:p>
        </p:txBody>
      </p:sp>
      <p:sp>
        <p:nvSpPr>
          <p:cNvPr id="1405957" name="文本框 6"/>
          <p:cNvSpPr txBox="1">
            <a:spLocks noChangeArrowheads="1"/>
          </p:cNvSpPr>
          <p:nvPr/>
        </p:nvSpPr>
        <p:spPr bwMode="auto">
          <a:xfrm>
            <a:off x="5880100" y="1677988"/>
            <a:ext cx="18700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the Nile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5956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6978" name="图片 1" descr="2-1405241401259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863" y="1631950"/>
            <a:ext cx="4570412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6979" name="图片 2" descr="8495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2350" y="2959100"/>
            <a:ext cx="4125913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6980" name="文本框 3"/>
          <p:cNvSpPr txBox="1">
            <a:spLocks noChangeArrowheads="1"/>
          </p:cNvSpPr>
          <p:nvPr/>
        </p:nvSpPr>
        <p:spPr bwMode="auto">
          <a:xfrm>
            <a:off x="5157788" y="1711325"/>
            <a:ext cx="367188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the Caspian Sea</a:t>
            </a:r>
          </a:p>
        </p:txBody>
      </p:sp>
      <p:sp>
        <p:nvSpPr>
          <p:cNvPr id="1406981" name="标题 301057"/>
          <p:cNvSpPr>
            <a:spLocks noGrp="1" noChangeArrowheads="1"/>
          </p:cNvSpPr>
          <p:nvPr/>
        </p:nvSpPr>
        <p:spPr bwMode="auto">
          <a:xfrm>
            <a:off x="225425" y="4752975"/>
            <a:ext cx="4137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the biggest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salt lakes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40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69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8002" name="图片 1" descr="-1525666529201302261356326820080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525" y="1365250"/>
            <a:ext cx="41592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8003" name="图片 3" descr="20141291522455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19550" y="3656013"/>
            <a:ext cx="460692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8004" name="文本框 4"/>
          <p:cNvSpPr txBox="1">
            <a:spLocks noChangeArrowheads="1"/>
          </p:cNvSpPr>
          <p:nvPr/>
        </p:nvSpPr>
        <p:spPr bwMode="auto">
          <a:xfrm>
            <a:off x="5286375" y="1882775"/>
            <a:ext cx="2765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the Sahara</a:t>
            </a:r>
          </a:p>
        </p:txBody>
      </p:sp>
      <p:sp>
        <p:nvSpPr>
          <p:cNvPr id="1408005" name="文本框 124936"/>
          <p:cNvSpPr txBox="1">
            <a:spLocks noChangeArrowheads="1"/>
          </p:cNvSpPr>
          <p:nvPr/>
        </p:nvSpPr>
        <p:spPr bwMode="auto">
          <a:xfrm>
            <a:off x="395288" y="4078288"/>
            <a:ext cx="3432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The biggest 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desert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椭圆 28"/>
          <p:cNvSpPr>
            <a:spLocks noChangeArrowheads="1"/>
          </p:cNvSpPr>
          <p:nvPr/>
        </p:nvSpPr>
        <p:spPr bwMode="auto">
          <a:xfrm>
            <a:off x="1617663" y="269875"/>
            <a:ext cx="928687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1a</a:t>
            </a:r>
          </a:p>
        </p:txBody>
      </p:sp>
      <p:sp>
        <p:nvSpPr>
          <p:cNvPr id="1409027" name="文本框 1"/>
          <p:cNvSpPr txBox="1">
            <a:spLocks noChangeArrowheads="1"/>
          </p:cNvSpPr>
          <p:nvPr/>
        </p:nvSpPr>
        <p:spPr bwMode="auto">
          <a:xfrm>
            <a:off x="2987675" y="296863"/>
            <a:ext cx="381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ea typeface="幼圆" panose="02010509060101010101" pitchFamily="49" charset="-122"/>
              </a:rPr>
              <a:t>Match the facts you know.</a:t>
            </a:r>
          </a:p>
        </p:txBody>
      </p:sp>
      <p:graphicFrame>
        <p:nvGraphicFramePr>
          <p:cNvPr id="150561" name="表格 150560"/>
          <p:cNvGraphicFramePr/>
          <p:nvPr/>
        </p:nvGraphicFramePr>
        <p:xfrm>
          <a:off x="1209675" y="1514475"/>
          <a:ext cx="7256463" cy="4114800"/>
        </p:xfrm>
        <a:graphic>
          <a:graphicData uri="http://schemas.openxmlformats.org/drawingml/2006/table">
            <a:tbl>
              <a:tblPr/>
              <a:tblGrid>
                <a:gridCol w="2766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Qomolangma</a:t>
                      </a:r>
                    </a:p>
                  </a:txBody>
                  <a:tcPr marL="91436" marR="9143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about 9,600,000 square kilometers in size</a:t>
                      </a:r>
                    </a:p>
                  </a:txBody>
                  <a:tcPr marL="91436" marR="9143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The Sahara</a:t>
                      </a:r>
                    </a:p>
                  </a:txBody>
                  <a:tcPr marL="91436" marR="9143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1,025 meters deep</a:t>
                      </a:r>
                    </a:p>
                  </a:txBody>
                  <a:tcPr marL="91436" marR="9143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The Caspian Sea</a:t>
                      </a:r>
                    </a:p>
                  </a:txBody>
                  <a:tcPr marL="91436" marR="9143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6,671 kilometers long</a:t>
                      </a:r>
                    </a:p>
                  </a:txBody>
                  <a:tcPr marL="91436" marR="9143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The Nile</a:t>
                      </a:r>
                    </a:p>
                  </a:txBody>
                  <a:tcPr marL="91436" marR="9143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8,844.43 meters high</a:t>
                      </a:r>
                    </a:p>
                  </a:txBody>
                  <a:tcPr marL="91436" marR="9143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0556" name="直接连接符 150555"/>
          <p:cNvSpPr>
            <a:spLocks noChangeShapeType="1"/>
          </p:cNvSpPr>
          <p:nvPr/>
        </p:nvSpPr>
        <p:spPr bwMode="auto">
          <a:xfrm>
            <a:off x="3579813" y="1939925"/>
            <a:ext cx="457200" cy="3048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150557" name="直接连接符 150556"/>
          <p:cNvSpPr>
            <a:spLocks noChangeShapeType="1"/>
          </p:cNvSpPr>
          <p:nvPr/>
        </p:nvSpPr>
        <p:spPr bwMode="auto">
          <a:xfrm flipV="1">
            <a:off x="3324225" y="1939925"/>
            <a:ext cx="739775" cy="9096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150558" name="直接连接符 150557"/>
          <p:cNvSpPr>
            <a:spLocks noChangeShapeType="1"/>
          </p:cNvSpPr>
          <p:nvPr/>
        </p:nvSpPr>
        <p:spPr bwMode="auto">
          <a:xfrm flipV="1">
            <a:off x="3549650" y="2965450"/>
            <a:ext cx="457200" cy="914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  <p:sp>
        <p:nvSpPr>
          <p:cNvPr id="150559" name="直接连接符 150558"/>
          <p:cNvSpPr>
            <a:spLocks noChangeShapeType="1"/>
          </p:cNvSpPr>
          <p:nvPr/>
        </p:nvSpPr>
        <p:spPr bwMode="auto">
          <a:xfrm flipV="1">
            <a:off x="2879725" y="3763963"/>
            <a:ext cx="1250950" cy="119221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latin typeface="Calibri" panose="020F0502020204030204" pitchFamily="34" charset="0"/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0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5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6" grpId="0" bldLvl="0"/>
      <p:bldP spid="14090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文本占位符 26626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76751"/>
            <a:ext cx="8763000" cy="3622675"/>
          </a:xfrm>
          <a:noFill/>
        </p:spPr>
        <p:txBody>
          <a:bodyPr/>
          <a:lstStyle/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Qomolangma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______ than any other </a:t>
            </a:r>
          </a:p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mountain in the world.</a:t>
            </a:r>
          </a:p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The Sahara is __________ desert in the </a:t>
            </a:r>
          </a:p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world.</a:t>
            </a:r>
          </a:p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 The Caspian Sea is ___________ of all the 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salt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lakes.</a:t>
            </a:r>
          </a:p>
          <a:p>
            <a:pPr marL="0" indent="0" defTabSz="288925"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4. The Nile is __________ river in the world.</a:t>
            </a:r>
          </a:p>
        </p:txBody>
      </p:sp>
      <p:sp>
        <p:nvSpPr>
          <p:cNvPr id="1410051" name="矩形 26632"/>
          <p:cNvSpPr>
            <a:spLocks noChangeArrowheads="1"/>
          </p:cNvSpPr>
          <p:nvPr/>
        </p:nvSpPr>
        <p:spPr bwMode="auto">
          <a:xfrm>
            <a:off x="3719513" y="1563688"/>
            <a:ext cx="1311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higher</a:t>
            </a:r>
          </a:p>
        </p:txBody>
      </p:sp>
      <p:sp>
        <p:nvSpPr>
          <p:cNvPr id="1410052" name="矩形 26633"/>
          <p:cNvSpPr>
            <a:spLocks noChangeArrowheads="1"/>
          </p:cNvSpPr>
          <p:nvPr/>
        </p:nvSpPr>
        <p:spPr bwMode="auto">
          <a:xfrm>
            <a:off x="3428502" y="2590800"/>
            <a:ext cx="20462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biggest</a:t>
            </a:r>
          </a:p>
        </p:txBody>
      </p:sp>
      <p:sp>
        <p:nvSpPr>
          <p:cNvPr id="1410053" name="矩形 26634"/>
          <p:cNvSpPr>
            <a:spLocks noChangeArrowheads="1"/>
          </p:cNvSpPr>
          <p:nvPr/>
        </p:nvSpPr>
        <p:spPr bwMode="auto">
          <a:xfrm>
            <a:off x="4495800" y="3810000"/>
            <a:ext cx="211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deepest</a:t>
            </a:r>
          </a:p>
        </p:txBody>
      </p:sp>
      <p:sp>
        <p:nvSpPr>
          <p:cNvPr id="1410054" name="矩形 26635"/>
          <p:cNvSpPr>
            <a:spLocks noChangeArrowheads="1"/>
          </p:cNvSpPr>
          <p:nvPr/>
        </p:nvSpPr>
        <p:spPr bwMode="auto">
          <a:xfrm>
            <a:off x="2888955" y="4881562"/>
            <a:ext cx="2146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longest </a:t>
            </a:r>
          </a:p>
        </p:txBody>
      </p:sp>
      <p:sp>
        <p:nvSpPr>
          <p:cNvPr id="1410055" name="椭圆 28"/>
          <p:cNvSpPr>
            <a:spLocks noChangeArrowheads="1"/>
          </p:cNvSpPr>
          <p:nvPr/>
        </p:nvSpPr>
        <p:spPr bwMode="auto">
          <a:xfrm>
            <a:off x="1655763" y="269875"/>
            <a:ext cx="928687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1b</a:t>
            </a:r>
          </a:p>
        </p:txBody>
      </p:sp>
      <p:sp>
        <p:nvSpPr>
          <p:cNvPr id="1410056" name="文本框 1"/>
          <p:cNvSpPr txBox="1">
            <a:spLocks noChangeArrowheads="1"/>
          </p:cNvSpPr>
          <p:nvPr/>
        </p:nvSpPr>
        <p:spPr bwMode="auto">
          <a:xfrm>
            <a:off x="2584450" y="319924"/>
            <a:ext cx="47339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Listen and complete the sentences.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410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410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410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410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410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410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41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41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41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41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0051" grpId="0"/>
      <p:bldP spid="1410052" grpId="0"/>
      <p:bldP spid="1410053" grpId="0"/>
      <p:bldP spid="1410054" grpId="0"/>
      <p:bldP spid="1410055" grpId="0" bldLvl="0"/>
      <p:bldP spid="1410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椭圆 28"/>
          <p:cNvSpPr>
            <a:spLocks noChangeArrowheads="1"/>
          </p:cNvSpPr>
          <p:nvPr/>
        </p:nvSpPr>
        <p:spPr bwMode="auto">
          <a:xfrm>
            <a:off x="1657350" y="257175"/>
            <a:ext cx="927100" cy="50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1c</a:t>
            </a:r>
          </a:p>
        </p:txBody>
      </p:sp>
      <p:sp>
        <p:nvSpPr>
          <p:cNvPr id="1411075" name="文本框 2"/>
          <p:cNvSpPr txBox="1">
            <a:spLocks noChangeArrowheads="1"/>
          </p:cNvSpPr>
          <p:nvPr/>
        </p:nvSpPr>
        <p:spPr bwMode="auto">
          <a:xfrm>
            <a:off x="2667000" y="257175"/>
            <a:ext cx="49307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Use the information in 1b to make conversations.</a:t>
            </a:r>
          </a:p>
        </p:txBody>
      </p:sp>
      <p:sp>
        <p:nvSpPr>
          <p:cNvPr id="1411076" name="文本框 4"/>
          <p:cNvSpPr txBox="1">
            <a:spLocks noChangeArrowheads="1"/>
          </p:cNvSpPr>
          <p:nvPr/>
        </p:nvSpPr>
        <p:spPr bwMode="auto">
          <a:xfrm>
            <a:off x="1565275" y="1825625"/>
            <a:ext cx="59483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A: What is the highest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mountain in the world?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B: Qomolangma.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1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1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74" grpId="0" bldLvl="0"/>
      <p:bldP spid="1411075" grpId="0"/>
      <p:bldP spid="1411076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589</Words>
  <Application>Microsoft Office PowerPoint</Application>
  <PresentationFormat>全屏显示(4:3)</PresentationFormat>
  <Paragraphs>95</Paragraphs>
  <Slides>16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宋体</vt:lpstr>
      <vt:lpstr>微软雅黑</vt:lpstr>
      <vt:lpstr>幼圆</vt:lpstr>
      <vt:lpstr>Arial</vt:lpstr>
      <vt:lpstr>Calibri</vt:lpstr>
      <vt:lpstr>Times New Roman</vt:lpstr>
      <vt:lpstr>WWW.2PPT.COM
</vt:lpstr>
      <vt:lpstr>Unit 7 What's the highest mountain in the world?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C5AA0E646030434FAEC632EA5605F728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