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4" r:id="rId3"/>
    <p:sldId id="257" r:id="rId4"/>
    <p:sldId id="267" r:id="rId5"/>
    <p:sldId id="268" r:id="rId6"/>
    <p:sldId id="263" r:id="rId7"/>
    <p:sldId id="259" r:id="rId8"/>
    <p:sldId id="260" r:id="rId9"/>
    <p:sldId id="265" r:id="rId10"/>
    <p:sldId id="261" r:id="rId11"/>
    <p:sldId id="266" r:id="rId12"/>
    <p:sldId id="269" r:id="rId13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>
        <p:scale>
          <a:sx n="107" d="100"/>
          <a:sy n="107" d="100"/>
        </p:scale>
        <p:origin x="-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843E74C-462E-4E30-844C-C658C77DE8DF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/>
          <a:p>
            <a:pPr lvl="0" algn="r" eaLnBrk="1" hangingPunct="1">
              <a:buNone/>
            </a:pPr>
            <a:fld id="{9A0DB2DC-4C9A-4742-B13C-FB6460FD3503}" type="slidenum">
              <a:rPr lang="zh-CN" altLang="en-US" sz="1200" dirty="0"/>
              <a:t>‹#›</a:t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867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t>4</a:t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8FBAED-2022-4267-A684-3B318FEC9F02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F6978E-01EA-4F6A-805A-FB1E8D91F7AB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C240D3-05B1-43B0-9A79-23EA22935B85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88E33D-5749-4CD0-B0C5-4DDA882F9414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C834FE6-0B8B-46AB-8244-818393B9FB82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B63517-4BA7-44BA-9837-FEDAC216BF48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39EFDA6-A270-4E94-9977-655476817D7C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B0C5CF4-CDDB-42EF-8F6F-D539B782B16E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682986-DB51-4690-AE6B-CFCC832F322B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EA4CA3-49BC-47C4-8A24-EEBD82B00EE0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CEB8742-D20F-47AF-B223-1691DC438F22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0C474FB-BD9F-4AD8-9F2E-36A0E7A5449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6"/>
          <p:cNvSpPr>
            <a:spLocks noTextEdit="1"/>
          </p:cNvSpPr>
          <p:nvPr/>
        </p:nvSpPr>
        <p:spPr>
          <a:xfrm>
            <a:off x="1258888" y="2205038"/>
            <a:ext cx="6564312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60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华文隶书" panose="02010800040101010101" pitchFamily="2" charset="-122"/>
                <a:ea typeface="华文隶书" panose="02010800040101010101" pitchFamily="2" charset="-122"/>
              </a:rPr>
              <a:t>四则混合运算</a:t>
            </a:r>
          </a:p>
        </p:txBody>
      </p:sp>
      <p:sp>
        <p:nvSpPr>
          <p:cNvPr id="14339" name="Text Box 7"/>
          <p:cNvSpPr txBox="1"/>
          <p:nvPr/>
        </p:nvSpPr>
        <p:spPr>
          <a:xfrm>
            <a:off x="2598738" y="863600"/>
            <a:ext cx="3886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</a:rPr>
              <a:t>西师大版四年级数学下册</a:t>
            </a:r>
            <a:endParaRPr lang="zh-CN" altLang="en-US" sz="2400" dirty="0">
              <a:latin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151874" y="6021388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b="1" kern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F-00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55" name="AutoShape 5"/>
          <p:cNvSpPr/>
          <p:nvPr/>
        </p:nvSpPr>
        <p:spPr>
          <a:xfrm>
            <a:off x="827088" y="620713"/>
            <a:ext cx="2590800" cy="12954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3556" name="Text Box 6"/>
          <p:cNvSpPr txBox="1"/>
          <p:nvPr/>
        </p:nvSpPr>
        <p:spPr>
          <a:xfrm>
            <a:off x="1116013" y="1052513"/>
            <a:ext cx="2087562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23557" name="Text Box 7"/>
          <p:cNvSpPr txBox="1"/>
          <p:nvPr/>
        </p:nvSpPr>
        <p:spPr>
          <a:xfrm>
            <a:off x="1403350" y="908050"/>
            <a:ext cx="216058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Arial" panose="020B0604020202020204" pitchFamily="34" charset="0"/>
              </a:rPr>
              <a:t>检测题</a:t>
            </a:r>
          </a:p>
        </p:txBody>
      </p:sp>
      <p:sp>
        <p:nvSpPr>
          <p:cNvPr id="8200" name="Text Box 8"/>
          <p:cNvSpPr txBox="1"/>
          <p:nvPr/>
        </p:nvSpPr>
        <p:spPr>
          <a:xfrm>
            <a:off x="971550" y="2290763"/>
            <a:ext cx="7921625" cy="9540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FF7C80"/>
                </a:solidFill>
                <a:latin typeface="Arial" panose="020B0604020202020204" pitchFamily="34" charset="0"/>
              </a:rPr>
              <a:t>1.</a:t>
            </a:r>
            <a:r>
              <a:rPr lang="zh-CN" altLang="en-US" sz="2800" b="1" dirty="0">
                <a:solidFill>
                  <a:srgbClr val="FF7C80"/>
                </a:solidFill>
                <a:latin typeface="Arial" panose="020B0604020202020204" pitchFamily="34" charset="0"/>
              </a:rPr>
              <a:t>在四则混合运算中，只有加减法或只有乘除法，运算顺序是（              ）。</a:t>
            </a:r>
          </a:p>
        </p:txBody>
      </p:sp>
      <p:sp>
        <p:nvSpPr>
          <p:cNvPr id="2" name="矩形 1"/>
          <p:cNvSpPr/>
          <p:nvPr/>
        </p:nvSpPr>
        <p:spPr>
          <a:xfrm>
            <a:off x="936625" y="4437063"/>
            <a:ext cx="7164388" cy="9540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FF7C80"/>
                </a:solidFill>
                <a:latin typeface="Arial" panose="020B0604020202020204" pitchFamily="34" charset="0"/>
              </a:rPr>
              <a:t>3.</a:t>
            </a:r>
            <a:r>
              <a:rPr lang="zh-CN" altLang="en-US" sz="2800" b="1" dirty="0">
                <a:solidFill>
                  <a:srgbClr val="FF7C80"/>
                </a:solidFill>
                <a:latin typeface="Arial" panose="020B0604020202020204" pitchFamily="34" charset="0"/>
              </a:rPr>
              <a:t>算式中带有括号的，应先算（                 ），再算（                 ）。</a:t>
            </a:r>
          </a:p>
        </p:txBody>
      </p:sp>
      <p:sp>
        <p:nvSpPr>
          <p:cNvPr id="23560" name="矩形 2"/>
          <p:cNvSpPr/>
          <p:nvPr/>
        </p:nvSpPr>
        <p:spPr>
          <a:xfrm>
            <a:off x="395288" y="1939925"/>
            <a:ext cx="126682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FF7C80"/>
                </a:solidFill>
                <a:latin typeface="Arial" panose="020B0604020202020204" pitchFamily="34" charset="0"/>
              </a:rPr>
              <a:t>填空</a:t>
            </a:r>
            <a:r>
              <a:rPr lang="en-US" altLang="zh-CN" sz="2800" b="1" dirty="0">
                <a:solidFill>
                  <a:srgbClr val="FF7C80"/>
                </a:solidFill>
                <a:latin typeface="Arial" panose="020B0604020202020204" pitchFamily="34" charset="0"/>
              </a:rPr>
              <a:t>:</a:t>
            </a:r>
            <a:endParaRPr lang="zh-CN" altLang="en-US" sz="2800" b="1" dirty="0">
              <a:solidFill>
                <a:srgbClr val="FF7C80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59113" y="2708275"/>
            <a:ext cx="1728787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chemeClr val="accent2"/>
                </a:solidFill>
                <a:latin typeface="Arial" panose="020B0604020202020204" pitchFamily="34" charset="0"/>
              </a:rPr>
              <a:t>从左到右</a:t>
            </a:r>
          </a:p>
        </p:txBody>
      </p:sp>
      <p:sp>
        <p:nvSpPr>
          <p:cNvPr id="5" name="矩形 4"/>
          <p:cNvSpPr/>
          <p:nvPr/>
        </p:nvSpPr>
        <p:spPr>
          <a:xfrm>
            <a:off x="971550" y="3244850"/>
            <a:ext cx="7472363" cy="954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FF7C80"/>
                </a:solidFill>
                <a:latin typeface="Arial" panose="020B0604020202020204" pitchFamily="34" charset="0"/>
              </a:rPr>
              <a:t>2.</a:t>
            </a:r>
            <a:r>
              <a:rPr lang="zh-CN" altLang="en-US" sz="2800" b="1" dirty="0">
                <a:solidFill>
                  <a:srgbClr val="FF7C80"/>
                </a:solidFill>
                <a:latin typeface="Arial" panose="020B0604020202020204" pitchFamily="34" charset="0"/>
              </a:rPr>
              <a:t>在四则混合运算中，既有加减法又有乘除法，运算顺序是（                                       ）。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59113" y="3644900"/>
            <a:ext cx="4151312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chemeClr val="accent2"/>
                </a:solidFill>
                <a:latin typeface="Arial" panose="020B0604020202020204" pitchFamily="34" charset="0"/>
              </a:rPr>
              <a:t>先算乘除法，后算加减法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24538" y="4437063"/>
            <a:ext cx="198755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chemeClr val="accent2"/>
                </a:solidFill>
                <a:latin typeface="Arial" panose="020B0604020202020204" pitchFamily="34" charset="0"/>
              </a:rPr>
              <a:t>括号里面的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79613" y="4849813"/>
            <a:ext cx="198755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chemeClr val="accent2"/>
                </a:solidFill>
                <a:latin typeface="Arial" panose="020B0604020202020204" pitchFamily="34" charset="0"/>
              </a:rPr>
              <a:t>括号外面的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6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6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2" grpId="0"/>
      <p:bldP spid="4" grpId="0"/>
      <p:bldP spid="5" grpId="0"/>
      <p:bldP spid="6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4"/>
          <p:cNvSpPr>
            <a:spLocks noTextEdit="1"/>
          </p:cNvSpPr>
          <p:nvPr/>
        </p:nvSpPr>
        <p:spPr>
          <a:xfrm>
            <a:off x="2339975" y="836613"/>
            <a:ext cx="3352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6600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本课小结</a:t>
            </a:r>
          </a:p>
        </p:txBody>
      </p:sp>
      <p:sp>
        <p:nvSpPr>
          <p:cNvPr id="24579" name="Text Box 5"/>
          <p:cNvSpPr txBox="1"/>
          <p:nvPr/>
        </p:nvSpPr>
        <p:spPr>
          <a:xfrm>
            <a:off x="755650" y="2205038"/>
            <a:ext cx="7561263" cy="39703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chemeClr val="accent2"/>
                </a:solidFill>
                <a:latin typeface="Arial" panose="020B0604020202020204" pitchFamily="34" charset="0"/>
              </a:rPr>
              <a:t>通过本节课的学习，我们知道：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三步</a:t>
            </a:r>
            <a:r>
              <a:rPr lang="zh-CN" altLang="en-US" sz="3600" b="1" dirty="0">
                <a:solidFill>
                  <a:schemeClr val="accent2"/>
                </a:solidFill>
                <a:latin typeface="Arial" panose="020B0604020202020204" pitchFamily="34" charset="0"/>
              </a:rPr>
              <a:t>混合运算的运算顺序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与两步</a:t>
            </a:r>
            <a:r>
              <a:rPr lang="zh-CN" altLang="en-US" sz="3600" b="1" dirty="0">
                <a:solidFill>
                  <a:schemeClr val="accent2"/>
                </a:solidFill>
                <a:latin typeface="Arial" panose="020B0604020202020204" pitchFamily="34" charset="0"/>
              </a:rPr>
              <a:t>混合运算的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运算顺序相同</a:t>
            </a:r>
            <a:r>
              <a:rPr lang="en-US" altLang="zh-CN" sz="3600" b="1" dirty="0">
                <a:solidFill>
                  <a:schemeClr val="accent2"/>
                </a:solidFill>
                <a:latin typeface="Arial" panose="020B0604020202020204" pitchFamily="34" charset="0"/>
              </a:rPr>
              <a:t>;</a:t>
            </a:r>
            <a:r>
              <a:rPr lang="zh-CN" altLang="en-US" sz="3600" b="1" dirty="0">
                <a:solidFill>
                  <a:schemeClr val="accent2"/>
                </a:solidFill>
                <a:latin typeface="Arial" panose="020B0604020202020204" pitchFamily="34" charset="0"/>
              </a:rPr>
              <a:t>如果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有小括号</a:t>
            </a:r>
            <a:r>
              <a:rPr lang="zh-CN" altLang="en-US" sz="3600" b="1" dirty="0">
                <a:solidFill>
                  <a:schemeClr val="accent2"/>
                </a:solidFill>
                <a:latin typeface="Arial" panose="020B0604020202020204" pitchFamily="34" charset="0"/>
              </a:rPr>
              <a:t>，</a:t>
            </a:r>
            <a:r>
              <a:rPr lang="zh-CN" altLang="en-US" sz="3600" b="1" u="sng" dirty="0">
                <a:solidFill>
                  <a:srgbClr val="FF0000"/>
                </a:solidFill>
                <a:latin typeface="Arial" panose="020B0604020202020204" pitchFamily="34" charset="0"/>
              </a:rPr>
              <a:t>应先算括号里面的，再算括号外面的</a:t>
            </a:r>
            <a:r>
              <a:rPr lang="zh-CN" altLang="en-US" sz="3600" b="1" dirty="0">
                <a:solidFill>
                  <a:schemeClr val="accent2"/>
                </a:solidFill>
                <a:latin typeface="Arial" panose="020B0604020202020204" pitchFamily="34" charset="0"/>
              </a:rPr>
              <a:t>；小括号里面既有加减法又有乘除法的混合运算，要</a:t>
            </a:r>
            <a:r>
              <a:rPr lang="zh-CN" altLang="en-US" sz="3600" b="1" u="sng" dirty="0">
                <a:solidFill>
                  <a:srgbClr val="FF0000"/>
                </a:solidFill>
                <a:latin typeface="Arial" panose="020B0604020202020204" pitchFamily="34" charset="0"/>
              </a:rPr>
              <a:t>先算乘除法，再算加减法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。</a:t>
            </a:r>
            <a:endParaRPr lang="zh-CN" altLang="en-US" sz="3600" b="1" u="sng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226157" y="1124743"/>
            <a:ext cx="2919561" cy="707886"/>
          </a:xfrm>
          <a:prstGeom prst="rect">
            <a:avLst/>
          </a:prstGeom>
          <a:noFill/>
          <a:ln w="34925">
            <a:noFill/>
          </a:ln>
          <a:effectLst>
            <a:outerShdw blurRad="1270000" dir="10920000" sx="62000" sy="62000" algn="ctr" rotWithShape="0">
              <a:srgbClr val="000000">
                <a:alpha val="45000"/>
              </a:srgbClr>
            </a:outerShdw>
            <a:reflection stA="99000" endPos="65000" dir="5400000" sy="-100000" algn="bl" rotWithShape="0"/>
          </a:effectLst>
          <a:scene3d>
            <a:camera prst="orthographicFront">
              <a:rot lat="3000000" lon="2159400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华文琥珀" panose="02010800040101010101" pitchFamily="2" charset="-122"/>
                <a:ea typeface="华文琥珀" panose="02010800040101010101" pitchFamily="2" charset="-122"/>
                <a:cs typeface="+mn-cs"/>
              </a:rPr>
              <a:t>家庭作业：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0825" y="2098675"/>
            <a:ext cx="8353425" cy="1077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</a:rPr>
              <a:t>1.</a:t>
            </a:r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练习一  第</a:t>
            </a: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、</a:t>
            </a: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、</a:t>
            </a: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题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50825" y="2713038"/>
            <a:ext cx="8353425" cy="20621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</a:rPr>
              <a:t>2.</a:t>
            </a:r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思考题：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  在</a:t>
            </a: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</a:rPr>
              <a:t>240-40x2÷5</a:t>
            </a:r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中按要求添上括号，再计算。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）先算减法，再算乘法和除法。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）先算乘法，再算减法，最后算除法。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4"/>
          <p:cNvSpPr>
            <a:spLocks noTextEdit="1"/>
          </p:cNvSpPr>
          <p:nvPr/>
        </p:nvSpPr>
        <p:spPr>
          <a:xfrm>
            <a:off x="2627313" y="692150"/>
            <a:ext cx="3657600" cy="923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720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教学目标</a:t>
            </a:r>
          </a:p>
        </p:txBody>
      </p:sp>
      <p:graphicFrame>
        <p:nvGraphicFramePr>
          <p:cNvPr id="12305" name="Group 17"/>
          <p:cNvGraphicFramePr>
            <a:graphicFrameLocks noGrp="1"/>
          </p:cNvGraphicFramePr>
          <p:nvPr/>
        </p:nvGraphicFramePr>
        <p:xfrm>
          <a:off x="1908175" y="2276475"/>
          <a:ext cx="5097463" cy="2225675"/>
        </p:xfrm>
        <a:graphic>
          <a:graphicData uri="http://schemas.openxmlformats.org/drawingml/2006/table">
            <a:tbl>
              <a:tblPr/>
              <a:tblGrid>
                <a:gridCol w="5097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2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经历探索四则混合运算的运算顺序的过程，理解括号在四则混合运算中的作用，理解四则混合运算与一步计算之间的联系和区别。</a:t>
                      </a:r>
                    </a:p>
                  </a:txBody>
                  <a:tcPr marT="45733" marB="45733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F-00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8" name="Text Box 6"/>
          <p:cNvSpPr txBox="1"/>
          <p:nvPr/>
        </p:nvSpPr>
        <p:spPr>
          <a:xfrm>
            <a:off x="468313" y="2409825"/>
            <a:ext cx="8135937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342900" indent="-342900"/>
            <a:r>
              <a:rPr lang="en-US" altLang="zh-CN" sz="3600" dirty="0">
                <a:solidFill>
                  <a:srgbClr val="FF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1</a:t>
            </a:r>
            <a:r>
              <a:rPr lang="en-US" altLang="zh-CN" sz="3600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  <a:r>
              <a:rPr lang="zh-CN" altLang="en-US" sz="3600" dirty="0">
                <a:solidFill>
                  <a:srgbClr val="FF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说出四则混合运算的运算顺序</a:t>
            </a:r>
          </a:p>
          <a:p>
            <a:pPr marL="342900" indent="-342900"/>
            <a:endParaRPr lang="zh-CN" altLang="en-US" sz="3600" dirty="0">
              <a:latin typeface="Arial" panose="020B0604020202020204" pitchFamily="34" charset="0"/>
            </a:endParaRPr>
          </a:p>
        </p:txBody>
      </p:sp>
      <p:sp>
        <p:nvSpPr>
          <p:cNvPr id="16388" name="AutoShape 7"/>
          <p:cNvSpPr/>
          <p:nvPr/>
        </p:nvSpPr>
        <p:spPr>
          <a:xfrm>
            <a:off x="827088" y="620713"/>
            <a:ext cx="2590800" cy="12954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6389" name="Text Box 8"/>
          <p:cNvSpPr txBox="1"/>
          <p:nvPr/>
        </p:nvSpPr>
        <p:spPr>
          <a:xfrm>
            <a:off x="684213" y="1268413"/>
            <a:ext cx="12954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16390" name="Text Box 10"/>
          <p:cNvSpPr txBox="1"/>
          <p:nvPr/>
        </p:nvSpPr>
        <p:spPr>
          <a:xfrm>
            <a:off x="1116013" y="908050"/>
            <a:ext cx="24479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华文隶书" panose="02010800040101010101" pitchFamily="2" charset="-122"/>
                <a:ea typeface="华文隶书" panose="02010800040101010101" pitchFamily="2" charset="-122"/>
              </a:rPr>
              <a:t>铺垫练习</a:t>
            </a:r>
          </a:p>
        </p:txBody>
      </p:sp>
      <p:sp>
        <p:nvSpPr>
          <p:cNvPr id="10" name="矩形 9"/>
          <p:cNvSpPr/>
          <p:nvPr/>
        </p:nvSpPr>
        <p:spPr>
          <a:xfrm>
            <a:off x="496888" y="3429000"/>
            <a:ext cx="8615362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342900" indent="-342900"/>
            <a:r>
              <a:rPr lang="en-US" altLang="zh-CN" sz="3600" dirty="0">
                <a:solidFill>
                  <a:srgbClr val="FF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2</a:t>
            </a:r>
            <a:r>
              <a:rPr lang="en-US" altLang="zh-CN" sz="3600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  <a:r>
              <a:rPr lang="zh-CN" altLang="en-US" sz="3600" dirty="0">
                <a:solidFill>
                  <a:srgbClr val="FF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说出下列各题的运算顺序，并进行口算</a:t>
            </a:r>
            <a:r>
              <a:rPr lang="zh-CN" altLang="en-US" sz="3600" dirty="0">
                <a:latin typeface="Arial" panose="020B0604020202020204" pitchFamily="34" charset="0"/>
              </a:rPr>
              <a:t>：        </a:t>
            </a:r>
          </a:p>
          <a:p>
            <a:pPr marL="342900" indent="-342900"/>
            <a:r>
              <a:rPr lang="en-US" altLang="zh-CN" sz="3600" dirty="0">
                <a:latin typeface="Arial" panose="020B0604020202020204" pitchFamily="34" charset="0"/>
              </a:rPr>
              <a:t>50</a:t>
            </a:r>
            <a:r>
              <a:rPr lang="zh-CN" altLang="en-US" sz="3600" dirty="0">
                <a:latin typeface="Arial" panose="020B0604020202020204" pitchFamily="34" charset="0"/>
              </a:rPr>
              <a:t>＋</a:t>
            </a:r>
            <a:r>
              <a:rPr lang="en-US" altLang="zh-CN" sz="3600" dirty="0">
                <a:latin typeface="Arial" panose="020B0604020202020204" pitchFamily="34" charset="0"/>
              </a:rPr>
              <a:t>160÷40         128-144÷18+35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95288" y="92075"/>
            <a:ext cx="8424862" cy="1920875"/>
            <a:chOff x="611561" y="1533116"/>
            <a:chExt cx="8424936" cy="1921520"/>
          </a:xfrm>
        </p:grpSpPr>
        <p:pic>
          <p:nvPicPr>
            <p:cNvPr id="17436" name="图片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19672" y="1533116"/>
              <a:ext cx="914274" cy="96076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7437" name="TextBox 2"/>
            <p:cNvSpPr txBox="1"/>
            <p:nvPr/>
          </p:nvSpPr>
          <p:spPr>
            <a:xfrm>
              <a:off x="611561" y="1700310"/>
              <a:ext cx="8424936" cy="175432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sz="3600" dirty="0">
                  <a:solidFill>
                    <a:srgbClr val="00B0F0"/>
                  </a:solidFill>
                  <a:latin typeface="Arial" panose="020B0604020202020204" pitchFamily="34" charset="0"/>
                </a:rPr>
                <a:t>已知       和         </a:t>
              </a:r>
              <a:r>
                <a:rPr lang="en-US" altLang="zh-CN" sz="3600" dirty="0">
                  <a:solidFill>
                    <a:srgbClr val="FF0000"/>
                  </a:solidFill>
                  <a:latin typeface="Arial" panose="020B0604020202020204" pitchFamily="34" charset="0"/>
                </a:rPr>
                <a:t>15</a:t>
              </a:r>
              <a:r>
                <a:rPr lang="zh-CN" altLang="en-US" sz="3600" dirty="0">
                  <a:solidFill>
                    <a:srgbClr val="00B0F0"/>
                  </a:solidFill>
                  <a:latin typeface="Arial" panose="020B0604020202020204" pitchFamily="34" charset="0"/>
                </a:rPr>
                <a:t>只，共有</a:t>
              </a:r>
              <a:r>
                <a:rPr lang="en-US" altLang="zh-CN" sz="3600" dirty="0">
                  <a:solidFill>
                    <a:srgbClr val="FF0000"/>
                  </a:solidFill>
                  <a:latin typeface="Arial" panose="020B0604020202020204" pitchFamily="34" charset="0"/>
                </a:rPr>
                <a:t>40</a:t>
              </a:r>
              <a:r>
                <a:rPr lang="zh-CN" altLang="en-US" sz="3600" dirty="0">
                  <a:solidFill>
                    <a:srgbClr val="00B0F0"/>
                  </a:solidFill>
                  <a:latin typeface="Arial" panose="020B0604020202020204" pitchFamily="34" charset="0"/>
                </a:rPr>
                <a:t>只脚，</a:t>
              </a:r>
              <a:endParaRPr lang="en-US" altLang="zh-CN" sz="3600" dirty="0">
                <a:solidFill>
                  <a:srgbClr val="00B0F0"/>
                </a:solidFill>
                <a:latin typeface="Arial" panose="020B0604020202020204" pitchFamily="34" charset="0"/>
              </a:endParaRPr>
            </a:p>
            <a:p>
              <a:endParaRPr lang="en-US" altLang="zh-CN" sz="3600" dirty="0">
                <a:solidFill>
                  <a:srgbClr val="00B0F0"/>
                </a:solidFill>
                <a:latin typeface="Arial" panose="020B0604020202020204" pitchFamily="34" charset="0"/>
              </a:endParaRPr>
            </a:p>
            <a:p>
              <a:r>
                <a:rPr lang="zh-CN" altLang="en-US" sz="3600" dirty="0">
                  <a:solidFill>
                    <a:srgbClr val="00B0F0"/>
                  </a:solidFill>
                  <a:latin typeface="Arial" panose="020B0604020202020204" pitchFamily="34" charset="0"/>
                </a:rPr>
                <a:t>问      和       各多少只？</a:t>
              </a:r>
            </a:p>
          </p:txBody>
        </p:sp>
        <p:pic>
          <p:nvPicPr>
            <p:cNvPr id="17438" name="图片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00326" y="1665288"/>
              <a:ext cx="858788" cy="72008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7439" name="图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80344" y="2493876"/>
              <a:ext cx="914274" cy="96076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7440" name="图片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353618" y="2635412"/>
              <a:ext cx="858788" cy="819224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18" name="组合 17"/>
          <p:cNvGrpSpPr/>
          <p:nvPr/>
        </p:nvGrpSpPr>
        <p:grpSpPr>
          <a:xfrm>
            <a:off x="-22225" y="2492375"/>
            <a:ext cx="9617075" cy="1238250"/>
            <a:chOff x="-8880" y="3896262"/>
            <a:chExt cx="9617140" cy="1237512"/>
          </a:xfrm>
        </p:grpSpPr>
        <p:sp>
          <p:nvSpPr>
            <p:cNvPr id="17433" name="TextBox 8"/>
            <p:cNvSpPr txBox="1"/>
            <p:nvPr/>
          </p:nvSpPr>
          <p:spPr>
            <a:xfrm>
              <a:off x="-8880" y="4056556"/>
              <a:ext cx="9617140" cy="10772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sz="3200" dirty="0">
                  <a:latin typeface="Arial" panose="020B0604020202020204" pitchFamily="34" charset="0"/>
                </a:rPr>
                <a:t>假设         和        训练有素，吹一声哨，它们抬起</a:t>
              </a:r>
              <a:endParaRPr lang="en-US" altLang="zh-CN" sz="3200" dirty="0">
                <a:latin typeface="Arial" panose="020B0604020202020204" pitchFamily="34" charset="0"/>
              </a:endParaRPr>
            </a:p>
            <a:p>
              <a:r>
                <a:rPr lang="zh-CN" altLang="en-US" sz="3200" dirty="0">
                  <a:latin typeface="Arial" panose="020B0604020202020204" pitchFamily="34" charset="0"/>
                </a:rPr>
                <a:t>一只脚 ，</a:t>
              </a:r>
            </a:p>
          </p:txBody>
        </p:sp>
        <p:pic>
          <p:nvPicPr>
            <p:cNvPr id="17434" name="图片 1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70445" y="3896262"/>
              <a:ext cx="934816" cy="78686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7435" name="图片 1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394968" y="4093169"/>
              <a:ext cx="682572" cy="58995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6" name="TextBox 15"/>
          <p:cNvSpPr txBox="1"/>
          <p:nvPr/>
        </p:nvSpPr>
        <p:spPr>
          <a:xfrm>
            <a:off x="-12700" y="2044700"/>
            <a:ext cx="10795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算法：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54163" y="3201988"/>
            <a:ext cx="2338387" cy="5857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</a:rPr>
              <a:t>40-15=25</a:t>
            </a:r>
            <a:r>
              <a:rPr lang="zh-CN" altLang="en-US" sz="3200" dirty="0">
                <a:latin typeface="Arial" panose="020B0604020202020204" pitchFamily="34" charset="0"/>
              </a:rPr>
              <a:t>，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24250" y="3219450"/>
            <a:ext cx="618807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Arial" panose="020B0604020202020204" pitchFamily="34" charset="0"/>
              </a:rPr>
              <a:t>再吹一声哨它们又抬起一只脚，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2011363" y="3716338"/>
            <a:ext cx="2276475" cy="676275"/>
            <a:chOff x="540061" y="5569060"/>
            <a:chExt cx="2234490" cy="769150"/>
          </a:xfrm>
        </p:grpSpPr>
        <p:sp>
          <p:nvSpPr>
            <p:cNvPr id="17431" name="TextBox 21"/>
            <p:cNvSpPr txBox="1"/>
            <p:nvPr/>
          </p:nvSpPr>
          <p:spPr>
            <a:xfrm>
              <a:off x="540061" y="5661248"/>
              <a:ext cx="1984839" cy="58477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sz="3200" dirty="0">
                  <a:latin typeface="Arial" panose="020B0604020202020204" pitchFamily="34" charset="0"/>
                </a:rPr>
                <a:t>这时的     </a:t>
              </a:r>
            </a:p>
          </p:txBody>
        </p:sp>
        <p:pic>
          <p:nvPicPr>
            <p:cNvPr id="17432" name="图片 22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860277" y="5569060"/>
              <a:ext cx="914274" cy="769150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28" name="组合 27"/>
          <p:cNvGrpSpPr/>
          <p:nvPr/>
        </p:nvGrpSpPr>
        <p:grpSpPr>
          <a:xfrm>
            <a:off x="4183063" y="3741738"/>
            <a:ext cx="4692650" cy="654050"/>
            <a:chOff x="3768055" y="5808203"/>
            <a:chExt cx="4692377" cy="653844"/>
          </a:xfrm>
        </p:grpSpPr>
        <p:pic>
          <p:nvPicPr>
            <p:cNvPr id="17429" name="图片 24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547768" y="5808203"/>
              <a:ext cx="912664" cy="65384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7430" name="TextBox 25"/>
            <p:cNvSpPr txBox="1"/>
            <p:nvPr/>
          </p:nvSpPr>
          <p:spPr>
            <a:xfrm>
              <a:off x="3768055" y="5877272"/>
              <a:ext cx="4083380" cy="58477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sz="3200" dirty="0">
                  <a:latin typeface="Arial" panose="020B0604020202020204" pitchFamily="34" charset="0"/>
                </a:rPr>
                <a:t>就一屁股坐在了地上       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-34925" y="3730625"/>
            <a:ext cx="192722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</a:rPr>
              <a:t>25-15=10</a:t>
            </a:r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，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-12700" y="4364038"/>
            <a:ext cx="4403725" cy="869950"/>
            <a:chOff x="395536" y="5951128"/>
            <a:chExt cx="4404154" cy="869110"/>
          </a:xfrm>
        </p:grpSpPr>
        <p:sp>
          <p:nvSpPr>
            <p:cNvPr id="17427" name="TextBox 28"/>
            <p:cNvSpPr txBox="1"/>
            <p:nvPr/>
          </p:nvSpPr>
          <p:spPr>
            <a:xfrm>
              <a:off x="395536" y="6093296"/>
              <a:ext cx="4195379" cy="58477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sz="3200" dirty="0">
                  <a:latin typeface="Arial" panose="020B0604020202020204" pitchFamily="34" charset="0"/>
                </a:rPr>
                <a:t>      还有两只脚立着</a:t>
              </a:r>
            </a:p>
          </p:txBody>
        </p:sp>
        <p:pic>
          <p:nvPicPr>
            <p:cNvPr id="17428" name="图片 30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035501" y="5951128"/>
              <a:ext cx="764189" cy="869110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35" name="组合 34"/>
          <p:cNvGrpSpPr/>
          <p:nvPr/>
        </p:nvGrpSpPr>
        <p:grpSpPr>
          <a:xfrm>
            <a:off x="4605338" y="4397375"/>
            <a:ext cx="4968875" cy="750888"/>
            <a:chOff x="3491880" y="4127188"/>
            <a:chExt cx="4969060" cy="750683"/>
          </a:xfrm>
        </p:grpSpPr>
        <p:sp>
          <p:nvSpPr>
            <p:cNvPr id="17425" name="TextBox 35"/>
            <p:cNvSpPr txBox="1"/>
            <p:nvPr/>
          </p:nvSpPr>
          <p:spPr>
            <a:xfrm>
              <a:off x="3491880" y="4293096"/>
              <a:ext cx="4969060" cy="58477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sz="3200" dirty="0">
                  <a:latin typeface="Arial" panose="020B0604020202020204" pitchFamily="34" charset="0"/>
                </a:rPr>
                <a:t>所以       </a:t>
              </a:r>
              <a:r>
                <a:rPr lang="en-US" altLang="zh-CN" sz="3200" dirty="0">
                  <a:latin typeface="Arial" panose="020B0604020202020204" pitchFamily="34" charset="0"/>
                </a:rPr>
                <a:t>10</a:t>
              </a:r>
              <a:r>
                <a:rPr lang="zh-CN" altLang="zh-CN" sz="3200" dirty="0">
                  <a:latin typeface="Arial" panose="020B0604020202020204" pitchFamily="34" charset="0"/>
                </a:rPr>
                <a:t>÷</a:t>
              </a:r>
              <a:r>
                <a:rPr lang="en-US" altLang="zh-CN" sz="3200" dirty="0">
                  <a:latin typeface="Arial" panose="020B0604020202020204" pitchFamily="34" charset="0"/>
                </a:rPr>
                <a:t>2=5</a:t>
              </a:r>
              <a:r>
                <a:rPr lang="zh-CN" altLang="en-US" sz="3200" dirty="0">
                  <a:latin typeface="Arial" panose="020B0604020202020204" pitchFamily="34" charset="0"/>
                </a:rPr>
                <a:t>（只）</a:t>
              </a:r>
            </a:p>
          </p:txBody>
        </p:sp>
        <p:pic>
          <p:nvPicPr>
            <p:cNvPr id="17426" name="图片 36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499992" y="4127188"/>
              <a:ext cx="679054" cy="674731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40" name="组合 39"/>
          <p:cNvGrpSpPr/>
          <p:nvPr/>
        </p:nvGrpSpPr>
        <p:grpSpPr>
          <a:xfrm>
            <a:off x="0" y="5011738"/>
            <a:ext cx="3895725" cy="1001712"/>
            <a:chOff x="137151" y="5452993"/>
            <a:chExt cx="3896377" cy="1001284"/>
          </a:xfrm>
        </p:grpSpPr>
        <p:sp>
          <p:nvSpPr>
            <p:cNvPr id="17423" name="TextBox 37"/>
            <p:cNvSpPr txBox="1"/>
            <p:nvPr/>
          </p:nvSpPr>
          <p:spPr>
            <a:xfrm>
              <a:off x="395536" y="5661248"/>
              <a:ext cx="3637992" cy="58477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sz="3200" dirty="0">
                  <a:latin typeface="Arial" panose="020B0604020202020204" pitchFamily="34" charset="0"/>
                </a:rPr>
                <a:t>    15-5=10</a:t>
              </a:r>
              <a:r>
                <a:rPr lang="zh-CN" altLang="en-US" sz="3200" dirty="0">
                  <a:latin typeface="Arial" panose="020B0604020202020204" pitchFamily="34" charset="0"/>
                </a:rPr>
                <a:t>（只）</a:t>
              </a:r>
            </a:p>
          </p:txBody>
        </p:sp>
        <p:pic>
          <p:nvPicPr>
            <p:cNvPr id="17424" name="图片 38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37151" y="5452993"/>
              <a:ext cx="820302" cy="1001284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41" name="TextBox 40"/>
          <p:cNvSpPr txBox="1"/>
          <p:nvPr/>
        </p:nvSpPr>
        <p:spPr>
          <a:xfrm>
            <a:off x="0" y="6013450"/>
            <a:ext cx="4287838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你会列综合算式吗？</a:t>
            </a:r>
          </a:p>
        </p:txBody>
      </p:sp>
      <p:pic>
        <p:nvPicPr>
          <p:cNvPr id="42" name="图片 4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975" y="4364038"/>
            <a:ext cx="682625" cy="5905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1" grpId="0"/>
      <p:bldP spid="27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6013" y="1196975"/>
            <a:ext cx="3398837" cy="20621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3200" dirty="0">
                <a:latin typeface="Arial" panose="020B0604020202020204" pitchFamily="34" charset="0"/>
              </a:rPr>
              <a:t>40-15-15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）</a:t>
            </a:r>
            <a:r>
              <a:rPr lang="zh-CN" altLang="zh-CN" sz="3200" dirty="0">
                <a:latin typeface="Arial" panose="020B0604020202020204" pitchFamily="34" charset="0"/>
              </a:rPr>
              <a:t> ÷</a:t>
            </a:r>
            <a:r>
              <a:rPr lang="en-US" altLang="zh-CN" sz="3200" dirty="0">
                <a:latin typeface="Arial" panose="020B0604020202020204" pitchFamily="34" charset="0"/>
              </a:rPr>
              <a:t>2</a:t>
            </a:r>
          </a:p>
          <a:p>
            <a:r>
              <a:rPr lang="en-US" altLang="zh-CN" sz="3200" dirty="0">
                <a:latin typeface="Arial" panose="020B0604020202020204" pitchFamily="34" charset="0"/>
              </a:rPr>
              <a:t>=</a:t>
            </a:r>
          </a:p>
          <a:p>
            <a:endParaRPr lang="en-US" altLang="zh-CN" sz="3200" dirty="0">
              <a:latin typeface="Arial" panose="020B0604020202020204" pitchFamily="34" charset="0"/>
            </a:endParaRPr>
          </a:p>
          <a:p>
            <a:r>
              <a:rPr lang="en-US" altLang="zh-CN" sz="3200" dirty="0">
                <a:latin typeface="Arial" panose="020B0604020202020204" pitchFamily="34" charset="0"/>
              </a:rPr>
              <a:t>       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988" y="1196975"/>
            <a:ext cx="1420812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兔子：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68400" y="1196975"/>
            <a:ext cx="4105275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endParaRPr lang="en-US" altLang="zh-CN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3200" b="1" dirty="0">
                <a:latin typeface="Arial" panose="020B0604020202020204" pitchFamily="34" charset="0"/>
              </a:rPr>
              <a:t>25-15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）</a:t>
            </a:r>
            <a:r>
              <a:rPr lang="zh-CN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zh-CN" altLang="zh-CN" sz="3200" b="1" dirty="0">
                <a:latin typeface="Arial" panose="020B0604020202020204" pitchFamily="34" charset="0"/>
              </a:rPr>
              <a:t>÷</a:t>
            </a:r>
            <a:r>
              <a:rPr lang="en-US" altLang="zh-CN" sz="3200" b="1" dirty="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33475" y="2230438"/>
            <a:ext cx="1747838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 dirty="0">
                <a:latin typeface="Arial" panose="020B0604020202020204" pitchFamily="34" charset="0"/>
              </a:rPr>
              <a:t>= 10</a:t>
            </a:r>
            <a:r>
              <a:rPr lang="zh-CN" altLang="zh-CN" sz="3200" b="1" dirty="0">
                <a:latin typeface="Arial" panose="020B0604020202020204" pitchFamily="34" charset="0"/>
              </a:rPr>
              <a:t> ÷</a:t>
            </a:r>
            <a:r>
              <a:rPr lang="en-US" altLang="zh-CN" sz="3200" b="1" dirty="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1133475" y="2814638"/>
            <a:ext cx="2232025" cy="585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 dirty="0">
                <a:latin typeface="Arial" panose="020B0604020202020204" pitchFamily="34" charset="0"/>
              </a:rPr>
              <a:t>=  5</a:t>
            </a:r>
            <a:r>
              <a:rPr lang="zh-CN" altLang="en-US" sz="3200" b="1" dirty="0">
                <a:latin typeface="Arial" panose="020B0604020202020204" pitchFamily="34" charset="0"/>
              </a:rPr>
              <a:t>（只）</a:t>
            </a:r>
            <a:endParaRPr lang="en-US" altLang="zh-CN" sz="3200" b="1" dirty="0">
              <a:latin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2813" y="3573463"/>
            <a:ext cx="298767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en-US" altLang="zh-CN" sz="3200" b="1" dirty="0">
                <a:latin typeface="Arial" panose="020B0604020202020204" pitchFamily="34" charset="0"/>
              </a:rPr>
              <a:t>40-15x2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  <a:r>
              <a:rPr lang="en-US" altLang="zh-CN" sz="3200" b="1" dirty="0">
                <a:latin typeface="Arial" panose="020B0604020202020204" pitchFamily="34" charset="0"/>
              </a:rPr>
              <a:t> </a:t>
            </a:r>
            <a:r>
              <a:rPr lang="zh-CN" altLang="zh-CN" sz="3200" b="1" dirty="0">
                <a:latin typeface="Arial" panose="020B0604020202020204" pitchFamily="34" charset="0"/>
              </a:rPr>
              <a:t>÷</a:t>
            </a:r>
            <a:r>
              <a:rPr lang="en-US" altLang="zh-CN" sz="3200" b="1" dirty="0">
                <a:latin typeface="Arial" panose="020B0604020202020204" pitchFamily="34" charset="0"/>
              </a:rPr>
              <a:t>2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4688" y="4171950"/>
            <a:ext cx="249872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 dirty="0">
                <a:latin typeface="Arial" panose="020B0604020202020204" pitchFamily="34" charset="0"/>
              </a:rPr>
              <a:t>=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en-US" altLang="zh-CN" sz="3200" b="1" dirty="0">
                <a:latin typeface="Arial" panose="020B0604020202020204" pitchFamily="34" charset="0"/>
              </a:rPr>
              <a:t>40-30</a:t>
            </a:r>
            <a:r>
              <a:rPr lang="zh-CN" altLang="zh-CN" sz="3200" b="1" dirty="0">
                <a:latin typeface="Arial" panose="020B0604020202020204" pitchFamily="34" charset="0"/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  <a:r>
              <a:rPr lang="zh-CN" altLang="zh-CN" sz="3200" b="1" dirty="0">
                <a:latin typeface="Arial" panose="020B0604020202020204" pitchFamily="34" charset="0"/>
              </a:rPr>
              <a:t>÷</a:t>
            </a:r>
            <a:r>
              <a:rPr lang="en-US" altLang="zh-CN" sz="3200" b="1" dirty="0">
                <a:latin typeface="Arial" panose="020B0604020202020204" pitchFamily="34" charset="0"/>
              </a:rPr>
              <a:t>2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4213" y="4756150"/>
            <a:ext cx="1633537" cy="5857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 dirty="0">
                <a:latin typeface="Arial" panose="020B0604020202020204" pitchFamily="34" charset="0"/>
              </a:rPr>
              <a:t>=10</a:t>
            </a:r>
            <a:r>
              <a:rPr lang="zh-CN" altLang="zh-CN" sz="3200" b="1" dirty="0">
                <a:latin typeface="Arial" panose="020B0604020202020204" pitchFamily="34" charset="0"/>
              </a:rPr>
              <a:t> ÷</a:t>
            </a:r>
            <a:r>
              <a:rPr lang="en-US" altLang="zh-CN" sz="3200" b="1" dirty="0">
                <a:latin typeface="Arial" panose="020B0604020202020204" pitchFamily="34" charset="0"/>
              </a:rPr>
              <a:t>2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4213" y="5341938"/>
            <a:ext cx="1871662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 dirty="0">
                <a:latin typeface="Arial" panose="020B0604020202020204" pitchFamily="34" charset="0"/>
              </a:rPr>
              <a:t>=5</a:t>
            </a:r>
            <a:r>
              <a:rPr lang="zh-CN" altLang="en-US" sz="3200" b="1" dirty="0">
                <a:latin typeface="Arial" panose="020B0604020202020204" pitchFamily="34" charset="0"/>
              </a:rPr>
              <a:t>（只）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57788" y="1341438"/>
            <a:ext cx="1009650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鸡：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11863" y="1360488"/>
            <a:ext cx="2384425" cy="585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 dirty="0">
                <a:latin typeface="Arial" panose="020B0604020202020204" pitchFamily="34" charset="0"/>
              </a:rPr>
              <a:t>15-5=10(</a:t>
            </a:r>
            <a:r>
              <a:rPr lang="zh-CN" altLang="en-US" sz="3200" b="1" dirty="0">
                <a:latin typeface="Arial" panose="020B0604020202020204" pitchFamily="34" charset="0"/>
              </a:rPr>
              <a:t>只</a:t>
            </a:r>
            <a:r>
              <a:rPr lang="en-US" altLang="zh-CN" sz="3200" b="1" dirty="0">
                <a:latin typeface="Arial" panose="020B0604020202020204" pitchFamily="34" charset="0"/>
              </a:rPr>
              <a:t>)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50900" y="5983288"/>
            <a:ext cx="5399088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latin typeface="Arial" panose="020B0604020202020204" pitchFamily="34" charset="0"/>
              </a:rPr>
              <a:t>答：兔子有</a:t>
            </a:r>
            <a:r>
              <a:rPr lang="en-US" altLang="zh-CN" sz="3200" b="1" dirty="0">
                <a:latin typeface="Arial" panose="020B0604020202020204" pitchFamily="34" charset="0"/>
              </a:rPr>
              <a:t>5</a:t>
            </a:r>
            <a:r>
              <a:rPr lang="zh-CN" altLang="en-US" sz="3200" b="1" dirty="0">
                <a:latin typeface="Arial" panose="020B0604020202020204" pitchFamily="34" charset="0"/>
              </a:rPr>
              <a:t>只，鸡有</a:t>
            </a:r>
            <a:r>
              <a:rPr lang="en-US" altLang="zh-CN" sz="3200" b="1" dirty="0">
                <a:latin typeface="Arial" panose="020B0604020202020204" pitchFamily="34" charset="0"/>
              </a:rPr>
              <a:t>10</a:t>
            </a:r>
            <a:r>
              <a:rPr lang="zh-CN" altLang="en-US" sz="3200" b="1" dirty="0">
                <a:latin typeface="Arial" panose="020B0604020202020204" pitchFamily="34" charset="0"/>
              </a:rPr>
              <a:t>只。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5"/>
          <p:cNvSpPr txBox="1"/>
          <p:nvPr/>
        </p:nvSpPr>
        <p:spPr>
          <a:xfrm>
            <a:off x="611188" y="1125538"/>
            <a:ext cx="7056437" cy="822325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chemeClr val="folHlink"/>
                </a:solidFill>
                <a:latin typeface="Arial" panose="020B0604020202020204" pitchFamily="34" charset="0"/>
              </a:rPr>
              <a:t>一共要做</a:t>
            </a:r>
            <a:r>
              <a:rPr lang="en-US" altLang="zh-CN" sz="2400" b="1" dirty="0">
                <a:solidFill>
                  <a:schemeClr val="folHlink"/>
                </a:solidFill>
                <a:latin typeface="Arial" panose="020B0604020202020204" pitchFamily="34" charset="0"/>
              </a:rPr>
              <a:t>200</a:t>
            </a:r>
            <a:r>
              <a:rPr lang="zh-CN" altLang="en-US" sz="2400" b="1" dirty="0">
                <a:solidFill>
                  <a:schemeClr val="folHlink"/>
                </a:solidFill>
                <a:latin typeface="Arial" panose="020B0604020202020204" pitchFamily="34" charset="0"/>
              </a:rPr>
              <a:t>个灯笼，</a:t>
            </a:r>
            <a:r>
              <a:rPr lang="en-US" altLang="zh-CN" sz="2400" b="1" dirty="0">
                <a:solidFill>
                  <a:schemeClr val="folHlink"/>
                </a:solidFill>
                <a:latin typeface="Arial" panose="020B0604020202020204" pitchFamily="34" charset="0"/>
              </a:rPr>
              <a:t>4</a:t>
            </a:r>
            <a:r>
              <a:rPr lang="zh-CN" altLang="en-US" sz="2400" b="1" dirty="0">
                <a:solidFill>
                  <a:schemeClr val="folHlink"/>
                </a:solidFill>
                <a:latin typeface="Arial" panose="020B0604020202020204" pitchFamily="34" charset="0"/>
              </a:rPr>
              <a:t>天做了</a:t>
            </a:r>
            <a:r>
              <a:rPr lang="en-US" altLang="zh-CN" sz="2400" b="1" dirty="0">
                <a:solidFill>
                  <a:schemeClr val="folHlink"/>
                </a:solidFill>
                <a:latin typeface="Arial" panose="020B0604020202020204" pitchFamily="34" charset="0"/>
              </a:rPr>
              <a:t>80</a:t>
            </a:r>
            <a:r>
              <a:rPr lang="zh-CN" altLang="en-US" sz="2400" b="1" dirty="0">
                <a:solidFill>
                  <a:schemeClr val="folHlink"/>
                </a:solidFill>
                <a:latin typeface="Arial" panose="020B0604020202020204" pitchFamily="34" charset="0"/>
              </a:rPr>
              <a:t>个灯笼，照这样做了</a:t>
            </a:r>
            <a:r>
              <a:rPr lang="en-US" altLang="zh-CN" sz="2400" b="1" dirty="0">
                <a:solidFill>
                  <a:schemeClr val="folHlink"/>
                </a:solidFill>
                <a:latin typeface="Arial" panose="020B0604020202020204" pitchFamily="34" charset="0"/>
              </a:rPr>
              <a:t>7</a:t>
            </a:r>
            <a:r>
              <a:rPr lang="zh-CN" altLang="en-US" sz="2400" b="1" dirty="0">
                <a:solidFill>
                  <a:schemeClr val="folHlink"/>
                </a:solidFill>
                <a:latin typeface="Arial" panose="020B0604020202020204" pitchFamily="34" charset="0"/>
              </a:rPr>
              <a:t>天，还剩多少个灯笼没做？</a:t>
            </a:r>
          </a:p>
        </p:txBody>
      </p:sp>
      <p:pic>
        <p:nvPicPr>
          <p:cNvPr id="19459" name="Picture 7" descr="u=2229578686,25930189&amp;fm=0&amp;gp=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063" y="4005263"/>
            <a:ext cx="2447925" cy="1625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8" name="AutoShape 8"/>
          <p:cNvSpPr/>
          <p:nvPr/>
        </p:nvSpPr>
        <p:spPr>
          <a:xfrm>
            <a:off x="4178300" y="2205038"/>
            <a:ext cx="2881313" cy="1223962"/>
          </a:xfrm>
          <a:prstGeom prst="wedgeRectCallout">
            <a:avLst>
              <a:gd name="adj1" fmla="val 30991"/>
              <a:gd name="adj2" fmla="val 9825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en-US" altLang="zh-CN" sz="2000" b="1" dirty="0">
                <a:solidFill>
                  <a:srgbClr val="FF7C80"/>
                </a:solidFill>
                <a:latin typeface="Arial" panose="020B0604020202020204" pitchFamily="34" charset="0"/>
              </a:rPr>
              <a:t>4</a:t>
            </a:r>
            <a:r>
              <a:rPr lang="zh-CN" altLang="en-US" sz="2000" b="1" dirty="0">
                <a:solidFill>
                  <a:srgbClr val="FF7C80"/>
                </a:solidFill>
                <a:latin typeface="Arial" panose="020B0604020202020204" pitchFamily="34" charset="0"/>
              </a:rPr>
              <a:t>天做了</a:t>
            </a:r>
            <a:r>
              <a:rPr lang="en-US" altLang="zh-CN" sz="2000" b="1" dirty="0">
                <a:solidFill>
                  <a:srgbClr val="FF7C80"/>
                </a:solidFill>
                <a:latin typeface="Arial" panose="020B0604020202020204" pitchFamily="34" charset="0"/>
              </a:rPr>
              <a:t>80</a:t>
            </a:r>
            <a:r>
              <a:rPr lang="zh-CN" altLang="en-US" sz="2000" b="1" dirty="0">
                <a:solidFill>
                  <a:srgbClr val="FF7C80"/>
                </a:solidFill>
                <a:latin typeface="Arial" panose="020B0604020202020204" pitchFamily="34" charset="0"/>
              </a:rPr>
              <a:t>个，那么一天就做了</a:t>
            </a:r>
            <a:r>
              <a:rPr lang="en-US" altLang="zh-CN" sz="2000" b="1" dirty="0">
                <a:solidFill>
                  <a:srgbClr val="FF7C80"/>
                </a:solidFill>
                <a:latin typeface="Arial" panose="020B0604020202020204" pitchFamily="34" charset="0"/>
              </a:rPr>
              <a:t>20</a:t>
            </a:r>
            <a:r>
              <a:rPr lang="zh-CN" altLang="en-US" sz="2000" b="1" dirty="0">
                <a:solidFill>
                  <a:srgbClr val="FF7C80"/>
                </a:solidFill>
                <a:latin typeface="Arial" panose="020B0604020202020204" pitchFamily="34" charset="0"/>
              </a:rPr>
              <a:t>个灯笼，</a:t>
            </a:r>
            <a:r>
              <a:rPr lang="en-US" altLang="zh-CN" sz="2000" b="1" dirty="0">
                <a:solidFill>
                  <a:srgbClr val="FF7C80"/>
                </a:solidFill>
                <a:latin typeface="Arial" panose="020B0604020202020204" pitchFamily="34" charset="0"/>
              </a:rPr>
              <a:t>7</a:t>
            </a:r>
            <a:r>
              <a:rPr lang="zh-CN" altLang="en-US" sz="2000" b="1" dirty="0">
                <a:solidFill>
                  <a:srgbClr val="FF7C80"/>
                </a:solidFill>
                <a:latin typeface="Arial" panose="020B0604020202020204" pitchFamily="34" charset="0"/>
              </a:rPr>
              <a:t>天也就是做了</a:t>
            </a:r>
            <a:r>
              <a:rPr lang="en-US" altLang="zh-CN" sz="2000" b="1" dirty="0">
                <a:solidFill>
                  <a:srgbClr val="FF7C80"/>
                </a:solidFill>
                <a:latin typeface="Arial" panose="020B0604020202020204" pitchFamily="34" charset="0"/>
              </a:rPr>
              <a:t>140</a:t>
            </a:r>
            <a:r>
              <a:rPr lang="zh-CN" altLang="en-US" sz="2000" b="1" dirty="0">
                <a:solidFill>
                  <a:srgbClr val="FF7C80"/>
                </a:solidFill>
                <a:latin typeface="Arial" panose="020B0604020202020204" pitchFamily="34" charset="0"/>
              </a:rPr>
              <a:t>个灯笼！</a:t>
            </a:r>
          </a:p>
        </p:txBody>
      </p:sp>
      <p:sp>
        <p:nvSpPr>
          <p:cNvPr id="10249" name="Text Box 9"/>
          <p:cNvSpPr txBox="1"/>
          <p:nvPr/>
        </p:nvSpPr>
        <p:spPr>
          <a:xfrm>
            <a:off x="1374775" y="4127500"/>
            <a:ext cx="1009650" cy="461963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7C80"/>
                </a:solidFill>
                <a:latin typeface="Arial" panose="020B0604020202020204" pitchFamily="34" charset="0"/>
              </a:rPr>
              <a:t>80÷4</a:t>
            </a:r>
          </a:p>
        </p:txBody>
      </p:sp>
      <p:sp>
        <p:nvSpPr>
          <p:cNvPr id="8" name="矩形 7"/>
          <p:cNvSpPr/>
          <p:nvPr/>
        </p:nvSpPr>
        <p:spPr>
          <a:xfrm>
            <a:off x="0" y="3429000"/>
            <a:ext cx="1346200" cy="3698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FF7C80"/>
                </a:solidFill>
                <a:latin typeface="Arial" panose="020B0604020202020204" pitchFamily="34" charset="0"/>
              </a:rPr>
              <a:t>列式计算：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68538" y="4141788"/>
            <a:ext cx="773112" cy="461962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7C80"/>
                </a:solidFill>
                <a:latin typeface="Arial" panose="020B0604020202020204" pitchFamily="34" charset="0"/>
              </a:rPr>
              <a:t>x7</a:t>
            </a:r>
            <a:endParaRPr lang="zh-CN" altLang="en-US" sz="2400" b="1" dirty="0">
              <a:solidFill>
                <a:srgbClr val="FF7C80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438" y="4117975"/>
            <a:ext cx="696912" cy="460375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7C80"/>
                </a:solidFill>
                <a:latin typeface="Arial" panose="020B0604020202020204" pitchFamily="34" charset="0"/>
              </a:rPr>
              <a:t>200</a:t>
            </a:r>
            <a:endParaRPr lang="zh-CN" altLang="en-US" sz="2400" b="1" dirty="0">
              <a:solidFill>
                <a:srgbClr val="FF7C80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2350" y="4097338"/>
            <a:ext cx="287338" cy="523875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7C80"/>
                </a:solidFill>
                <a:latin typeface="Arial" panose="020B0604020202020204" pitchFamily="34" charset="0"/>
              </a:rPr>
              <a:t>-</a:t>
            </a:r>
            <a:endParaRPr lang="zh-CN" altLang="zh-CN" sz="2800" b="1" dirty="0">
              <a:solidFill>
                <a:srgbClr val="FF7C80"/>
              </a:solidFill>
              <a:latin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8425" y="4621213"/>
            <a:ext cx="2025650" cy="461962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7C80"/>
                </a:solidFill>
                <a:latin typeface="Arial" panose="020B0604020202020204" pitchFamily="34" charset="0"/>
              </a:rPr>
              <a:t>=200-20×7</a:t>
            </a:r>
          </a:p>
        </p:txBody>
      </p:sp>
      <p:sp>
        <p:nvSpPr>
          <p:cNvPr id="5" name="矩形 4"/>
          <p:cNvSpPr/>
          <p:nvPr/>
        </p:nvSpPr>
        <p:spPr>
          <a:xfrm>
            <a:off x="93663" y="5238750"/>
            <a:ext cx="1635125" cy="461963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7C80"/>
                </a:solidFill>
                <a:latin typeface="Arial" panose="020B0604020202020204" pitchFamily="34" charset="0"/>
              </a:rPr>
              <a:t>=200-140</a:t>
            </a:r>
          </a:p>
        </p:txBody>
      </p:sp>
      <p:sp>
        <p:nvSpPr>
          <p:cNvPr id="9" name="矩形 8"/>
          <p:cNvSpPr/>
          <p:nvPr/>
        </p:nvSpPr>
        <p:spPr>
          <a:xfrm>
            <a:off x="107950" y="5700713"/>
            <a:ext cx="706438" cy="460375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7C80"/>
                </a:solidFill>
                <a:latin typeface="Arial" panose="020B0604020202020204" pitchFamily="34" charset="0"/>
              </a:rPr>
              <a:t>=60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8025" y="5681663"/>
            <a:ext cx="914400" cy="461962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7C80"/>
                </a:solidFill>
                <a:latin typeface="Arial" panose="020B0604020202020204" pitchFamily="34" charset="0"/>
              </a:rPr>
              <a:t>（个）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7950" y="6386513"/>
            <a:ext cx="3621088" cy="461962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7C80"/>
                </a:solidFill>
                <a:latin typeface="Arial" panose="020B0604020202020204" pitchFamily="34" charset="0"/>
              </a:rPr>
              <a:t>答：还剩</a:t>
            </a:r>
            <a:r>
              <a:rPr lang="en-US" altLang="zh-CN" sz="2400" b="1" dirty="0">
                <a:solidFill>
                  <a:srgbClr val="FF7C80"/>
                </a:solidFill>
                <a:latin typeface="Arial" panose="020B0604020202020204" pitchFamily="34" charset="0"/>
              </a:rPr>
              <a:t>60</a:t>
            </a:r>
            <a:r>
              <a:rPr lang="zh-CN" altLang="en-US" sz="2400" b="1" dirty="0">
                <a:solidFill>
                  <a:srgbClr val="FF7C80"/>
                </a:solidFill>
                <a:latin typeface="Arial" panose="020B0604020202020204" pitchFamily="34" charset="0"/>
              </a:rPr>
              <a:t>个灯笼没做。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animBg="1"/>
      <p:bldP spid="10249" grpId="0" animBg="1"/>
      <p:bldP spid="8" grpId="0"/>
      <p:bldP spid="2" grpId="0" animBg="1"/>
      <p:bldP spid="3" grpId="0" animBg="1"/>
      <p:bldP spid="4" grpId="0" animBg="1"/>
      <p:bldP spid="12" grpId="0" animBg="1"/>
      <p:bldP spid="5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5"/>
          <p:cNvSpPr>
            <a:spLocks noTextEdit="1"/>
          </p:cNvSpPr>
          <p:nvPr/>
        </p:nvSpPr>
        <p:spPr>
          <a:xfrm>
            <a:off x="971550" y="1125538"/>
            <a:ext cx="3200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想一想，算一算</a:t>
            </a:r>
          </a:p>
        </p:txBody>
      </p:sp>
      <p:sp>
        <p:nvSpPr>
          <p:cNvPr id="20483" name="Text Box 6"/>
          <p:cNvSpPr txBox="1"/>
          <p:nvPr/>
        </p:nvSpPr>
        <p:spPr>
          <a:xfrm>
            <a:off x="2268538" y="2133600"/>
            <a:ext cx="4967287" cy="3113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latin typeface="Arial" panose="020B0604020202020204" pitchFamily="34" charset="0"/>
              </a:rPr>
              <a:t>  </a:t>
            </a:r>
            <a:r>
              <a:rPr lang="en-US" altLang="zh-CN" sz="3600" b="1" dirty="0">
                <a:solidFill>
                  <a:schemeClr val="accent2"/>
                </a:solidFill>
                <a:latin typeface="Arial" panose="020B0604020202020204" pitchFamily="34" charset="0"/>
              </a:rPr>
              <a:t>70×</a:t>
            </a:r>
            <a:r>
              <a:rPr lang="zh-CN" altLang="en-US" sz="3600" b="1" dirty="0">
                <a:solidFill>
                  <a:schemeClr val="accent2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3600" b="1" dirty="0">
                <a:solidFill>
                  <a:schemeClr val="accent2"/>
                </a:solidFill>
                <a:latin typeface="Arial" panose="020B0604020202020204" pitchFamily="34" charset="0"/>
              </a:rPr>
              <a:t>750-715÷65</a:t>
            </a:r>
            <a:r>
              <a:rPr lang="zh-CN" altLang="en-US" sz="3600" b="1" dirty="0">
                <a:solidFill>
                  <a:schemeClr val="accent2"/>
                </a:solidFill>
                <a:latin typeface="Arial" panose="020B0604020202020204" pitchFamily="34" charset="0"/>
              </a:rPr>
              <a:t>）</a:t>
            </a:r>
          </a:p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chemeClr val="accent2"/>
                </a:solidFill>
                <a:latin typeface="Arial" panose="020B0604020202020204" pitchFamily="34" charset="0"/>
              </a:rPr>
              <a:t>=70×</a:t>
            </a:r>
            <a:r>
              <a:rPr lang="zh-CN" altLang="en-US" sz="3600" b="1" dirty="0">
                <a:solidFill>
                  <a:schemeClr val="accent2"/>
                </a:solidFill>
                <a:latin typeface="Arial" panose="020B0604020202020204" pitchFamily="34" charset="0"/>
              </a:rPr>
              <a:t>（            ）</a:t>
            </a:r>
          </a:p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chemeClr val="accent2"/>
                </a:solidFill>
                <a:latin typeface="Arial" panose="020B0604020202020204" pitchFamily="34" charset="0"/>
              </a:rPr>
              <a:t>=</a:t>
            </a:r>
          </a:p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chemeClr val="accent2"/>
                </a:solidFill>
                <a:latin typeface="Arial" panose="020B0604020202020204" pitchFamily="34" charset="0"/>
              </a:rPr>
              <a:t>=</a:t>
            </a:r>
          </a:p>
        </p:txBody>
      </p:sp>
      <p:sp>
        <p:nvSpPr>
          <p:cNvPr id="20484" name="Line 7"/>
          <p:cNvSpPr/>
          <p:nvPr/>
        </p:nvSpPr>
        <p:spPr>
          <a:xfrm>
            <a:off x="2771775" y="4221163"/>
            <a:ext cx="22320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85" name="Line 8"/>
          <p:cNvSpPr/>
          <p:nvPr/>
        </p:nvSpPr>
        <p:spPr>
          <a:xfrm>
            <a:off x="2771775" y="5157788"/>
            <a:ext cx="22320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86" name="Line 9"/>
          <p:cNvSpPr/>
          <p:nvPr/>
        </p:nvSpPr>
        <p:spPr>
          <a:xfrm>
            <a:off x="3995738" y="3500438"/>
            <a:ext cx="1728787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87" name="WordArt 10"/>
          <p:cNvSpPr>
            <a:spLocks noTextEdit="1"/>
          </p:cNvSpPr>
          <p:nvPr/>
        </p:nvSpPr>
        <p:spPr>
          <a:xfrm>
            <a:off x="827088" y="5516563"/>
            <a:ext cx="7315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ln w="12700" cap="flat" cmpd="sng">
                  <a:solidFill>
                    <a:srgbClr val="3333CC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accent2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华文楷体" panose="02010600040101010101" charset="-122"/>
                <a:ea typeface="华文楷体" panose="02010600040101010101" charset="-122"/>
              </a:rPr>
              <a:t>先算括号里面的，再算括号外面的。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95738" y="2924175"/>
            <a:ext cx="1655762" cy="647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chemeClr val="accent2"/>
                </a:solidFill>
                <a:latin typeface="Arial" panose="020B0604020202020204" pitchFamily="34" charset="0"/>
              </a:rPr>
              <a:t>750-11</a:t>
            </a:r>
            <a:endParaRPr lang="zh-CN" altLang="en-US" sz="3600" b="1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2388" y="3690938"/>
            <a:ext cx="1722437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chemeClr val="accent2"/>
                </a:solidFill>
                <a:latin typeface="Arial" panose="020B0604020202020204" pitchFamily="34" charset="0"/>
              </a:rPr>
              <a:t>70x739</a:t>
            </a:r>
            <a:endParaRPr lang="zh-CN" altLang="en-US" sz="3600" b="1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16200" y="4600575"/>
            <a:ext cx="14668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chemeClr val="accent2"/>
                </a:solidFill>
                <a:latin typeface="Arial" panose="020B0604020202020204" pitchFamily="34" charset="0"/>
              </a:rPr>
              <a:t>51730</a:t>
            </a:r>
            <a:endParaRPr lang="zh-CN" altLang="en-US" sz="3600" b="1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F-00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2691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07" name="AutoShape 5"/>
          <p:cNvSpPr/>
          <p:nvPr/>
        </p:nvSpPr>
        <p:spPr>
          <a:xfrm>
            <a:off x="827088" y="620713"/>
            <a:ext cx="2590800" cy="12954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1508" name="Text Box 6"/>
          <p:cNvSpPr txBox="1"/>
          <p:nvPr/>
        </p:nvSpPr>
        <p:spPr>
          <a:xfrm>
            <a:off x="1187450" y="908050"/>
            <a:ext cx="2017713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>
                <a:latin typeface="Arial" panose="020B0604020202020204" pitchFamily="34" charset="0"/>
              </a:rPr>
              <a:t>反馈练习 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66688" y="2781300"/>
            <a:ext cx="8424863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altLang="zh-CN" sz="3600" kern="1200" cap="none" spc="0" normalizeH="0" baseline="0" noProof="0" dirty="0">
                <a:latin typeface="+mn-lt"/>
                <a:ea typeface="宋体" panose="02010600030101010101" pitchFamily="2" charset="-122"/>
                <a:cs typeface="+mn-cs"/>
              </a:rPr>
              <a:t>   196-56÷4×6         16×50-36÷4    </a:t>
            </a: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altLang="zh-CN" sz="3600" kern="1200" cap="none" spc="0" normalizeH="0" baseline="0" noProof="0" dirty="0">
                <a:latin typeface="+mn-lt"/>
                <a:ea typeface="宋体" panose="02010600030101010101" pitchFamily="2" charset="-122"/>
                <a:cs typeface="+mn-cs"/>
              </a:rPr>
              <a:t> </a:t>
            </a:r>
          </a:p>
          <a:p>
            <a:pPr marR="0" defTabSz="914400">
              <a:buClrTx/>
              <a:buSzTx/>
              <a:buFontTx/>
              <a:buNone/>
              <a:defRPr/>
            </a:pPr>
            <a:endParaRPr kumimoji="0" lang="en-US" altLang="zh-CN" sz="3600" kern="1200" cap="none" spc="0" normalizeH="0" baseline="0" noProof="0" dirty="0">
              <a:latin typeface="+mn-lt"/>
              <a:ea typeface="宋体" panose="02010600030101010101" pitchFamily="2" charset="-122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endParaRPr kumimoji="0" lang="en-US" altLang="zh-CN" sz="3600" kern="1200" cap="none" spc="0" normalizeH="0" baseline="0" noProof="0" dirty="0">
              <a:latin typeface="+mn-lt"/>
              <a:ea typeface="宋体" panose="02010600030101010101" pitchFamily="2" charset="-122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altLang="zh-CN" sz="3600" kern="1200" cap="none" spc="0" normalizeH="0" baseline="0" noProof="0" dirty="0">
                <a:latin typeface="+mn-lt"/>
                <a:ea typeface="宋体" panose="02010600030101010101" pitchFamily="2" charset="-122"/>
                <a:cs typeface="+mn-cs"/>
              </a:rPr>
              <a:t>100-</a:t>
            </a:r>
            <a:r>
              <a:rPr kumimoji="0" lang="zh-CN" altLang="en-US" sz="3600" kern="1200" cap="none" spc="0" normalizeH="0" baseline="0" noProof="0" dirty="0">
                <a:latin typeface="+mn-lt"/>
                <a:ea typeface="宋体" panose="02010600030101010101" pitchFamily="2" charset="-122"/>
                <a:cs typeface="+mn-cs"/>
              </a:rPr>
              <a:t>（</a:t>
            </a:r>
            <a:r>
              <a:rPr kumimoji="0" lang="en-US" altLang="zh-CN" sz="3600" kern="1200" cap="none" spc="0" normalizeH="0" baseline="0" noProof="0" dirty="0">
                <a:latin typeface="+mn-lt"/>
                <a:ea typeface="宋体" panose="02010600030101010101" pitchFamily="2" charset="-122"/>
                <a:cs typeface="+mn-cs"/>
              </a:rPr>
              <a:t>62+540÷18</a:t>
            </a:r>
            <a:r>
              <a:rPr kumimoji="0" lang="zh-CN" altLang="en-US" sz="3600" kern="1200" cap="none" spc="0" normalizeH="0" baseline="0" noProof="0" dirty="0">
                <a:latin typeface="+mn-lt"/>
                <a:ea typeface="宋体" panose="02010600030101010101" pitchFamily="2" charset="-122"/>
                <a:cs typeface="+mn-cs"/>
              </a:rPr>
              <a:t>）（</a:t>
            </a:r>
            <a:r>
              <a:rPr kumimoji="0" lang="en-US" altLang="zh-CN" sz="3600" kern="1200" cap="none" spc="0" normalizeH="0" baseline="0" noProof="0" dirty="0">
                <a:latin typeface="+mn-lt"/>
                <a:ea typeface="宋体" panose="02010600030101010101" pitchFamily="2" charset="-122"/>
                <a:cs typeface="+mn-cs"/>
              </a:rPr>
              <a:t>40-15÷3</a:t>
            </a:r>
            <a:r>
              <a:rPr kumimoji="0" lang="zh-CN" altLang="en-US" sz="3600" kern="1200" cap="none" spc="0" normalizeH="0" baseline="0" noProof="0" dirty="0">
                <a:latin typeface="+mn-lt"/>
                <a:ea typeface="宋体" panose="02010600030101010101" pitchFamily="2" charset="-122"/>
                <a:cs typeface="+mn-cs"/>
              </a:rPr>
              <a:t>）</a:t>
            </a:r>
            <a:r>
              <a:rPr kumimoji="0" lang="en-US" altLang="zh-CN" sz="3600" kern="1200" cap="none" spc="0" normalizeH="0" baseline="0" noProof="0" dirty="0">
                <a:latin typeface="+mn-lt"/>
                <a:ea typeface="宋体" panose="02010600030101010101" pitchFamily="2" charset="-122"/>
                <a:cs typeface="+mn-cs"/>
              </a:rPr>
              <a:t>×7</a:t>
            </a:r>
          </a:p>
        </p:txBody>
      </p:sp>
      <p:sp>
        <p:nvSpPr>
          <p:cNvPr id="21510" name="TextBox 1"/>
          <p:cNvSpPr txBox="1"/>
          <p:nvPr/>
        </p:nvSpPr>
        <p:spPr>
          <a:xfrm>
            <a:off x="142875" y="1990725"/>
            <a:ext cx="5724525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说一说下面各题的运算顺序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/>
          <p:nvPr/>
        </p:nvSpPr>
        <p:spPr>
          <a:xfrm>
            <a:off x="1476375" y="1773238"/>
            <a:ext cx="6191250" cy="3970337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92D050"/>
                </a:solidFill>
                <a:latin typeface="Arial" panose="020B0604020202020204" pitchFamily="34" charset="0"/>
              </a:rPr>
              <a:t>说出下列各题的运算顺序，再计算。</a:t>
            </a:r>
          </a:p>
          <a:p>
            <a:endParaRPr lang="zh-CN" altLang="en-US" sz="2800" b="1" dirty="0">
              <a:solidFill>
                <a:srgbClr val="92D050"/>
              </a:solidFill>
              <a:latin typeface="Arial" panose="020B0604020202020204" pitchFamily="34" charset="0"/>
            </a:endParaRPr>
          </a:p>
          <a:p>
            <a:r>
              <a:rPr lang="en-US" altLang="zh-CN" sz="2800" b="1" dirty="0">
                <a:solidFill>
                  <a:srgbClr val="92D050"/>
                </a:solidFill>
                <a:latin typeface="Arial" panose="020B0604020202020204" pitchFamily="34" charset="0"/>
              </a:rPr>
              <a:t>  60-80÷16×3	</a:t>
            </a:r>
          </a:p>
          <a:p>
            <a:endParaRPr lang="en-US" altLang="zh-CN" sz="2800" b="1" dirty="0">
              <a:solidFill>
                <a:srgbClr val="92D050"/>
              </a:solidFill>
              <a:latin typeface="Arial" panose="020B0604020202020204" pitchFamily="34" charset="0"/>
            </a:endParaRPr>
          </a:p>
          <a:p>
            <a:r>
              <a:rPr lang="zh-CN" altLang="en-US" sz="2800" b="1" dirty="0">
                <a:solidFill>
                  <a:srgbClr val="92D050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2800" b="1" dirty="0">
                <a:solidFill>
                  <a:srgbClr val="92D050"/>
                </a:solidFill>
                <a:latin typeface="Arial" panose="020B0604020202020204" pitchFamily="34" charset="0"/>
              </a:rPr>
              <a:t>10+120÷24</a:t>
            </a:r>
            <a:r>
              <a:rPr lang="zh-CN" altLang="en-US" sz="2800" b="1" dirty="0">
                <a:solidFill>
                  <a:srgbClr val="92D050"/>
                </a:solidFill>
                <a:latin typeface="Arial" panose="020B0604020202020204" pitchFamily="34" charset="0"/>
              </a:rPr>
              <a:t>）</a:t>
            </a:r>
            <a:r>
              <a:rPr lang="en-US" altLang="zh-CN" sz="2800" b="1" dirty="0">
                <a:solidFill>
                  <a:srgbClr val="92D050"/>
                </a:solidFill>
                <a:latin typeface="Arial" panose="020B0604020202020204" pitchFamily="34" charset="0"/>
              </a:rPr>
              <a:t>×4</a:t>
            </a:r>
          </a:p>
          <a:p>
            <a:endParaRPr lang="en-US" altLang="zh-CN" sz="2800" b="1" dirty="0">
              <a:solidFill>
                <a:srgbClr val="92D050"/>
              </a:solidFill>
              <a:latin typeface="Arial" panose="020B0604020202020204" pitchFamily="34" charset="0"/>
            </a:endParaRPr>
          </a:p>
          <a:p>
            <a:r>
              <a:rPr lang="en-US" altLang="zh-CN" sz="2800" b="1" dirty="0">
                <a:solidFill>
                  <a:srgbClr val="92D050"/>
                </a:solidFill>
                <a:latin typeface="Arial" panose="020B0604020202020204" pitchFamily="34" charset="0"/>
              </a:rPr>
              <a:t>  15×40- 360÷12</a:t>
            </a:r>
          </a:p>
          <a:p>
            <a:endParaRPr lang="zh-CN" altLang="en-US" sz="2800" b="1" dirty="0">
              <a:solidFill>
                <a:srgbClr val="92D050"/>
              </a:solidFill>
              <a:latin typeface="Arial" panose="020B0604020202020204" pitchFamily="34" charset="0"/>
            </a:endParaRPr>
          </a:p>
          <a:p>
            <a:r>
              <a:rPr lang="en-US" altLang="zh-CN" sz="2800" b="1" dirty="0">
                <a:solidFill>
                  <a:srgbClr val="92D050"/>
                </a:solidFill>
                <a:latin typeface="Arial" panose="020B0604020202020204" pitchFamily="34" charset="0"/>
              </a:rPr>
              <a:t>  45 +</a:t>
            </a:r>
            <a:r>
              <a:rPr lang="zh-CN" altLang="en-US" sz="2800" b="1" dirty="0">
                <a:solidFill>
                  <a:srgbClr val="92D050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2800" b="1" dirty="0">
                <a:solidFill>
                  <a:srgbClr val="92D050"/>
                </a:solidFill>
                <a:latin typeface="Arial" panose="020B0604020202020204" pitchFamily="34" charset="0"/>
              </a:rPr>
              <a:t>96-120÷4</a:t>
            </a:r>
            <a:r>
              <a:rPr lang="zh-CN" altLang="en-US" sz="2800" b="1" dirty="0">
                <a:solidFill>
                  <a:srgbClr val="92D050"/>
                </a:solidFill>
                <a:latin typeface="Arial" panose="020B0604020202020204" pitchFamily="34" charset="0"/>
              </a:rPr>
              <a:t>）</a:t>
            </a:r>
          </a:p>
        </p:txBody>
      </p:sp>
      <p:sp>
        <p:nvSpPr>
          <p:cNvPr id="13317" name="AutoShape 5"/>
          <p:cNvSpPr/>
          <p:nvPr/>
        </p:nvSpPr>
        <p:spPr>
          <a:xfrm>
            <a:off x="1476375" y="260350"/>
            <a:ext cx="2663825" cy="12954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 sz="2400" b="1" dirty="0">
                <a:solidFill>
                  <a:srgbClr val="FF7C80"/>
                </a:solidFill>
                <a:latin typeface="Arial" panose="020B0604020202020204" pitchFamily="34" charset="0"/>
              </a:rPr>
              <a:t>课堂活动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3317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570</Words>
  <Application>Microsoft Office PowerPoint</Application>
  <PresentationFormat>全屏显示(4:3)</PresentationFormat>
  <Paragraphs>96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黑体</vt:lpstr>
      <vt:lpstr>华文彩云</vt:lpstr>
      <vt:lpstr>华文琥珀</vt:lpstr>
      <vt:lpstr>华文楷体</vt:lpstr>
      <vt:lpstr>华文隶书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2001-01-22T02:42:27Z</dcterms:created>
  <dcterms:modified xsi:type="dcterms:W3CDTF">2023-01-16T23:40:35Z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0008005c02000000000001024120</vt:lpwstr>
  </property>
  <property fmtid="{D5CDD505-2E9C-101B-9397-08002B2CF9AE}" pid="3" name="ICV">
    <vt:lpwstr>A3A5C6EDBF234B1C8CDDE933559F23F3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