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7"/>
  </p:notesMasterIdLst>
  <p:handoutMasterIdLst>
    <p:handoutMasterId r:id="rId48"/>
  </p:handoutMasterIdLst>
  <p:sldIdLst>
    <p:sldId id="258" r:id="rId2"/>
    <p:sldId id="260" r:id="rId3"/>
    <p:sldId id="277" r:id="rId4"/>
    <p:sldId id="261" r:id="rId5"/>
    <p:sldId id="262" r:id="rId6"/>
    <p:sldId id="263" r:id="rId7"/>
    <p:sldId id="264" r:id="rId8"/>
    <p:sldId id="278" r:id="rId9"/>
    <p:sldId id="265" r:id="rId10"/>
    <p:sldId id="279" r:id="rId11"/>
    <p:sldId id="266" r:id="rId12"/>
    <p:sldId id="294" r:id="rId13"/>
    <p:sldId id="267" r:id="rId14"/>
    <p:sldId id="280" r:id="rId15"/>
    <p:sldId id="268" r:id="rId16"/>
    <p:sldId id="269" r:id="rId17"/>
    <p:sldId id="295" r:id="rId18"/>
    <p:sldId id="281" r:id="rId19"/>
    <p:sldId id="282" r:id="rId20"/>
    <p:sldId id="283" r:id="rId21"/>
    <p:sldId id="284" r:id="rId22"/>
    <p:sldId id="285" r:id="rId23"/>
    <p:sldId id="286" r:id="rId24"/>
    <p:sldId id="287" r:id="rId25"/>
    <p:sldId id="288" r:id="rId26"/>
    <p:sldId id="289" r:id="rId27"/>
    <p:sldId id="290" r:id="rId28"/>
    <p:sldId id="291" r:id="rId29"/>
    <p:sldId id="292" r:id="rId30"/>
    <p:sldId id="293" r:id="rId31"/>
    <p:sldId id="270" r:id="rId32"/>
    <p:sldId id="272" r:id="rId33"/>
    <p:sldId id="297" r:id="rId34"/>
    <p:sldId id="273" r:id="rId35"/>
    <p:sldId id="271" r:id="rId36"/>
    <p:sldId id="274" r:id="rId37"/>
    <p:sldId id="275" r:id="rId38"/>
    <p:sldId id="296" r:id="rId39"/>
    <p:sldId id="276" r:id="rId40"/>
    <p:sldId id="298" r:id="rId41"/>
    <p:sldId id="299" r:id="rId42"/>
    <p:sldId id="300" r:id="rId43"/>
    <p:sldId id="301" r:id="rId44"/>
    <p:sldId id="302" r:id="rId45"/>
    <p:sldId id="303" r:id="rId46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-936" y="-4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9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9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42770" y="1431824"/>
            <a:ext cx="6872756" cy="3865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35830" y="5512523"/>
            <a:ext cx="5886637" cy="451024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7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7"/>
          <p:cNvGrpSpPr/>
          <p:nvPr/>
        </p:nvGrpSpPr>
        <p:grpSpPr>
          <a:xfrm>
            <a:off x="1144774" y="1592981"/>
            <a:ext cx="10310342" cy="3991791"/>
            <a:chOff x="4019" y="1663"/>
            <a:chExt cx="11998" cy="5807"/>
          </a:xfrm>
        </p:grpSpPr>
        <p:sp>
          <p:nvSpPr>
            <p:cNvPr id="3" name="Rectangle 5"/>
            <p:cNvSpPr/>
            <p:nvPr/>
          </p:nvSpPr>
          <p:spPr>
            <a:xfrm>
              <a:off x="4165" y="4470"/>
              <a:ext cx="11852" cy="300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algn="ctr">
                <a:buNone/>
              </a:pPr>
              <a:r>
                <a:rPr lang="en-US" altLang="zh-CN" sz="4000" b="1" dirty="0" smtClean="0">
                  <a:solidFill>
                    <a:srgbClr val="C00000"/>
                  </a:solidFill>
                  <a:ea typeface="仿宋" panose="02010609060101010101" charset="-122"/>
                </a:rPr>
                <a:t>Welcome to the unit</a:t>
              </a:r>
              <a:endParaRPr lang="zh-CN" altLang="zh-CN" sz="4000" b="1" dirty="0" smtClean="0"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仿宋" panose="02010609060101010101" charset="-122"/>
              </a:endParaRPr>
            </a:p>
            <a:p>
              <a:pPr>
                <a:buNone/>
              </a:pPr>
              <a:r>
                <a:rPr lang="en-US" altLang="zh-CN" sz="40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ea typeface="仿宋" panose="02010609060101010101" charset="-122"/>
                </a:rPr>
                <a:t> </a:t>
              </a:r>
              <a:endParaRPr lang="zh-CN" altLang="en-US" sz="4000" b="1" dirty="0" smtClean="0">
                <a:solidFill>
                  <a:srgbClr val="C500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仿宋" panose="02010609060101010101" charset="-122"/>
              </a:endParaRPr>
            </a:p>
            <a:p>
              <a:pPr marL="0" lvl="0" indent="0" algn="ctr">
                <a:spcBef>
                  <a:spcPct val="0"/>
                </a:spcBef>
                <a:buNone/>
              </a:pPr>
              <a:endParaRPr lang="zh-CN" altLang="en-US" sz="4000" b="1" dirty="0">
                <a:solidFill>
                  <a:srgbClr val="C500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仿宋" panose="02010609060101010101" charset="-122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4019" y="1663"/>
              <a:ext cx="11718" cy="17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7200" b="1" dirty="0" smtClean="0">
                  <a:ea typeface="微软雅黑" panose="020B0503020204020204" charset="-122"/>
                </a:rPr>
                <a:t>Unit 1  Friends</a:t>
              </a:r>
              <a:endParaRPr lang="zh-CN" altLang="en-US" sz="7200" b="1" dirty="0">
                <a:ea typeface="微软雅黑" panose="020B0503020204020204" charset="-122"/>
              </a:endParaRPr>
            </a:p>
          </p:txBody>
        </p:sp>
      </p:grp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65362" y="1627055"/>
            <a:ext cx="379412" cy="1127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矩形 7"/>
          <p:cNvSpPr/>
          <p:nvPr/>
        </p:nvSpPr>
        <p:spPr>
          <a:xfrm>
            <a:off x="0" y="5651108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53143" y="1930416"/>
            <a:ext cx="11219543" cy="6971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zh-CN" sz="3000" b="1" dirty="0" smtClean="0"/>
              <a:t>在</a:t>
            </a:r>
            <a:r>
              <a:rPr lang="en-US" altLang="zh-CN" sz="3000" b="1" dirty="0" smtClean="0"/>
              <a:t>honest</a:t>
            </a:r>
            <a:r>
              <a:rPr lang="zh-CN" altLang="zh-CN" sz="3000" b="1" dirty="0" smtClean="0"/>
              <a:t>前面加前缀</a:t>
            </a:r>
            <a:r>
              <a:rPr lang="en-US" altLang="zh-CN" sz="3000" b="1" dirty="0" smtClean="0"/>
              <a:t>“</a:t>
            </a:r>
            <a:r>
              <a:rPr lang="en-US" altLang="zh-CN" sz="3000" b="1" dirty="0" err="1" smtClean="0"/>
              <a:t>dis</a:t>
            </a:r>
            <a:r>
              <a:rPr lang="en-US" altLang="zh-CN" sz="3000" b="1" dirty="0" smtClean="0"/>
              <a:t>­”</a:t>
            </a:r>
            <a:r>
              <a:rPr lang="zh-CN" altLang="zh-CN" sz="3000" b="1" dirty="0" smtClean="0"/>
              <a:t>，构成其反义词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。</a:t>
            </a:r>
            <a:endParaRPr lang="zh-CN" alt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70377" y="2118946"/>
            <a:ext cx="14173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dishonest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ChangeArrowheads="1"/>
          </p:cNvSpPr>
          <p:nvPr/>
        </p:nvSpPr>
        <p:spPr bwMode="auto">
          <a:xfrm>
            <a:off x="648872" y="1552340"/>
            <a:ext cx="11228832" cy="272382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R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zh-CN" altLang="en-US" sz="2400" b="1" dirty="0" smtClean="0">
                <a:solidFill>
                  <a:srgbClr val="00A6AD"/>
                </a:solidFill>
              </a:rPr>
              <a:t>   活学活用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1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(1)2017·</a:t>
            </a:r>
            <a:r>
              <a:rPr lang="zh-CN" altLang="zh-CN" sz="3000" b="1" dirty="0" smtClean="0"/>
              <a:t>宿迁</a:t>
            </a:r>
            <a:r>
              <a:rPr lang="en-US" altLang="zh-CN" sz="3000" b="1" dirty="0" smtClean="0"/>
              <a:t>  Bob is an ________ (never tell lies) boy, and we all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     trust him.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</a:t>
            </a:r>
            <a:endParaRPr lang="zh-CN" altLang="zh-CN" sz="3000" b="1" dirty="0"/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5350" y="1681934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5390200" y="2259624"/>
            <a:ext cx="10406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honest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27539" y="1063869"/>
            <a:ext cx="10940496" cy="24468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(2)On ________ Children's Day, Jack received a prize for being   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________ honest boy.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A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the; an</a:t>
            </a:r>
            <a:r>
              <a:rPr lang="zh-CN" altLang="zh-CN" sz="3000" b="1" dirty="0" smtClean="0"/>
              <a:t>　　</a:t>
            </a:r>
            <a:r>
              <a:rPr lang="en-US" altLang="zh-CN" sz="3000" b="1" dirty="0" smtClean="0"/>
              <a:t>B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/; an          C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/; a              D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the; a</a:t>
            </a:r>
            <a:endParaRPr lang="zh-CN" altLang="zh-CN" sz="3000" b="1" dirty="0" smtClean="0"/>
          </a:p>
          <a:p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83578" y="3877408"/>
            <a:ext cx="1113106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3333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2600" b="1" dirty="0" smtClean="0">
                <a:solidFill>
                  <a:srgbClr val="3333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解析</a:t>
            </a:r>
            <a:r>
              <a:rPr lang="en-US" altLang="zh-CN" sz="2600" b="1" dirty="0" smtClean="0">
                <a:solidFill>
                  <a:srgbClr val="3333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】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考查冠词辨析。句意：在儿童节这一天，杰克因为是一名诚实的孩子而获得了奖励。</a:t>
            </a:r>
            <a:r>
              <a:rPr lang="en-US" altLang="zh-CN" sz="2600" b="1" dirty="0" smtClean="0">
                <a:ea typeface="仿宋" panose="02010609060101010101" charset="-122"/>
              </a:rPr>
              <a:t>Children's Day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为节日，前面不用冠词；第二空泛指一名诚实的孩子，应用不定冠词，</a:t>
            </a:r>
            <a:r>
              <a:rPr lang="en-US" altLang="zh-CN" sz="2600" b="1" dirty="0" smtClean="0">
                <a:ea typeface="仿宋" panose="02010609060101010101" charset="-122"/>
              </a:rPr>
              <a:t>honest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是元音音素开头的单词，应用</a:t>
            </a:r>
            <a:r>
              <a:rPr lang="en-US" altLang="zh-CN" sz="2600" b="1" dirty="0" smtClean="0">
                <a:ea typeface="仿宋" panose="02010609060101010101" charset="-122"/>
              </a:rPr>
              <a:t>an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。故选</a:t>
            </a:r>
            <a:r>
              <a:rPr lang="en-US" altLang="zh-CN" sz="2600" b="1" dirty="0" smtClean="0">
                <a:ea typeface="仿宋" panose="02010609060101010101" charset="-122"/>
              </a:rPr>
              <a:t>B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。</a:t>
            </a:r>
            <a:endParaRPr lang="zh-CN" altLang="en-US" sz="2600" b="1" dirty="0">
              <a:latin typeface="仿宋" panose="02010609060101010101" charset="-122"/>
              <a:ea typeface="仿宋" panose="02010609060101010101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6956" y="1202085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B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664626" y="1762621"/>
            <a:ext cx="6472734" cy="55399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indent="26670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●2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/>
              <a:t>care  </a:t>
            </a:r>
            <a:r>
              <a:rPr lang="en-US" altLang="zh-CN" sz="3000" b="1" i="1" dirty="0" err="1" smtClean="0"/>
              <a:t>vi</a:t>
            </a:r>
            <a:r>
              <a:rPr lang="en-US" altLang="zh-CN" sz="3000" b="1" dirty="0" err="1" smtClean="0"/>
              <a:t>.&amp;</a:t>
            </a:r>
            <a:r>
              <a:rPr lang="en-US" altLang="zh-CN" sz="3000" b="1" i="1" dirty="0" err="1" smtClean="0"/>
              <a:t>vt</a:t>
            </a:r>
            <a:r>
              <a:rPr lang="en-US" altLang="zh-CN" sz="3000" b="1" dirty="0" smtClean="0"/>
              <a:t>.</a:t>
            </a:r>
            <a:r>
              <a:rPr lang="zh-CN" altLang="zh-CN" sz="3000" b="1" dirty="0" smtClean="0"/>
              <a:t>关心，关注，在意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91452" y="2380337"/>
            <a:ext cx="11146972" cy="27746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dirty="0" smtClean="0"/>
              <a:t>Does he </a:t>
            </a:r>
            <a:r>
              <a:rPr lang="en-US" altLang="zh-CN" sz="3000" b="1" i="1" dirty="0" smtClean="0"/>
              <a:t>care</a:t>
            </a:r>
            <a:r>
              <a:rPr lang="en-US" altLang="zh-CN" sz="3000" b="1" dirty="0" smtClean="0"/>
              <a:t> about you when you are sad?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zh-CN" altLang="zh-CN" sz="3000" b="1" dirty="0" smtClean="0"/>
              <a:t>你伤心时他关心你吗？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Does anybody know we're here? Does anybody </a:t>
            </a:r>
            <a:r>
              <a:rPr lang="en-US" altLang="zh-CN" sz="3000" b="1" i="1" dirty="0" smtClean="0"/>
              <a:t>care?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zh-CN" altLang="zh-CN" sz="3000" b="1" dirty="0" smtClean="0"/>
              <a:t>有谁知道我们在这儿吗？有谁在乎吗？</a:t>
            </a:r>
            <a:endParaRPr lang="zh-CN" altLang="zh-CN" sz="3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1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5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67658" y="1190192"/>
            <a:ext cx="11205028" cy="6971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搭配</a:t>
            </a: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dirty="0" smtClean="0"/>
              <a:t>care</a:t>
            </a:r>
            <a:r>
              <a:rPr lang="zh-CN" altLang="zh-CN" sz="3000" b="1" dirty="0" smtClean="0"/>
              <a:t>的常用短语：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图片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9304" y="2441448"/>
            <a:ext cx="7424390" cy="256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53143" y="1930416"/>
            <a:ext cx="11219543" cy="2779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dirty="0" smtClean="0"/>
              <a:t>care</a:t>
            </a:r>
            <a:r>
              <a:rPr lang="zh-CN" altLang="zh-CN" sz="3000" b="1" dirty="0" smtClean="0"/>
              <a:t>还可以作名词，意为</a:t>
            </a:r>
            <a:r>
              <a:rPr lang="en-US" altLang="zh-CN" sz="3000" b="1" dirty="0" smtClean="0"/>
              <a:t>“</a:t>
            </a:r>
            <a:r>
              <a:rPr lang="zh-CN" altLang="zh-CN" sz="3000" b="1" dirty="0" smtClean="0"/>
              <a:t>小心；照料</a:t>
            </a:r>
            <a:r>
              <a:rPr lang="en-US" altLang="zh-CN" sz="3000" b="1" dirty="0" smtClean="0"/>
              <a:t>”</a:t>
            </a:r>
            <a:r>
              <a:rPr lang="zh-CN" altLang="zh-CN" sz="3000" b="1" dirty="0" smtClean="0"/>
              <a:t>。其形容词形式为</a:t>
            </a:r>
            <a:r>
              <a:rPr lang="en-US" altLang="zh-CN" sz="3000" b="1" dirty="0" smtClean="0"/>
              <a:t>________(</a:t>
            </a:r>
            <a:r>
              <a:rPr lang="zh-CN" altLang="zh-CN" sz="3000" b="1" dirty="0" smtClean="0"/>
              <a:t>小心的；仔细的</a:t>
            </a:r>
            <a:r>
              <a:rPr lang="en-US" altLang="zh-CN" sz="3000" b="1" dirty="0" smtClean="0"/>
              <a:t>)</a:t>
            </a:r>
            <a:r>
              <a:rPr lang="zh-CN" altLang="zh-CN" sz="3000" b="1" dirty="0" smtClean="0"/>
              <a:t>和</a:t>
            </a:r>
            <a:r>
              <a:rPr lang="en-US" altLang="zh-CN" sz="3000" b="1" dirty="0" smtClean="0"/>
              <a:t>________(</a:t>
            </a:r>
            <a:r>
              <a:rPr lang="zh-CN" altLang="zh-CN" sz="3000" b="1" dirty="0" smtClean="0"/>
              <a:t>粗心的</a:t>
            </a:r>
            <a:r>
              <a:rPr lang="en-US" altLang="zh-CN" sz="3000" b="1" dirty="0" smtClean="0"/>
              <a:t>)</a:t>
            </a:r>
            <a:r>
              <a:rPr lang="zh-CN" altLang="zh-CN" sz="3000" b="1" dirty="0" smtClean="0"/>
              <a:t>；对应的副词形式为</a:t>
            </a:r>
            <a:r>
              <a:rPr lang="en-US" altLang="zh-CN" sz="3000" b="1" dirty="0" smtClean="0"/>
              <a:t>________(</a:t>
            </a:r>
            <a:r>
              <a:rPr lang="zh-CN" altLang="zh-CN" sz="3000" b="1" dirty="0" smtClean="0"/>
              <a:t>小心地；仔细地</a:t>
            </a:r>
            <a:r>
              <a:rPr lang="en-US" altLang="zh-CN" sz="3000" b="1" dirty="0" smtClean="0"/>
              <a:t>)</a:t>
            </a:r>
            <a:r>
              <a:rPr lang="zh-CN" altLang="zh-CN" sz="3000" b="1" dirty="0" smtClean="0"/>
              <a:t>和</a:t>
            </a:r>
            <a:r>
              <a:rPr lang="en-US" altLang="zh-CN" sz="3000" b="1" dirty="0" smtClean="0"/>
              <a:t>________(</a:t>
            </a:r>
            <a:r>
              <a:rPr lang="zh-CN" altLang="zh-CN" sz="3000" b="1" dirty="0" smtClean="0"/>
              <a:t>粗心地</a:t>
            </a:r>
            <a:r>
              <a:rPr lang="en-US" altLang="zh-CN" sz="3000" b="1" dirty="0" smtClean="0"/>
              <a:t>)</a:t>
            </a:r>
            <a:r>
              <a:rPr lang="zh-CN" altLang="zh-CN" sz="3000" b="1" dirty="0" smtClean="0"/>
              <a:t>。</a:t>
            </a:r>
          </a:p>
          <a:p>
            <a:pPr>
              <a:lnSpc>
                <a:spcPct val="150000"/>
              </a:lnSpc>
            </a:pPr>
            <a:endParaRPr lang="zh-CN" alt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40777" y="2778369"/>
            <a:ext cx="11008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careful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5000" y="2778370"/>
            <a:ext cx="12034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careless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69377" y="3499339"/>
            <a:ext cx="13396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carefully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19446" y="3516923"/>
            <a:ext cx="14422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carelessly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/>
      <p:bldP spid="4" grpId="0"/>
      <p:bldP spid="5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469392" y="1352016"/>
            <a:ext cx="11722608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2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(1)2017·</a:t>
            </a:r>
            <a:r>
              <a:rPr lang="zh-CN" altLang="zh-CN" sz="3000" b="1" dirty="0" smtClean="0"/>
              <a:t>临沂</a:t>
            </a:r>
            <a:r>
              <a:rPr lang="en-US" altLang="zh-CN" sz="3000" b="1" dirty="0" smtClean="0"/>
              <a:t>  There are ways to stay healthy when seasons change.  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     You should wash your hands ________ (careful), exercise, eat  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     and sleep well. 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</a:t>
            </a:r>
            <a:endParaRPr lang="zh-CN" altLang="zh-CN" sz="30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471138" y="2250831"/>
            <a:ext cx="13396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carefully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1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180418" y="645285"/>
            <a:ext cx="11722608" cy="35548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(2)2017·</a:t>
            </a:r>
            <a:r>
              <a:rPr lang="zh-CN" altLang="zh-CN" sz="3000" b="1" dirty="0" smtClean="0"/>
              <a:t>南充</a:t>
            </a:r>
            <a:r>
              <a:rPr lang="en-US" altLang="zh-CN" sz="3000" b="1" dirty="0" smtClean="0"/>
              <a:t>—Many young people usually offer their seats to the   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     old on the bus.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     —That's good. The old should be ________</a:t>
            </a:r>
            <a:r>
              <a:rPr lang="zh-CN" altLang="zh-CN" sz="3000" b="1" dirty="0" smtClean="0"/>
              <a:t>．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     A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looked for                     B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listened to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     C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depended on                D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cared for</a:t>
            </a:r>
            <a:endParaRPr lang="zh-CN" altLang="zh-CN" sz="30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60485" y="4123593"/>
            <a:ext cx="11324493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3333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2600" b="1" dirty="0" smtClean="0">
                <a:solidFill>
                  <a:srgbClr val="3333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解析</a:t>
            </a:r>
            <a:r>
              <a:rPr lang="en-US" altLang="zh-CN" sz="2600" b="1" dirty="0" smtClean="0">
                <a:solidFill>
                  <a:srgbClr val="3333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】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考查动词短语辨析。</a:t>
            </a:r>
            <a:r>
              <a:rPr lang="en-US" altLang="zh-CN" sz="2600" b="1" dirty="0" smtClean="0">
                <a:ea typeface="仿宋" panose="02010609060101010101" charset="-122"/>
              </a:rPr>
              <a:t>look for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意为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寻找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；</a:t>
            </a:r>
            <a:r>
              <a:rPr lang="en-US" altLang="zh-CN" sz="2600" b="1" dirty="0" smtClean="0">
                <a:ea typeface="仿宋" panose="02010609060101010101" charset="-122"/>
              </a:rPr>
              <a:t>listen to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意为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听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；</a:t>
            </a:r>
            <a:r>
              <a:rPr lang="en-US" altLang="zh-CN" sz="2600" b="1" dirty="0" smtClean="0">
                <a:ea typeface="仿宋" panose="02010609060101010101" charset="-122"/>
              </a:rPr>
              <a:t>depend on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意为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取决于，依靠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；</a:t>
            </a:r>
            <a:r>
              <a:rPr lang="en-US" altLang="zh-CN" sz="2600" b="1" dirty="0" smtClean="0">
                <a:ea typeface="仿宋" panose="02010609060101010101" charset="-122"/>
              </a:rPr>
              <a:t>care for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意为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照顾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。句意：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在公共汽车上许多年轻人通常给老人让座。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”“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那太好了。老人应该得到照顾。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故选</a:t>
            </a:r>
            <a:r>
              <a:rPr lang="en-US" altLang="zh-CN" sz="2600" b="1" dirty="0" smtClean="0">
                <a:ea typeface="仿宋" panose="02010609060101010101" charset="-122"/>
              </a:rPr>
              <a:t>D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。</a:t>
            </a:r>
            <a:endParaRPr lang="zh-CN" altLang="en-US" sz="2600" b="1" dirty="0">
              <a:latin typeface="仿宋" panose="02010609060101010101" charset="-122"/>
              <a:ea typeface="仿宋" panose="02010609060101010101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259341" y="2250831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D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1" grpId="0"/>
      <p:bldP spid="4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361072" y="1751206"/>
            <a:ext cx="11488497" cy="147732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(3)2017·</a:t>
            </a:r>
            <a:r>
              <a:rPr lang="zh-CN" altLang="zh-CN" sz="3000" b="1" dirty="0" smtClean="0"/>
              <a:t>扬州</a:t>
            </a:r>
            <a:r>
              <a:rPr lang="en-US" altLang="zh-CN" sz="3000" b="1" dirty="0" smtClean="0"/>
              <a:t>  </a:t>
            </a:r>
            <a:r>
              <a:rPr lang="zh-CN" altLang="zh-CN" sz="3000" b="1" dirty="0" smtClean="0"/>
              <a:t>她无忧无虑，因为我们把她照顾得很周到。</a:t>
            </a:r>
            <a:endParaRPr lang="en-US" altLang="zh-CN" sz="3000" b="1" dirty="0" smtClean="0"/>
          </a:p>
          <a:p>
            <a:pPr>
              <a:lnSpc>
                <a:spcPct val="150000"/>
              </a:lnSpc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_________________________________________</a:t>
            </a:r>
            <a:endParaRPr kumimoji="0" lang="zh-CN" altLang="en-US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90246" y="2646485"/>
            <a:ext cx="71607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She has no worries, because we take good care of her.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1" grpId="0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620665" y="1261459"/>
            <a:ext cx="4278735" cy="55399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indent="26670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en-US" altLang="zh-CN" sz="3000" b="1" dirty="0" smtClean="0"/>
              <a:t>3</a:t>
            </a:r>
            <a:r>
              <a:rPr lang="zh-CN" altLang="zh-CN" sz="3000" b="1" dirty="0" smtClean="0"/>
              <a:t>　</a:t>
            </a:r>
            <a:r>
              <a:rPr lang="en-US" altLang="zh-CN" sz="3000" b="1" dirty="0" smtClean="0"/>
              <a:t>polite  </a:t>
            </a:r>
            <a:r>
              <a:rPr lang="en-US" altLang="zh-CN" sz="3000" b="1" i="1" dirty="0" smtClean="0"/>
              <a:t>adj</a:t>
            </a:r>
            <a:r>
              <a:rPr lang="en-US" altLang="zh-CN" sz="3000" b="1" dirty="0" smtClean="0"/>
              <a:t>.</a:t>
            </a:r>
            <a:r>
              <a:rPr lang="zh-CN" altLang="zh-CN" sz="3000" b="1" dirty="0" smtClean="0"/>
              <a:t>礼貌的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78886" y="1879176"/>
            <a:ext cx="11146972" cy="13896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dirty="0" smtClean="0"/>
              <a:t>Tom is a </a:t>
            </a:r>
            <a:r>
              <a:rPr lang="en-US" altLang="zh-CN" sz="3000" b="1" i="1" dirty="0" smtClean="0"/>
              <a:t>polite</a:t>
            </a:r>
            <a:r>
              <a:rPr lang="en-US" altLang="zh-CN" sz="3000" b="1" dirty="0" smtClean="0"/>
              <a:t> boy.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zh-CN" altLang="zh-CN" sz="3000" b="1" dirty="0" smtClean="0"/>
              <a:t>汤姆是一个有礼貌的男孩。</a:t>
            </a:r>
            <a:endParaRPr lang="zh-CN" altLang="zh-CN" sz="3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914401" y="3472961"/>
            <a:ext cx="988255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FC000"/>
                </a:solidFill>
              </a:rPr>
              <a:t>[</a:t>
            </a:r>
            <a:r>
              <a:rPr lang="zh-CN" altLang="zh-CN" sz="3000" b="1" dirty="0" smtClean="0">
                <a:solidFill>
                  <a:srgbClr val="FFC000"/>
                </a:solidFill>
              </a:rPr>
              <a:t>拓展</a:t>
            </a:r>
            <a:r>
              <a:rPr lang="en-US" altLang="zh-CN" sz="3000" b="1" dirty="0" smtClean="0">
                <a:solidFill>
                  <a:srgbClr val="FFC000"/>
                </a:solidFill>
              </a:rPr>
              <a:t>] </a:t>
            </a:r>
            <a:r>
              <a:rPr lang="en-US" altLang="zh-CN" sz="3000" b="1" dirty="0" smtClean="0"/>
              <a:t>polite</a:t>
            </a:r>
            <a:r>
              <a:rPr lang="zh-CN" altLang="zh-CN" sz="3000" b="1" dirty="0" smtClean="0"/>
              <a:t>的反义词为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，副词形式为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，意为</a:t>
            </a:r>
            <a:r>
              <a:rPr lang="en-US" altLang="zh-CN" sz="3000" b="1" dirty="0" smtClean="0"/>
              <a:t>“</a:t>
            </a:r>
            <a:r>
              <a:rPr lang="zh-CN" altLang="zh-CN" sz="3000" b="1" dirty="0" smtClean="0"/>
              <a:t>礼貌地</a:t>
            </a:r>
            <a:r>
              <a:rPr lang="en-US" altLang="zh-CN" sz="3000" b="1" dirty="0" smtClean="0"/>
              <a:t>”</a:t>
            </a:r>
            <a:r>
              <a:rPr lang="zh-CN" altLang="zh-CN" sz="3000" b="1" dirty="0" smtClean="0"/>
              <a:t>。</a:t>
            </a:r>
            <a:endParaRPr lang="zh-CN" altLang="en-US" sz="3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011615" y="3604846"/>
            <a:ext cx="12602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impolite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26415" y="3640015"/>
            <a:ext cx="11576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politely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1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5" grpId="0"/>
      <p:bldP spid="4" grpId="0"/>
      <p:bldP spid="5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2"/>
          <p:cNvGrpSpPr/>
          <p:nvPr/>
        </p:nvGrpSpPr>
        <p:grpSpPr>
          <a:xfrm>
            <a:off x="116205" y="1045210"/>
            <a:ext cx="3611733" cy="675005"/>
            <a:chOff x="183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67"/>
              <a:ext cx="3684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726243" y="1776046"/>
          <a:ext cx="9328667" cy="4800600"/>
        </p:xfrm>
        <a:graphic>
          <a:graphicData uri="http://schemas.openxmlformats.org/drawingml/2006/table">
            <a:tbl>
              <a:tblPr/>
              <a:tblGrid>
                <a:gridCol w="745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830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8129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单词闯关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口渴的</a:t>
                      </a:r>
                      <a:r>
                        <a:rPr lang="zh-CN" sz="3000" b="1" kern="100" dirty="0"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 </a:t>
                      </a:r>
                      <a:r>
                        <a:rPr lang="en-US" sz="3000" b="1" i="1" kern="100" dirty="0"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adj</a:t>
                      </a:r>
                      <a:r>
                        <a:rPr lang="en-US" sz="3000" b="1" kern="100" dirty="0"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. </a:t>
                      </a:r>
                      <a:r>
                        <a:rPr lang="en-US" sz="3000" b="1" kern="100" dirty="0" smtClean="0">
                          <a:latin typeface="+mn-lt"/>
                          <a:ea typeface="Times New Roman" panose="02020603050405020304"/>
                          <a:cs typeface="Courier New" panose="02070309020205020404"/>
                        </a:rPr>
                        <a:t>________</a:t>
                      </a:r>
                      <a:endParaRPr lang="zh-CN" sz="3000" b="1" kern="100" dirty="0" smtClean="0">
                        <a:latin typeface="+mn-lt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Times New Roman" panose="02020603050405020304"/>
                          <a:cs typeface="Courier New" panose="02070309020205020404"/>
                        </a:rPr>
                        <a:t>2.</a:t>
                      </a:r>
                      <a:r>
                        <a:rPr lang="zh-CN" sz="3000" b="1" kern="100" dirty="0" smtClean="0">
                          <a:latin typeface="Times New Roman" panose="02020603050405020304"/>
                          <a:cs typeface="Times New Roman" panose="02020603050405020304"/>
                        </a:rPr>
                        <a:t>诚实的；正直的</a:t>
                      </a:r>
                      <a:r>
                        <a:rPr lang="zh-CN" sz="3000" b="1" kern="100" dirty="0" smtClean="0"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 </a:t>
                      </a:r>
                      <a:r>
                        <a:rPr lang="en-US" sz="3000" b="1" i="1" kern="100" dirty="0" smtClean="0"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adj</a:t>
                      </a:r>
                      <a:r>
                        <a:rPr lang="en-US" sz="3000" b="1" kern="100" dirty="0" smtClean="0"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. </a:t>
                      </a:r>
                      <a:r>
                        <a:rPr lang="en-US" sz="3000" b="1" kern="100" dirty="0" smtClean="0">
                          <a:latin typeface="+mn-lt"/>
                          <a:ea typeface="Times New Roman" panose="02020603050405020304"/>
                          <a:cs typeface="Courier New" panose="02070309020205020404"/>
                        </a:rPr>
                        <a:t>________</a:t>
                      </a:r>
                      <a:endParaRPr lang="zh-CN" sz="3000" b="1" kern="100" dirty="0" smtClean="0">
                        <a:latin typeface="+mn-lt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Times New Roman" panose="02020603050405020304"/>
                          <a:cs typeface="Courier New" panose="02070309020205020404"/>
                        </a:rPr>
                        <a:t>3</a:t>
                      </a:r>
                      <a:r>
                        <a:rPr lang="en-US" sz="3000" b="1" kern="100" dirty="0">
                          <a:latin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你自己</a:t>
                      </a:r>
                      <a:r>
                        <a:rPr lang="zh-CN" sz="3000" b="1" kern="100" dirty="0"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 </a:t>
                      </a:r>
                      <a:r>
                        <a:rPr lang="en-US" sz="3000" b="1" i="1" kern="100" dirty="0"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pron</a:t>
                      </a:r>
                      <a:r>
                        <a:rPr lang="en-US" sz="3000" b="1" kern="100" dirty="0"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. </a:t>
                      </a:r>
                      <a:r>
                        <a:rPr lang="en-US" sz="3000" b="1" kern="100" dirty="0">
                          <a:latin typeface="宋体" panose="02010600030101010101" pitchFamily="2" charset="-122"/>
                          <a:cs typeface="Times New Roman" panose="02020603050405020304"/>
                        </a:rPr>
                        <a:t>→</a:t>
                      </a:r>
                      <a:r>
                        <a:rPr lang="en-US" sz="3000" b="1" kern="100" dirty="0" smtClean="0">
                          <a:latin typeface="Times New Roman" panose="02020603050405020304"/>
                          <a:cs typeface="Courier New" panose="02070309020205020404"/>
                        </a:rPr>
                        <a:t>________ </a:t>
                      </a:r>
                      <a:endParaRPr lang="zh-CN" sz="3000" b="1" kern="100" dirty="0" smtClean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 smtClean="0">
                          <a:latin typeface="Times New Roman" panose="02020603050405020304"/>
                          <a:cs typeface="Times New Roman" panose="02020603050405020304"/>
                        </a:rPr>
                        <a:t>你们自己</a:t>
                      </a:r>
                      <a:r>
                        <a:rPr lang="zh-CN" sz="3000" b="1" kern="100" dirty="0" smtClean="0"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 </a:t>
                      </a:r>
                      <a:r>
                        <a:rPr lang="en-US" sz="3000" b="1" i="1" kern="100" dirty="0" smtClean="0"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pron</a:t>
                      </a:r>
                      <a:r>
                        <a:rPr lang="en-US" sz="3000" b="1" kern="100" dirty="0" smtClean="0"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. </a:t>
                      </a:r>
                      <a:r>
                        <a:rPr lang="en-US" sz="3000" b="1" kern="100" dirty="0" smtClean="0">
                          <a:latin typeface="宋体" panose="02010600030101010101" pitchFamily="2" charset="-122"/>
                          <a:cs typeface="Times New Roman" panose="02020603050405020304"/>
                        </a:rPr>
                        <a:t>→</a:t>
                      </a:r>
                      <a:r>
                        <a:rPr lang="en-US" sz="3000" b="1" kern="100" dirty="0" smtClean="0">
                          <a:latin typeface="Times New Roman" panose="02020603050405020304"/>
                          <a:cs typeface="Courier New" panose="02070309020205020404"/>
                        </a:rPr>
                        <a:t>________</a:t>
                      </a:r>
                      <a:endParaRPr lang="zh-CN" sz="3000" b="1" kern="100" dirty="0" smtClean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Times New Roman" panose="02020603050405020304"/>
                          <a:cs typeface="Courier New" panose="02070309020205020404"/>
                        </a:rPr>
                        <a:t>4.</a:t>
                      </a:r>
                      <a:r>
                        <a:rPr lang="zh-CN" sz="3000" b="1" kern="100" dirty="0" smtClean="0">
                          <a:latin typeface="Times New Roman" panose="02020603050405020304"/>
                          <a:cs typeface="Times New Roman" panose="02020603050405020304"/>
                        </a:rPr>
                        <a:t>杂志</a:t>
                      </a:r>
                      <a:r>
                        <a:rPr lang="zh-CN" sz="3000" b="1" kern="100" dirty="0" smtClean="0"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 </a:t>
                      </a:r>
                      <a:r>
                        <a:rPr lang="en-US" sz="3000" b="1" i="1" kern="100" dirty="0" smtClean="0"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n</a:t>
                      </a:r>
                      <a:r>
                        <a:rPr lang="en-US" sz="3000" b="1" kern="100" dirty="0" smtClean="0"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. </a:t>
                      </a:r>
                      <a:r>
                        <a:rPr lang="en-US" sz="3000" b="1" kern="100" dirty="0" smtClean="0">
                          <a:latin typeface="+mn-lt"/>
                          <a:ea typeface="Times New Roman" panose="02020603050405020304"/>
                          <a:cs typeface="Courier New" panose="02070309020205020404"/>
                        </a:rPr>
                        <a:t>________</a:t>
                      </a:r>
                      <a:endParaRPr lang="zh-CN" sz="3000" b="1" kern="100" dirty="0" smtClean="0">
                        <a:latin typeface="+mn-lt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Times New Roman" panose="02020603050405020304"/>
                          <a:cs typeface="Courier New" panose="02070309020205020404"/>
                        </a:rPr>
                        <a:t>5</a:t>
                      </a:r>
                      <a:r>
                        <a:rPr lang="en-US" sz="3000" b="1" kern="100" dirty="0">
                          <a:latin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好看的，漂亮的</a:t>
                      </a:r>
                      <a:r>
                        <a:rPr lang="zh-CN" sz="3000" b="1" kern="100" dirty="0"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 </a:t>
                      </a:r>
                      <a:r>
                        <a:rPr lang="en-US" sz="3000" b="1" i="1" kern="100" dirty="0"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adj</a:t>
                      </a:r>
                      <a:r>
                        <a:rPr lang="en-US" sz="3000" b="1" kern="100" dirty="0"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. </a:t>
                      </a:r>
                      <a:r>
                        <a:rPr lang="en-US" sz="3000" b="1" kern="100" dirty="0" smtClean="0">
                          <a:latin typeface="+mn-lt"/>
                          <a:ea typeface="Times New Roman" panose="02020603050405020304"/>
                          <a:cs typeface="Courier New" panose="02070309020205020404"/>
                        </a:rPr>
                        <a:t>________</a:t>
                      </a:r>
                      <a:endParaRPr lang="zh-CN" sz="3000" b="1" kern="100" dirty="0" smtClean="0">
                        <a:latin typeface="+mn-lt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Times New Roman" panose="02020603050405020304"/>
                          <a:cs typeface="Courier New" panose="02070309020205020404"/>
                        </a:rPr>
                        <a:t>6.</a:t>
                      </a:r>
                      <a:r>
                        <a:rPr lang="zh-CN" sz="3000" b="1" kern="100" dirty="0" smtClean="0">
                          <a:latin typeface="Times New Roman" panose="02020603050405020304"/>
                          <a:cs typeface="Times New Roman" panose="02020603050405020304"/>
                        </a:rPr>
                        <a:t>成为；适合</a:t>
                      </a:r>
                      <a:r>
                        <a:rPr lang="zh-CN" sz="3000" b="1" kern="100" dirty="0" smtClean="0"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 </a:t>
                      </a:r>
                      <a:r>
                        <a:rPr lang="en-US" sz="3000" b="1" i="1" kern="100" dirty="0" smtClean="0"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linking</a:t>
                      </a:r>
                      <a:r>
                        <a:rPr lang="en-US" sz="3000" b="1" kern="100" dirty="0" smtClean="0"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 </a:t>
                      </a:r>
                      <a:r>
                        <a:rPr lang="en-US" sz="3000" b="1" i="1" kern="100" dirty="0" smtClean="0">
                          <a:latin typeface="Book Antiqua" panose="02040602050305030304"/>
                          <a:cs typeface="Times New Roman" panose="02020603050405020304"/>
                        </a:rPr>
                        <a:t>v</a:t>
                      </a:r>
                      <a:r>
                        <a:rPr lang="en-US" sz="3000" b="1" kern="100" dirty="0" smtClean="0">
                          <a:latin typeface="Times New Roman" panose="02020603050405020304"/>
                          <a:cs typeface="Courier New" panose="02070309020205020404"/>
                        </a:rPr>
                        <a:t>. ________</a:t>
                      </a:r>
                      <a:endParaRPr lang="zh-CN" sz="3000" b="1" kern="100" dirty="0" smtClean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334607" y="1943101"/>
            <a:ext cx="10567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thirsty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50169" y="2593730"/>
            <a:ext cx="10406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honest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26977" y="3288323"/>
            <a:ext cx="12442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yourself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53354" y="3921369"/>
            <a:ext cx="16289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yourselves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55377" y="4651131"/>
            <a:ext cx="14318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magazine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56738" y="5345724"/>
            <a:ext cx="18950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err="1" smtClean="0">
                <a:solidFill>
                  <a:srgbClr val="FF0000"/>
                </a:solidFill>
              </a:rPr>
              <a:t>good­looking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987561" y="6101861"/>
            <a:ext cx="9028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make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1" grpId="0"/>
      <p:bldP spid="12" grpId="0"/>
      <p:bldP spid="13" grpId="0"/>
      <p:bldP spid="1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68215" y="1336431"/>
            <a:ext cx="1128053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3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2017·</a:t>
            </a:r>
            <a:r>
              <a:rPr lang="zh-CN" altLang="zh-CN" sz="3000" b="1" dirty="0" smtClean="0"/>
              <a:t>上海</a:t>
            </a:r>
            <a:r>
              <a:rPr lang="en-US" altLang="zh-CN" sz="3000" b="1" dirty="0" smtClean="0"/>
              <a:t>  Our manager greeted the guests ________(polite)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with a smile at the entrance.</a:t>
            </a:r>
            <a:endParaRPr lang="zh-CN" altLang="zh-CN" sz="3000" b="1" dirty="0" smtClean="0"/>
          </a:p>
          <a:p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590084" y="1503484"/>
            <a:ext cx="11576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politely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620665" y="1261459"/>
            <a:ext cx="3369833" cy="55399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indent="26670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en-US" altLang="zh-CN" sz="3000" b="1" dirty="0" smtClean="0"/>
              <a:t>4</a:t>
            </a:r>
            <a:r>
              <a:rPr lang="zh-CN" altLang="zh-CN" sz="3000" b="1" dirty="0" smtClean="0"/>
              <a:t>　</a:t>
            </a:r>
            <a:r>
              <a:rPr lang="en-US" altLang="zh-CN" sz="3000" b="1" dirty="0" smtClean="0"/>
              <a:t>lie  </a:t>
            </a:r>
            <a:r>
              <a:rPr lang="en-US" altLang="zh-CN" sz="3000" b="1" i="1" dirty="0" smtClean="0"/>
              <a:t>n</a:t>
            </a:r>
            <a:r>
              <a:rPr lang="zh-CN" altLang="zh-CN" sz="3000" b="1" dirty="0" smtClean="0"/>
              <a:t>．谎言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78886" y="1879176"/>
            <a:ext cx="11146972" cy="13896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dirty="0" smtClean="0"/>
              <a:t>You can trust them because they never tell </a:t>
            </a:r>
            <a:r>
              <a:rPr lang="en-US" altLang="zh-CN" sz="3000" b="1" i="1" dirty="0" smtClean="0"/>
              <a:t>lies</a:t>
            </a:r>
            <a:r>
              <a:rPr lang="en-US" altLang="zh-CN" sz="3000" b="1" dirty="0" smtClean="0"/>
              <a:t>.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zh-CN" altLang="zh-CN" sz="3000" b="1" dirty="0" smtClean="0"/>
              <a:t>你可以信任他们，因为他们从不说谎。</a:t>
            </a:r>
            <a:endParaRPr lang="zh-CN" altLang="zh-CN" sz="3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905608" y="3411414"/>
            <a:ext cx="9882553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FC000"/>
                </a:solidFill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</a:rPr>
              <a:t>探究</a:t>
            </a:r>
            <a:r>
              <a:rPr lang="en-US" altLang="zh-CN" sz="3000" b="1" dirty="0" smtClean="0">
                <a:solidFill>
                  <a:srgbClr val="FFC000"/>
                </a:solidFill>
              </a:rPr>
              <a:t>] </a:t>
            </a:r>
            <a:r>
              <a:rPr lang="en-US" altLang="zh-CN" sz="3000" b="1" dirty="0" smtClean="0"/>
              <a:t>lie</a:t>
            </a:r>
            <a:r>
              <a:rPr lang="zh-CN" altLang="zh-CN" sz="3000" b="1" dirty="0" smtClean="0"/>
              <a:t>为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名词，其复数形式为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。</a:t>
            </a:r>
            <a:endParaRPr lang="zh-CN" altLang="en-US" sz="3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077307" y="3640015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可数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027377" y="3604846"/>
            <a:ext cx="6110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lies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1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5" grpId="0"/>
      <p:bldP spid="4" grpId="0"/>
      <p:bldP spid="5" grpId="0"/>
      <p:bldP spid="7" grpId="0"/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720969" y="2300066"/>
          <a:ext cx="9944100" cy="2019600"/>
        </p:xfrm>
        <a:graphic>
          <a:graphicData uri="http://schemas.openxmlformats.org/drawingml/2006/table">
            <a:tbl>
              <a:tblPr/>
              <a:tblGrid>
                <a:gridCol w="13979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6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83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83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030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词性</a:t>
                      </a:r>
                      <a:endParaRPr lang="zh-CN" sz="30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108000" marR="108000" marT="108000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词义</a:t>
                      </a:r>
                      <a:endParaRPr lang="zh-CN" sz="30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108000" marR="108000" marT="108000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3000" b="1" kern="100">
                          <a:latin typeface="Times New Roman" panose="02020603050405020304"/>
                          <a:cs typeface="Times New Roman" panose="02020603050405020304"/>
                        </a:rPr>
                        <a:t>过去式</a:t>
                      </a:r>
                      <a:endParaRPr lang="zh-CN" sz="3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108000" marR="108000" marT="108000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3000" b="1" kern="100">
                          <a:latin typeface="Times New Roman" panose="02020603050405020304"/>
                          <a:cs typeface="Times New Roman" panose="02020603050405020304"/>
                        </a:rPr>
                        <a:t>过去分词</a:t>
                      </a:r>
                      <a:endParaRPr lang="zh-CN" sz="3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108000" marR="108000" marT="108000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现在分词</a:t>
                      </a:r>
                      <a:endParaRPr lang="zh-CN" sz="30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108000" marR="108000" marT="108000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000" b="1" i="1" kern="100" dirty="0">
                          <a:latin typeface="Book Antiqua" panose="02040602050305030304"/>
                          <a:cs typeface="Times New Roman" panose="02020603050405020304"/>
                        </a:rPr>
                        <a:t>v</a:t>
                      </a:r>
                      <a:r>
                        <a:rPr lang="en-US" sz="3000" b="1" kern="100" dirty="0">
                          <a:latin typeface="Times New Roman" panose="02020603050405020304"/>
                          <a:cs typeface="Courier New" panose="02070309020205020404"/>
                        </a:rPr>
                        <a:t>.</a:t>
                      </a:r>
                      <a:endParaRPr lang="zh-CN" sz="30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108000" marR="108000" marT="108000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说谎</a:t>
                      </a:r>
                      <a:endParaRPr lang="zh-CN" sz="30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108000" marR="108000" marT="108000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/>
                          <a:cs typeface="Courier New" panose="02070309020205020404"/>
                        </a:rPr>
                        <a:t>________</a:t>
                      </a:r>
                      <a:endParaRPr lang="zh-CN" sz="30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108000" marR="108000" marT="108000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000" b="1" kern="100">
                          <a:latin typeface="Times New Roman" panose="02020603050405020304"/>
                          <a:cs typeface="Courier New" panose="02070309020205020404"/>
                        </a:rPr>
                        <a:t>________</a:t>
                      </a:r>
                      <a:endParaRPr lang="zh-CN" sz="3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108000" marR="108000" marT="108000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/>
                          <a:cs typeface="Courier New" panose="02070309020205020404"/>
                        </a:rPr>
                        <a:t>lying</a:t>
                      </a:r>
                      <a:endParaRPr lang="zh-CN" sz="30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108000" marR="108000" marT="108000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000" b="1" i="1" kern="100" dirty="0">
                          <a:latin typeface="Book Antiqua" panose="02040602050305030304"/>
                          <a:cs typeface="Times New Roman" panose="02020603050405020304"/>
                        </a:rPr>
                        <a:t>v</a:t>
                      </a:r>
                      <a:r>
                        <a:rPr lang="en-US" sz="3000" b="1" kern="100" dirty="0">
                          <a:latin typeface="Times New Roman" panose="02020603050405020304"/>
                          <a:cs typeface="Courier New" panose="02070309020205020404"/>
                        </a:rPr>
                        <a:t>.</a:t>
                      </a:r>
                      <a:endParaRPr lang="zh-CN" sz="30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108000" marR="108000" marT="108000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躺，卧</a:t>
                      </a:r>
                      <a:endParaRPr lang="zh-CN" sz="30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108000" marR="108000" marT="108000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/>
                          <a:cs typeface="Courier New" panose="02070309020205020404"/>
                        </a:rPr>
                        <a:t>________</a:t>
                      </a:r>
                      <a:endParaRPr lang="zh-CN" sz="30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108000" marR="108000" marT="108000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/>
                          <a:cs typeface="Courier New" panose="02070309020205020404"/>
                        </a:rPr>
                        <a:t>________</a:t>
                      </a:r>
                      <a:endParaRPr lang="zh-CN" sz="30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108000" marR="108000" marT="108000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/>
                          <a:cs typeface="Courier New" panose="02070309020205020404"/>
                        </a:rPr>
                        <a:t>lying</a:t>
                      </a:r>
                      <a:endParaRPr lang="zh-CN" sz="30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108000" marR="108000" marT="108000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73723" y="1213338"/>
            <a:ext cx="52357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000" b="1" dirty="0" smtClean="0">
                <a:solidFill>
                  <a:srgbClr val="FFC000"/>
                </a:solidFill>
              </a:rPr>
              <a:t>[</a:t>
            </a:r>
            <a:r>
              <a:rPr lang="zh-CN" altLang="zh-CN" sz="3000" b="1" dirty="0" smtClean="0">
                <a:solidFill>
                  <a:srgbClr val="FFC000"/>
                </a:solidFill>
              </a:rPr>
              <a:t>拓展</a:t>
            </a:r>
            <a:r>
              <a:rPr lang="en-US" altLang="zh-CN" sz="3000" b="1" dirty="0" smtClean="0">
                <a:solidFill>
                  <a:srgbClr val="FFC000"/>
                </a:solidFill>
              </a:rPr>
              <a:t>] </a:t>
            </a:r>
            <a:r>
              <a:rPr lang="en-US" altLang="zh-CN" sz="3000" b="1" dirty="0" smtClean="0"/>
              <a:t>(1)lie</a:t>
            </a:r>
            <a:r>
              <a:rPr lang="zh-CN" altLang="zh-CN" sz="3000" b="1" dirty="0" smtClean="0"/>
              <a:t>的不同意义及用法</a:t>
            </a:r>
          </a:p>
          <a:p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23192" y="4703885"/>
            <a:ext cx="64844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000" b="1" dirty="0" smtClean="0"/>
              <a:t>(2)</a:t>
            </a:r>
            <a:r>
              <a:rPr lang="zh-CN" altLang="zh-CN" sz="3000" b="1" dirty="0" smtClean="0"/>
              <a:t>短语：</a:t>
            </a:r>
            <a:r>
              <a:rPr lang="en-US" altLang="zh-CN" sz="3000" b="1" dirty="0" smtClean="0"/>
              <a:t>tell a lie </a:t>
            </a:r>
            <a:r>
              <a:rPr lang="zh-CN" altLang="zh-CN" sz="3000" b="1" dirty="0" smtClean="0"/>
              <a:t>说谎　</a:t>
            </a:r>
            <a:r>
              <a:rPr lang="en-US" altLang="zh-CN" sz="3000" b="1" dirty="0" smtClean="0"/>
              <a:t>lie down</a:t>
            </a:r>
            <a:r>
              <a:rPr lang="zh-CN" altLang="zh-CN" sz="3000" b="1" dirty="0" smtClean="0"/>
              <a:t>躺下</a:t>
            </a:r>
          </a:p>
          <a:p>
            <a:endParaRPr lang="zh-CN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974123" y="3086100"/>
            <a:ext cx="6623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lied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05854" y="3053862"/>
            <a:ext cx="6623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lied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46685" y="3780692"/>
            <a:ext cx="5774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lay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67754" y="3815862"/>
            <a:ext cx="6799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lain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  <p:bldP spid="1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50631" y="1380392"/>
            <a:ext cx="11034346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4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(1)</a:t>
            </a:r>
            <a:r>
              <a:rPr lang="zh-CN" altLang="zh-CN" sz="3000" b="1" dirty="0" smtClean="0"/>
              <a:t>戴维是</a:t>
            </a:r>
            <a:r>
              <a:rPr lang="en-US" altLang="zh-CN" sz="3000" b="1" dirty="0" smtClean="0"/>
              <a:t>—</a:t>
            </a:r>
            <a:r>
              <a:rPr lang="zh-CN" altLang="zh-CN" sz="3000" b="1" dirty="0" smtClean="0"/>
              <a:t>个如此诚实的人，以至于他从不撒谎。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     David is so honest that ______________________.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(2)Look! The novel ________(lie) on the desk.</a:t>
            </a:r>
            <a:endParaRPr lang="zh-CN" altLang="zh-CN" sz="3000" b="1" dirty="0" smtClean="0"/>
          </a:p>
          <a:p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978769" y="2224454"/>
            <a:ext cx="30292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he never tells a lie/lies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98377" y="2901461"/>
            <a:ext cx="11160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is lying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620665" y="1246071"/>
            <a:ext cx="5208477" cy="584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indent="26670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en-US" altLang="zh-CN" sz="3200" dirty="0" smtClean="0"/>
              <a:t> </a:t>
            </a:r>
            <a:r>
              <a:rPr lang="en-US" altLang="zh-CN" sz="3000" b="1" dirty="0" smtClean="0"/>
              <a:t>5</a:t>
            </a:r>
            <a:r>
              <a:rPr lang="zh-CN" altLang="zh-CN" sz="3000" b="1" dirty="0" smtClean="0"/>
              <a:t>　</a:t>
            </a:r>
            <a:r>
              <a:rPr lang="en-US" altLang="zh-CN" sz="3000" b="1" dirty="0" smtClean="0"/>
              <a:t>true </a:t>
            </a:r>
            <a:r>
              <a:rPr lang="en-US" altLang="zh-CN" sz="3000" b="1" i="1" dirty="0" smtClean="0"/>
              <a:t>adj</a:t>
            </a:r>
            <a:r>
              <a:rPr lang="en-US" altLang="zh-CN" sz="3000" b="1" dirty="0" smtClean="0"/>
              <a:t>.</a:t>
            </a:r>
            <a:r>
              <a:rPr lang="zh-CN" altLang="zh-CN" sz="3000" b="1" dirty="0" smtClean="0"/>
              <a:t>确实的；的确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40250" y="1879176"/>
            <a:ext cx="11146972" cy="13896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dirty="0" smtClean="0"/>
              <a:t>That isn't strictly </a:t>
            </a:r>
            <a:r>
              <a:rPr lang="en-US" altLang="zh-CN" sz="3000" b="1" i="1" dirty="0" smtClean="0"/>
              <a:t>true</a:t>
            </a:r>
            <a:r>
              <a:rPr lang="en-US" altLang="zh-CN" sz="3000" b="1" dirty="0" smtClean="0"/>
              <a:t>.</a:t>
            </a:r>
            <a:r>
              <a:rPr lang="zh-CN" altLang="zh-CN" sz="3000" b="1" dirty="0" smtClean="0"/>
              <a:t>那并不完全正确。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Do you think he is a </a:t>
            </a:r>
            <a:r>
              <a:rPr lang="en-US" altLang="zh-CN" sz="3000" b="1" i="1" dirty="0" smtClean="0"/>
              <a:t>true</a:t>
            </a:r>
            <a:r>
              <a:rPr lang="en-US" altLang="zh-CN" sz="3000" b="1" dirty="0" smtClean="0"/>
              <a:t> friend</a:t>
            </a:r>
            <a:r>
              <a:rPr lang="zh-CN" altLang="zh-CN" sz="3000" b="1" dirty="0" smtClean="0"/>
              <a:t>？你认为他是一个真正的朋友吗？</a:t>
            </a:r>
            <a:endParaRPr lang="zh-CN" altLang="zh-CN" sz="3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914401" y="3472961"/>
            <a:ext cx="9882553" cy="13896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FC000"/>
                </a:solidFill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</a:rPr>
              <a:t>探究</a:t>
            </a:r>
            <a:r>
              <a:rPr lang="en-US" altLang="zh-CN" sz="3000" b="1" dirty="0" smtClean="0">
                <a:solidFill>
                  <a:srgbClr val="FFC000"/>
                </a:solidFill>
              </a:rPr>
              <a:t>] </a:t>
            </a:r>
            <a:r>
              <a:rPr lang="en-US" altLang="zh-CN" sz="3000" b="1" dirty="0" smtClean="0"/>
              <a:t>true</a:t>
            </a:r>
            <a:r>
              <a:rPr lang="zh-CN" altLang="zh-CN" sz="3000" b="1" dirty="0" smtClean="0"/>
              <a:t>既可以用在名词前作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，又可以用在连系动词后作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。</a:t>
            </a:r>
            <a:endParaRPr lang="zh-CN" altLang="en-US" sz="3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567854" y="3631223"/>
            <a:ext cx="821009" cy="465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定语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17984" y="4352192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表语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1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5" grpId="0"/>
      <p:bldP spid="4" grpId="0"/>
      <p:bldP spid="5" grpId="0"/>
      <p:bldP spid="7" grpId="0"/>
      <p:bldP spid="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97877" y="1037492"/>
            <a:ext cx="56974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000" b="1" dirty="0" smtClean="0">
                <a:solidFill>
                  <a:srgbClr val="FFC000"/>
                </a:solidFill>
              </a:rPr>
              <a:t>[</a:t>
            </a:r>
            <a:r>
              <a:rPr lang="zh-CN" altLang="zh-CN" sz="3000" b="1" dirty="0" smtClean="0">
                <a:solidFill>
                  <a:srgbClr val="FFC000"/>
                </a:solidFill>
              </a:rPr>
              <a:t>辨析</a:t>
            </a:r>
            <a:r>
              <a:rPr lang="en-US" altLang="zh-CN" sz="3000" b="1" dirty="0" smtClean="0">
                <a:solidFill>
                  <a:srgbClr val="FFC000"/>
                </a:solidFill>
              </a:rPr>
              <a:t>] </a:t>
            </a:r>
            <a:r>
              <a:rPr lang="en-US" altLang="zh-CN" sz="3000" b="1" dirty="0" smtClean="0"/>
              <a:t>real</a:t>
            </a:r>
            <a:r>
              <a:rPr lang="zh-CN" altLang="zh-CN" sz="3000" b="1" dirty="0" smtClean="0"/>
              <a:t>与</a:t>
            </a:r>
            <a:r>
              <a:rPr lang="en-US" altLang="zh-CN" sz="3000" b="1" dirty="0" smtClean="0"/>
              <a:t>true</a:t>
            </a:r>
            <a:endParaRPr lang="zh-CN" altLang="zh-CN" sz="3000" b="1" dirty="0" smtClean="0"/>
          </a:p>
          <a:p>
            <a:endParaRPr lang="zh-CN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669753" y="1756703"/>
          <a:ext cx="11085562" cy="2260800"/>
        </p:xfrm>
        <a:graphic>
          <a:graphicData uri="http://schemas.openxmlformats.org/drawingml/2006/table">
            <a:tbl>
              <a:tblPr/>
              <a:tblGrid>
                <a:gridCol w="10799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056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/>
                          <a:cs typeface="Courier New" panose="02070309020205020404"/>
                        </a:rPr>
                        <a:t>real</a:t>
                      </a:r>
                      <a:endParaRPr lang="zh-CN" sz="30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108000" marR="108000" marT="108000" marB="10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3000" b="1" kern="100">
                          <a:latin typeface="Times New Roman" panose="02020603050405020304"/>
                          <a:cs typeface="Times New Roman" panose="02020603050405020304"/>
                        </a:rPr>
                        <a:t>强调人或事物真实的存在，而不是想象的或虚构的。</a:t>
                      </a:r>
                      <a:endParaRPr lang="zh-CN" sz="3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108000" marR="108000" marT="108000" marB="10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/>
                          <a:cs typeface="Courier New" panose="02070309020205020404"/>
                        </a:rPr>
                        <a:t>true</a:t>
                      </a:r>
                      <a:endParaRPr lang="zh-CN" sz="30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108000" marR="108000" marT="108000" marB="10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强调符合事实，是真的而不是假的，是相符的而不是编造的。</a:t>
                      </a:r>
                      <a:endParaRPr lang="zh-CN" sz="30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108000" marR="108000" marT="108000" marB="10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33046" y="4607169"/>
            <a:ext cx="11201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000" b="1" dirty="0" smtClean="0">
                <a:solidFill>
                  <a:srgbClr val="FFC000"/>
                </a:solidFill>
              </a:rPr>
              <a:t>[</a:t>
            </a:r>
            <a:r>
              <a:rPr lang="zh-CN" altLang="zh-CN" sz="3000" b="1" dirty="0" smtClean="0">
                <a:solidFill>
                  <a:srgbClr val="FFC000"/>
                </a:solidFill>
              </a:rPr>
              <a:t>拓展</a:t>
            </a:r>
            <a:r>
              <a:rPr lang="en-US" altLang="zh-CN" sz="3000" b="1" dirty="0" smtClean="0">
                <a:solidFill>
                  <a:srgbClr val="FFC000"/>
                </a:solidFill>
              </a:rPr>
              <a:t>] </a:t>
            </a:r>
            <a:r>
              <a:rPr lang="en-US" altLang="zh-CN" sz="3000" b="1" dirty="0" smtClean="0"/>
              <a:t>true</a:t>
            </a:r>
            <a:r>
              <a:rPr lang="zh-CN" altLang="zh-CN" sz="3000" b="1" dirty="0" smtClean="0"/>
              <a:t>的副词形式为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，名词形式为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。</a:t>
            </a:r>
            <a:endParaRPr lang="zh-CN" altLang="en-US" sz="3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125915" y="4659923"/>
            <a:ext cx="8338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truly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801100" y="4624754"/>
            <a:ext cx="8691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truth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6861" y="984738"/>
            <a:ext cx="11025554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5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My ________ friend gave me a ________ gold watch yesterday. 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A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true; real           B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really; true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C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real; true            D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true; truly</a:t>
            </a:r>
            <a:endParaRPr lang="zh-CN" altLang="zh-CN" sz="3000" b="1" dirty="0" smtClean="0"/>
          </a:p>
          <a:p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72562" y="3385038"/>
            <a:ext cx="11148646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3333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2600" b="1" dirty="0" smtClean="0">
                <a:solidFill>
                  <a:srgbClr val="3333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解析</a:t>
            </a:r>
            <a:r>
              <a:rPr lang="en-US" altLang="zh-CN" sz="2600" b="1" dirty="0" smtClean="0">
                <a:solidFill>
                  <a:srgbClr val="3333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】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考查形容词、副词辨析。</a:t>
            </a:r>
            <a:r>
              <a:rPr lang="en-US" altLang="zh-CN" sz="2600" b="1" dirty="0" smtClean="0">
                <a:ea typeface="仿宋" panose="02010609060101010101" charset="-122"/>
              </a:rPr>
              <a:t>true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意为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真实的；真正的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，表示和事实或实际情况相符的，是相符的而不是编造的。还可表示真正的，名副其实的。</a:t>
            </a:r>
            <a:r>
              <a:rPr lang="en-US" altLang="zh-CN" sz="2600" b="1" dirty="0" smtClean="0">
                <a:ea typeface="仿宋" panose="02010609060101010101" charset="-122"/>
              </a:rPr>
              <a:t>real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意为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实在的；现实的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，表示事实上存在的而不是想象或假设的，如 </a:t>
            </a:r>
            <a:r>
              <a:rPr lang="en-US" altLang="zh-CN" sz="2600" b="1" dirty="0" smtClean="0">
                <a:ea typeface="仿宋" panose="02010609060101010101" charset="-122"/>
              </a:rPr>
              <a:t>a real story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真实的故事，</a:t>
            </a:r>
            <a:r>
              <a:rPr lang="en-US" altLang="zh-CN" sz="2600" b="1" dirty="0" smtClean="0">
                <a:ea typeface="仿宋" panose="02010609060101010101" charset="-122"/>
              </a:rPr>
              <a:t>real gold 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真金。根据句意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昨天我真正的朋友给了我一块真的金表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可知答案为</a:t>
            </a:r>
            <a:r>
              <a:rPr lang="en-US" altLang="zh-CN" sz="2600" b="1" dirty="0" smtClean="0">
                <a:ea typeface="仿宋" panose="02010609060101010101" charset="-122"/>
              </a:rPr>
              <a:t>A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。</a:t>
            </a:r>
            <a:endParaRPr lang="zh-CN" altLang="en-US" sz="2600" b="1" dirty="0">
              <a:latin typeface="仿宋" panose="02010609060101010101" charset="-122"/>
              <a:ea typeface="仿宋" panose="02010609060101010101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10034" y="114722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A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620665" y="1246071"/>
            <a:ext cx="5961888" cy="584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indent="26670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en-US" altLang="zh-CN" sz="3200" dirty="0" smtClean="0"/>
              <a:t> </a:t>
            </a:r>
            <a:r>
              <a:rPr lang="en-US" altLang="zh-CN" sz="3000" b="1" dirty="0" smtClean="0"/>
              <a:t>6</a:t>
            </a:r>
            <a:r>
              <a:rPr lang="zh-CN" altLang="zh-CN" sz="3000" b="1" dirty="0" smtClean="0"/>
              <a:t>　</a:t>
            </a:r>
            <a:r>
              <a:rPr lang="en-US" altLang="zh-CN" sz="3000" b="1" dirty="0" smtClean="0"/>
              <a:t>make me happy   </a:t>
            </a:r>
            <a:r>
              <a:rPr lang="zh-CN" altLang="zh-CN" sz="3000" b="1" dirty="0" smtClean="0"/>
              <a:t>使我高兴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78886" y="1879176"/>
            <a:ext cx="11146972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200" dirty="0" smtClean="0"/>
              <a:t> </a:t>
            </a:r>
            <a:r>
              <a:rPr lang="en-US" altLang="zh-CN" sz="3000" b="1" dirty="0" smtClean="0"/>
              <a:t>She always </a:t>
            </a:r>
            <a:r>
              <a:rPr lang="en-US" altLang="zh-CN" sz="3000" b="1" i="1" dirty="0" smtClean="0"/>
              <a:t>makes</a:t>
            </a:r>
            <a:r>
              <a:rPr lang="en-US" altLang="zh-CN" sz="3000" b="1" dirty="0" smtClean="0"/>
              <a:t> </a:t>
            </a:r>
            <a:r>
              <a:rPr lang="en-US" altLang="zh-CN" sz="3000" b="1" i="1" dirty="0" smtClean="0"/>
              <a:t>me</a:t>
            </a:r>
            <a:r>
              <a:rPr lang="en-US" altLang="zh-CN" sz="3000" b="1" dirty="0" smtClean="0"/>
              <a:t> </a:t>
            </a:r>
            <a:r>
              <a:rPr lang="en-US" altLang="zh-CN" sz="3000" b="1" i="1" dirty="0" smtClean="0"/>
              <a:t>happy</a:t>
            </a:r>
            <a:r>
              <a:rPr lang="en-US" altLang="zh-CN" sz="3000" b="1" dirty="0" smtClean="0"/>
              <a:t>.</a:t>
            </a:r>
            <a:r>
              <a:rPr lang="zh-CN" altLang="zh-CN" sz="3000" b="1" dirty="0" smtClean="0"/>
              <a:t>她总是逗我开心。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This </a:t>
            </a:r>
            <a:r>
              <a:rPr lang="en-US" altLang="zh-CN" sz="3000" b="1" i="1" dirty="0" smtClean="0"/>
              <a:t>made</a:t>
            </a:r>
            <a:r>
              <a:rPr lang="en-US" altLang="zh-CN" sz="3000" b="1" dirty="0" smtClean="0"/>
              <a:t> Jack an excellent student. </a:t>
            </a:r>
          </a:p>
          <a:p>
            <a:pPr>
              <a:lnSpc>
                <a:spcPct val="150000"/>
              </a:lnSpc>
            </a:pPr>
            <a:r>
              <a:rPr lang="zh-CN" altLang="zh-CN" sz="3000" b="1" dirty="0" smtClean="0"/>
              <a:t>这使杰克成了一名优秀的学生。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I don't like milk, but he </a:t>
            </a:r>
            <a:r>
              <a:rPr lang="en-US" altLang="zh-CN" sz="3000" b="1" i="1" dirty="0" smtClean="0"/>
              <a:t>made</a:t>
            </a:r>
            <a:r>
              <a:rPr lang="en-US" altLang="zh-CN" sz="3000" b="1" dirty="0" smtClean="0"/>
              <a:t> me drink it. 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zh-CN" altLang="zh-CN" sz="3000" b="1" dirty="0" smtClean="0"/>
              <a:t>我不喜欢牛奶，但是他强迫我喝。</a:t>
            </a:r>
            <a:endParaRPr lang="zh-CN" altLang="zh-CN" sz="3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1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5" grpId="0"/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94882" y="4594485"/>
            <a:ext cx="11219543" cy="2086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zh-CN" sz="3000" b="1" dirty="0" smtClean="0"/>
              <a:t>后接动词原形作宾语补足语的动词：一感</a:t>
            </a:r>
            <a:r>
              <a:rPr lang="en-US" altLang="zh-CN" sz="3000" b="1" dirty="0" smtClean="0"/>
              <a:t>(feel)</a:t>
            </a:r>
            <a:r>
              <a:rPr lang="zh-CN" altLang="zh-CN" sz="3000" b="1" dirty="0" smtClean="0"/>
              <a:t>，二听</a:t>
            </a:r>
            <a:r>
              <a:rPr lang="en-US" altLang="zh-CN" sz="3000" b="1" dirty="0" smtClean="0"/>
              <a:t>(hear, listen to)</a:t>
            </a:r>
            <a:r>
              <a:rPr lang="zh-CN" altLang="zh-CN" sz="3000" b="1" dirty="0" smtClean="0"/>
              <a:t>，三让</a:t>
            </a:r>
            <a:r>
              <a:rPr lang="en-US" altLang="zh-CN" sz="3000" b="1" dirty="0" smtClean="0"/>
              <a:t>(let,  have, make)</a:t>
            </a:r>
            <a:r>
              <a:rPr lang="zh-CN" altLang="zh-CN" sz="3000" b="1" dirty="0" smtClean="0"/>
              <a:t>，四看</a:t>
            </a:r>
            <a:r>
              <a:rPr lang="en-US" altLang="zh-CN" sz="3000" b="1" dirty="0" smtClean="0"/>
              <a:t>(watch, see, notice, look at)</a:t>
            </a:r>
            <a:r>
              <a:rPr lang="zh-CN" altLang="zh-CN" sz="3000" b="1" dirty="0" smtClean="0"/>
              <a:t>。</a:t>
            </a:r>
          </a:p>
          <a:p>
            <a:pPr>
              <a:lnSpc>
                <a:spcPct val="150000"/>
              </a:lnSpc>
            </a:pPr>
            <a:endParaRPr lang="zh-CN" alt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3917" y="1072661"/>
            <a:ext cx="11166229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FC000"/>
                </a:solidFill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</a:rPr>
              <a:t>探究</a:t>
            </a:r>
            <a:r>
              <a:rPr lang="en-US" altLang="zh-CN" sz="3000" b="1" dirty="0" smtClean="0">
                <a:solidFill>
                  <a:srgbClr val="FFC000"/>
                </a:solidFill>
              </a:rPr>
              <a:t>]</a:t>
            </a:r>
            <a:r>
              <a:rPr lang="en-US" altLang="zh-CN" sz="3200" dirty="0" smtClean="0"/>
              <a:t> </a:t>
            </a:r>
            <a:r>
              <a:rPr lang="en-US" altLang="zh-CN" sz="3000" b="1" dirty="0" smtClean="0"/>
              <a:t>make</a:t>
            </a:r>
            <a:r>
              <a:rPr lang="zh-CN" altLang="zh-CN" sz="3000" b="1" dirty="0" smtClean="0"/>
              <a:t>是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动词，其后可接动词原形、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或名词作宾语补足语。</a:t>
            </a:r>
            <a:r>
              <a:rPr lang="en-US" altLang="zh-CN" sz="3000" b="1" dirty="0" smtClean="0"/>
              <a:t>make</a:t>
            </a:r>
            <a:r>
              <a:rPr lang="zh-CN" altLang="zh-CN" sz="3000" b="1" dirty="0" smtClean="0"/>
              <a:t>的具体用法如下：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(1)“make</a:t>
            </a:r>
            <a:r>
              <a:rPr lang="zh-CN" altLang="zh-CN" sz="3000" b="1" dirty="0" smtClean="0"/>
              <a:t>＋</a:t>
            </a:r>
            <a:r>
              <a:rPr lang="en-US" altLang="zh-CN" sz="3000" b="1" dirty="0" err="1" smtClean="0"/>
              <a:t>sb</a:t>
            </a:r>
            <a:r>
              <a:rPr lang="en-US" altLang="zh-CN" sz="3000" b="1" dirty="0" smtClean="0"/>
              <a:t>/</a:t>
            </a:r>
            <a:r>
              <a:rPr lang="en-US" altLang="zh-CN" sz="3000" b="1" dirty="0" err="1" smtClean="0"/>
              <a:t>sth</a:t>
            </a:r>
            <a:r>
              <a:rPr lang="zh-CN" altLang="zh-CN" sz="3000" b="1" dirty="0" smtClean="0"/>
              <a:t>＋</a:t>
            </a:r>
            <a:r>
              <a:rPr lang="en-US" altLang="zh-CN" sz="3000" b="1" i="1" dirty="0" smtClean="0"/>
              <a:t>adj</a:t>
            </a:r>
            <a:r>
              <a:rPr lang="en-US" altLang="zh-CN" sz="3000" b="1" dirty="0" smtClean="0"/>
              <a:t>.”</a:t>
            </a:r>
            <a:r>
              <a:rPr lang="zh-CN" altLang="zh-CN" sz="3000" b="1" dirty="0" smtClean="0"/>
              <a:t>意为</a:t>
            </a:r>
            <a:r>
              <a:rPr lang="en-US" altLang="zh-CN" sz="3000" b="1" dirty="0" smtClean="0"/>
              <a:t>“________________”</a:t>
            </a:r>
            <a:r>
              <a:rPr lang="zh-CN" altLang="zh-CN" sz="3000" b="1" dirty="0" smtClean="0"/>
              <a:t>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(2)“make</a:t>
            </a:r>
            <a:r>
              <a:rPr lang="zh-CN" altLang="zh-CN" sz="3000" b="1" dirty="0" smtClean="0"/>
              <a:t>＋</a:t>
            </a:r>
            <a:r>
              <a:rPr lang="en-US" altLang="zh-CN" sz="3000" b="1" dirty="0" err="1" smtClean="0"/>
              <a:t>sb</a:t>
            </a:r>
            <a:r>
              <a:rPr lang="en-US" altLang="zh-CN" sz="3000" b="1" dirty="0" smtClean="0"/>
              <a:t>/</a:t>
            </a:r>
            <a:r>
              <a:rPr lang="en-US" altLang="zh-CN" sz="3000" b="1" dirty="0" err="1" smtClean="0"/>
              <a:t>sth</a:t>
            </a:r>
            <a:r>
              <a:rPr lang="zh-CN" altLang="zh-CN" sz="3000" b="1" dirty="0" smtClean="0"/>
              <a:t>＋</a:t>
            </a:r>
            <a:r>
              <a:rPr lang="en-US" altLang="zh-CN" sz="3000" b="1" i="1" dirty="0" smtClean="0"/>
              <a:t>n</a:t>
            </a:r>
            <a:r>
              <a:rPr lang="en-US" altLang="zh-CN" sz="3000" b="1" dirty="0" smtClean="0"/>
              <a:t>.”</a:t>
            </a:r>
            <a:r>
              <a:rPr lang="zh-CN" altLang="zh-CN" sz="3000" b="1" dirty="0" smtClean="0"/>
              <a:t>意为</a:t>
            </a:r>
            <a:r>
              <a:rPr lang="en-US" altLang="zh-CN" sz="3000" b="1" dirty="0" smtClean="0"/>
              <a:t>“________________”</a:t>
            </a:r>
            <a:r>
              <a:rPr lang="zh-CN" altLang="zh-CN" sz="3000" b="1" dirty="0" smtClean="0"/>
              <a:t>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(3)make </a:t>
            </a:r>
            <a:r>
              <a:rPr lang="en-US" altLang="zh-CN" sz="3000" b="1" dirty="0" err="1" smtClean="0"/>
              <a:t>sb</a:t>
            </a:r>
            <a:r>
              <a:rPr lang="en-US" altLang="zh-CN" sz="3000" b="1" dirty="0" smtClean="0"/>
              <a:t> do </a:t>
            </a:r>
            <a:r>
              <a:rPr lang="en-US" altLang="zh-CN" sz="3000" b="1" dirty="0" err="1" smtClean="0"/>
              <a:t>sth</a:t>
            </a:r>
            <a:r>
              <a:rPr lang="zh-CN" altLang="zh-CN" sz="3000" b="1" dirty="0" smtClean="0"/>
              <a:t>意为</a:t>
            </a:r>
            <a:r>
              <a:rPr lang="en-US" altLang="zh-CN" sz="3000" b="1" dirty="0" smtClean="0"/>
              <a:t>“________________”</a:t>
            </a:r>
            <a:r>
              <a:rPr lang="zh-CN" altLang="zh-CN" sz="3000" b="1" dirty="0" smtClean="0"/>
              <a:t>。</a:t>
            </a:r>
            <a:r>
              <a:rPr lang="en-US" altLang="zh-CN" sz="3000" b="1" dirty="0" smtClean="0">
                <a:solidFill>
                  <a:srgbClr val="FFC000"/>
                </a:solidFill>
              </a:rPr>
              <a:t> </a:t>
            </a:r>
            <a:endParaRPr lang="zh-CN" altLang="en-US" sz="3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297115" y="1292470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使役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223131" y="1301262"/>
            <a:ext cx="11128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形容词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53455" y="2681653"/>
            <a:ext cx="31387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使某人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/</a:t>
            </a:r>
            <a:r>
              <a:rPr lang="zh-CN" altLang="zh-CN" sz="2400" b="1" dirty="0" smtClean="0">
                <a:solidFill>
                  <a:srgbClr val="FF0000"/>
                </a:solidFill>
              </a:rPr>
              <a:t>某事变得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……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51231" y="3367454"/>
            <a:ext cx="30508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使某人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/</a:t>
            </a:r>
            <a:r>
              <a:rPr lang="zh-CN" altLang="zh-CN" sz="2400" b="1" dirty="0" smtClean="0">
                <a:solidFill>
                  <a:srgbClr val="FF0000"/>
                </a:solidFill>
              </a:rPr>
              <a:t>某物成为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……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95092" y="3991708"/>
            <a:ext cx="24352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让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/</a:t>
            </a:r>
            <a:r>
              <a:rPr lang="zh-CN" altLang="zh-CN" sz="2400" b="1" dirty="0" smtClean="0">
                <a:solidFill>
                  <a:srgbClr val="FF0000"/>
                </a:solidFill>
              </a:rPr>
              <a:t>使某人做某事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/>
      <p:bldP spid="5" grpId="0"/>
      <p:bldP spid="7" grpId="0"/>
      <p:bldP spid="8" grpId="0"/>
      <p:bldP spid="10" grpId="0"/>
      <p:bldP spid="11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18747" y="1037492"/>
            <a:ext cx="11180194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6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(1)2017·</a:t>
            </a:r>
            <a:r>
              <a:rPr lang="zh-CN" altLang="zh-CN" sz="3000" b="1" dirty="0" smtClean="0"/>
              <a:t>宜宾</a:t>
            </a:r>
            <a:r>
              <a:rPr lang="en-US" altLang="zh-CN" sz="3000" b="1" dirty="0" smtClean="0"/>
              <a:t>  The child is crying. Please do some­thing to make   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     him ________.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     A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stop to cry      B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stop crying     C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to stop crying</a:t>
            </a:r>
            <a:endParaRPr lang="zh-CN" altLang="zh-CN" sz="3000" b="1" dirty="0" smtClean="0"/>
          </a:p>
          <a:p>
            <a:endParaRPr lang="zh-CN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59423" y="3429000"/>
            <a:ext cx="11104685" cy="2417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3333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2600" b="1" dirty="0" smtClean="0">
                <a:solidFill>
                  <a:srgbClr val="3333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解析</a:t>
            </a:r>
            <a:r>
              <a:rPr lang="en-US" altLang="zh-CN" sz="2600" b="1" dirty="0" smtClean="0">
                <a:solidFill>
                  <a:srgbClr val="3333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】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考查非谓语动词。</a:t>
            </a:r>
            <a:r>
              <a:rPr lang="en-US" altLang="zh-CN" sz="2600" b="1" dirty="0" smtClean="0">
                <a:ea typeface="仿宋" panose="02010609060101010101" charset="-122"/>
              </a:rPr>
              <a:t>make </a:t>
            </a:r>
            <a:r>
              <a:rPr lang="en-US" altLang="zh-CN" sz="2600" b="1" dirty="0" err="1" smtClean="0">
                <a:ea typeface="仿宋" panose="02010609060101010101" charset="-122"/>
              </a:rPr>
              <a:t>sb</a:t>
            </a:r>
            <a:r>
              <a:rPr lang="en-US" altLang="zh-CN" sz="2600" b="1" dirty="0" smtClean="0">
                <a:ea typeface="仿宋" panose="02010609060101010101" charset="-122"/>
              </a:rPr>
              <a:t> do </a:t>
            </a:r>
            <a:r>
              <a:rPr lang="en-US" altLang="zh-CN" sz="2600" b="1" dirty="0" err="1" smtClean="0">
                <a:ea typeface="仿宋" panose="02010609060101010101" charset="-122"/>
              </a:rPr>
              <a:t>sth</a:t>
            </a:r>
            <a:r>
              <a:rPr lang="en-US" altLang="zh-CN" sz="2600" b="1" dirty="0" smtClean="0">
                <a:ea typeface="仿宋" panose="02010609060101010101" charset="-122"/>
              </a:rPr>
              <a:t> 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意为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使某人做某事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，排除</a:t>
            </a:r>
            <a:r>
              <a:rPr lang="en-US" altLang="zh-CN" sz="2600" b="1" dirty="0" smtClean="0">
                <a:ea typeface="仿宋" panose="02010609060101010101" charset="-122"/>
              </a:rPr>
              <a:t>C</a:t>
            </a:r>
            <a:r>
              <a:rPr lang="zh-CN" altLang="zh-CN" sz="2600" b="1" dirty="0" smtClean="0">
                <a:ea typeface="仿宋" panose="02010609060101010101" charset="-122"/>
              </a:rPr>
              <a:t>、</a:t>
            </a:r>
            <a:r>
              <a:rPr lang="en-US" altLang="zh-CN" sz="2600" b="1" dirty="0" smtClean="0">
                <a:ea typeface="仿宋" panose="02010609060101010101" charset="-122"/>
              </a:rPr>
              <a:t>D</a:t>
            </a:r>
            <a:r>
              <a:rPr lang="zh-CN" altLang="zh-CN" sz="2600" b="1" dirty="0" smtClean="0">
                <a:ea typeface="仿宋" panose="02010609060101010101" charset="-122"/>
              </a:rPr>
              <a:t>；</a:t>
            </a:r>
            <a:r>
              <a:rPr lang="en-US" altLang="zh-CN" sz="2600" b="1" dirty="0" smtClean="0">
                <a:ea typeface="仿宋" panose="02010609060101010101" charset="-122"/>
              </a:rPr>
              <a:t>stop to do </a:t>
            </a:r>
            <a:r>
              <a:rPr lang="en-US" altLang="zh-CN" sz="2600" b="1" dirty="0" err="1" smtClean="0">
                <a:ea typeface="仿宋" panose="02010609060101010101" charset="-122"/>
              </a:rPr>
              <a:t>sth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表示停止现在在做的事情，开始做另外一件事情；</a:t>
            </a:r>
            <a:r>
              <a:rPr lang="en-US" altLang="zh-CN" sz="2600" b="1" dirty="0" smtClean="0">
                <a:ea typeface="仿宋" panose="02010609060101010101" charset="-122"/>
              </a:rPr>
              <a:t>stop doing </a:t>
            </a:r>
            <a:r>
              <a:rPr lang="en-US" altLang="zh-CN" sz="2600" b="1" dirty="0" err="1" smtClean="0">
                <a:ea typeface="仿宋" panose="02010609060101010101" charset="-122"/>
              </a:rPr>
              <a:t>sth</a:t>
            </a:r>
            <a:r>
              <a:rPr lang="en-US" altLang="zh-CN" sz="2600" b="1" dirty="0" smtClean="0">
                <a:ea typeface="仿宋" panose="02010609060101010101" charset="-122"/>
              </a:rPr>
              <a:t> 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指停止正在进行的事情。前句提到了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这个孩子正在哭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可推知后句应表示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想办法让他停止哭泣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。故选</a:t>
            </a:r>
            <a:r>
              <a:rPr lang="en-US" altLang="zh-CN" sz="2600" b="1" dirty="0" smtClean="0">
                <a:ea typeface="仿宋" panose="02010609060101010101" charset="-122"/>
              </a:rPr>
              <a:t>B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。</a:t>
            </a:r>
            <a:endParaRPr lang="zh-CN" altLang="en-US" sz="2600" b="1" dirty="0">
              <a:latin typeface="仿宋" panose="02010609060101010101" charset="-122"/>
              <a:ea typeface="仿宋" panose="02010609060101010101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69577" y="1837592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B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787790" y="1931962"/>
          <a:ext cx="10944665" cy="2743200"/>
        </p:xfrm>
        <a:graphic>
          <a:graphicData uri="http://schemas.openxmlformats.org/drawingml/2006/table">
            <a:tbl>
              <a:tblPr/>
              <a:tblGrid>
                <a:gridCol w="745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990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812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单词闯关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3000" b="1" kern="100" dirty="0" smtClean="0">
                          <a:latin typeface="+mn-lt"/>
                          <a:cs typeface="Courier New" panose="02070309020205020404"/>
                        </a:rPr>
                        <a:t>7.</a:t>
                      </a:r>
                      <a:r>
                        <a:rPr lang="zh-CN" altLang="zh-CN" sz="3000" b="1" kern="100" dirty="0" smtClean="0">
                          <a:latin typeface="+mn-lt"/>
                          <a:cs typeface="Times New Roman" panose="02020603050405020304"/>
                        </a:rPr>
                        <a:t>信任</a:t>
                      </a:r>
                      <a:r>
                        <a:rPr lang="zh-CN" altLang="zh-CN" sz="3000" b="1" kern="100" dirty="0" smtClean="0"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 </a:t>
                      </a:r>
                      <a:r>
                        <a:rPr lang="en-US" altLang="zh-CN" sz="3000" b="1" i="1" kern="100" dirty="0" err="1" smtClean="0">
                          <a:latin typeface="Book Antiqua" panose="02040602050305030304"/>
                          <a:cs typeface="Times New Roman" panose="02020603050405020304"/>
                        </a:rPr>
                        <a:t>v</a:t>
                      </a:r>
                      <a:r>
                        <a:rPr lang="en-US" altLang="zh-CN" sz="3000" b="1" i="1" kern="100" dirty="0" err="1" smtClean="0">
                          <a:latin typeface="+mn-lt"/>
                          <a:cs typeface="Courier New" panose="02070309020205020404"/>
                        </a:rPr>
                        <a:t>t</a:t>
                      </a:r>
                      <a:r>
                        <a:rPr lang="en-US" altLang="zh-CN" sz="3000" b="1" kern="100" dirty="0" smtClean="0">
                          <a:latin typeface="+mn-lt"/>
                          <a:cs typeface="Courier New" panose="02070309020205020404"/>
                        </a:rPr>
                        <a:t>. ________</a:t>
                      </a:r>
                      <a:endParaRPr lang="zh-CN" altLang="zh-CN" sz="3000" b="1" kern="100" dirty="0" smtClean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3000" b="1" kern="100" dirty="0" smtClean="0">
                          <a:latin typeface="+mn-lt"/>
                          <a:cs typeface="Courier New" panose="02070309020205020404"/>
                        </a:rPr>
                        <a:t>8.</a:t>
                      </a:r>
                      <a:r>
                        <a:rPr lang="zh-CN" altLang="zh-CN" sz="3000" b="1" kern="100" dirty="0" smtClean="0">
                          <a:latin typeface="+mn-lt"/>
                          <a:cs typeface="Times New Roman" panose="02020603050405020304"/>
                        </a:rPr>
                        <a:t>幽默的</a:t>
                      </a:r>
                      <a:r>
                        <a:rPr lang="zh-CN" altLang="zh-CN" sz="3000" b="1" kern="100" dirty="0" smtClean="0"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 </a:t>
                      </a:r>
                      <a:r>
                        <a:rPr lang="en-US" altLang="zh-CN" sz="3000" b="1" i="1" kern="100" dirty="0" smtClean="0"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adj</a:t>
                      </a:r>
                      <a:r>
                        <a:rPr lang="en-US" altLang="zh-CN" sz="3000" b="1" kern="100" dirty="0" smtClean="0"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en-US" altLang="zh-CN" sz="3000" b="1" kern="100" dirty="0" smtClean="0">
                          <a:latin typeface="+mn-lt"/>
                          <a:ea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en-US" altLang="zh-CN" sz="3000" b="1" kern="100" dirty="0" smtClean="0">
                          <a:latin typeface="宋体" panose="02010600030101010101" pitchFamily="2" charset="-122"/>
                          <a:cs typeface="Times New Roman" panose="02020603050405020304"/>
                        </a:rPr>
                        <a:t>→</a:t>
                      </a:r>
                      <a:r>
                        <a:rPr lang="zh-CN" altLang="zh-CN" sz="3000" b="1" kern="100" dirty="0" smtClean="0">
                          <a:latin typeface="+mn-lt"/>
                          <a:cs typeface="Times New Roman" panose="02020603050405020304"/>
                        </a:rPr>
                        <a:t>幽默</a:t>
                      </a:r>
                      <a:r>
                        <a:rPr lang="en-US" altLang="zh-CN" sz="3000" b="1" i="1" kern="100" dirty="0" smtClean="0">
                          <a:latin typeface="+mn-lt"/>
                          <a:cs typeface="Courier New" panose="02070309020205020404"/>
                        </a:rPr>
                        <a:t>n</a:t>
                      </a:r>
                      <a:r>
                        <a:rPr lang="en-US" altLang="zh-CN" sz="3000" b="1" kern="100" dirty="0" smtClean="0">
                          <a:latin typeface="+mn-lt"/>
                          <a:cs typeface="Courier New" panose="02070309020205020404"/>
                        </a:rPr>
                        <a:t>.________</a:t>
                      </a:r>
                      <a:endParaRPr lang="zh-CN" altLang="zh-CN" sz="3000" b="1" kern="100" dirty="0" smtClean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3000" b="1" kern="100" dirty="0" smtClean="0">
                          <a:latin typeface="+mn-lt"/>
                          <a:cs typeface="Courier New" panose="02070309020205020404"/>
                        </a:rPr>
                        <a:t>9.</a:t>
                      </a:r>
                      <a:r>
                        <a:rPr lang="zh-CN" altLang="zh-CN" sz="3000" b="1" kern="100" dirty="0" smtClean="0">
                          <a:latin typeface="+mn-lt"/>
                          <a:cs typeface="Times New Roman" panose="02020603050405020304"/>
                        </a:rPr>
                        <a:t>礼貌的</a:t>
                      </a:r>
                      <a:r>
                        <a:rPr lang="zh-CN" altLang="zh-CN" sz="3000" b="1" kern="100" dirty="0" smtClean="0"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 </a:t>
                      </a:r>
                      <a:r>
                        <a:rPr lang="en-US" altLang="zh-CN" sz="3000" b="1" i="1" kern="100" dirty="0" smtClean="0"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adj</a:t>
                      </a:r>
                      <a:r>
                        <a:rPr lang="en-US" altLang="zh-CN" sz="3000" b="1" kern="100" dirty="0" smtClean="0"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en-US" altLang="zh-CN" sz="3000" b="1" kern="100" dirty="0" smtClean="0">
                          <a:latin typeface="+mn-lt"/>
                          <a:ea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en-US" altLang="zh-CN" sz="3000" b="1" kern="100" dirty="0" smtClean="0">
                          <a:latin typeface="宋体" panose="02010600030101010101" pitchFamily="2" charset="-122"/>
                          <a:cs typeface="Times New Roman" panose="02020603050405020304"/>
                        </a:rPr>
                        <a:t>→</a:t>
                      </a:r>
                      <a:r>
                        <a:rPr lang="zh-CN" altLang="zh-CN" sz="3000" b="1" kern="100" dirty="0" smtClean="0">
                          <a:latin typeface="+mn-lt"/>
                          <a:cs typeface="Times New Roman" panose="02020603050405020304"/>
                        </a:rPr>
                        <a:t>不礼貌的</a:t>
                      </a:r>
                      <a:r>
                        <a:rPr lang="zh-CN" altLang="zh-CN" sz="3000" b="1" kern="100" dirty="0" smtClean="0"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 </a:t>
                      </a:r>
                      <a:r>
                        <a:rPr lang="en-US" altLang="zh-CN" sz="3000" b="1" i="1" kern="100" dirty="0" smtClean="0"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adj</a:t>
                      </a:r>
                      <a:r>
                        <a:rPr lang="en-US" altLang="zh-CN" sz="3000" b="1" kern="100" dirty="0" smtClean="0"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en-US" altLang="zh-CN" sz="3000" b="1" kern="100" dirty="0" smtClean="0">
                          <a:latin typeface="宋体" panose="02010600030101010101" pitchFamily="2" charset="-122"/>
                          <a:cs typeface="Times New Roman" panose="02020603050405020304"/>
                        </a:rPr>
                        <a:t>→</a:t>
                      </a:r>
                      <a:r>
                        <a:rPr lang="en-US" altLang="zh-CN" sz="3000" b="1" kern="100" dirty="0" smtClean="0">
                          <a:latin typeface="+mn-lt"/>
                          <a:cs typeface="Courier New" panose="02070309020205020404"/>
                        </a:rPr>
                        <a:t> ________</a:t>
                      </a:r>
                      <a:endParaRPr lang="zh-CN" altLang="zh-CN" sz="3000" b="1" kern="100" dirty="0" smtClean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3000" b="1" kern="100" dirty="0" smtClean="0">
                          <a:latin typeface="宋体" panose="02010600030101010101" pitchFamily="2" charset="-122"/>
                          <a:cs typeface="Times New Roman" panose="02020603050405020304"/>
                        </a:rPr>
                        <a:t>→</a:t>
                      </a:r>
                      <a:r>
                        <a:rPr lang="zh-CN" altLang="zh-CN" sz="3000" b="1" kern="100" dirty="0" smtClean="0">
                          <a:latin typeface="+mn-lt"/>
                          <a:cs typeface="Times New Roman" panose="02020603050405020304"/>
                        </a:rPr>
                        <a:t>礼貌地</a:t>
                      </a:r>
                      <a:r>
                        <a:rPr lang="zh-CN" altLang="zh-CN" sz="3000" b="1" kern="100" dirty="0" smtClean="0"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 </a:t>
                      </a:r>
                      <a:r>
                        <a:rPr lang="en-US" altLang="zh-CN" sz="3000" b="1" i="1" kern="100" dirty="0" smtClean="0"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ad</a:t>
                      </a:r>
                      <a:r>
                        <a:rPr lang="en-US" altLang="zh-CN" sz="3000" b="1" i="1" kern="100" dirty="0" smtClean="0">
                          <a:latin typeface="Book Antiqua" panose="02040602050305030304"/>
                          <a:cs typeface="Times New Roman" panose="02020603050405020304"/>
                        </a:rPr>
                        <a:t>v</a:t>
                      </a:r>
                      <a:r>
                        <a:rPr lang="en-US" altLang="zh-CN" sz="3000" b="1" kern="100" dirty="0" smtClean="0">
                          <a:latin typeface="+mn-lt"/>
                          <a:cs typeface="Courier New" panose="02070309020205020404"/>
                        </a:rPr>
                        <a:t>.________</a:t>
                      </a:r>
                      <a:r>
                        <a:rPr lang="en-US" altLang="zh-CN" sz="3000" b="1" kern="100" dirty="0" smtClean="0">
                          <a:latin typeface="宋体" panose="02010600030101010101" pitchFamily="2" charset="-122"/>
                          <a:cs typeface="Times New Roman" panose="02020603050405020304"/>
                        </a:rPr>
                        <a:t>→</a:t>
                      </a:r>
                      <a:r>
                        <a:rPr lang="zh-CN" altLang="zh-CN" sz="3000" b="1" kern="100" dirty="0" smtClean="0">
                          <a:latin typeface="+mn-lt"/>
                          <a:cs typeface="Times New Roman" panose="02020603050405020304"/>
                        </a:rPr>
                        <a:t>不礼貌地</a:t>
                      </a:r>
                      <a:r>
                        <a:rPr lang="zh-CN" altLang="zh-CN" sz="3000" b="1" kern="100" dirty="0" smtClean="0"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 </a:t>
                      </a:r>
                      <a:r>
                        <a:rPr lang="en-US" altLang="zh-CN" sz="3000" b="1" i="1" kern="100" dirty="0" smtClean="0"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ad</a:t>
                      </a:r>
                      <a:r>
                        <a:rPr lang="en-US" altLang="zh-CN" sz="3000" b="1" i="1" kern="100" dirty="0" smtClean="0">
                          <a:latin typeface="Book Antiqua" panose="02040602050305030304"/>
                          <a:cs typeface="Times New Roman" panose="02020603050405020304"/>
                        </a:rPr>
                        <a:t>v</a:t>
                      </a:r>
                      <a:r>
                        <a:rPr lang="en-US" altLang="zh-CN" sz="3000" b="1" kern="100" dirty="0" smtClean="0">
                          <a:latin typeface="+mn-lt"/>
                          <a:cs typeface="Courier New" panose="02070309020205020404"/>
                        </a:rPr>
                        <a:t>.________</a:t>
                      </a:r>
                      <a:endParaRPr lang="zh-CN" altLang="zh-CN" sz="3000" b="1" kern="100" dirty="0" smtClean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508130" y="2110153"/>
            <a:ext cx="817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trust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6538" y="2831123"/>
            <a:ext cx="15143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humorous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16262" y="2751992"/>
            <a:ext cx="12458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err="1" smtClean="0">
                <a:solidFill>
                  <a:srgbClr val="FF0000"/>
                </a:solidFill>
              </a:rPr>
              <a:t>humour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88241" y="3427966"/>
            <a:ext cx="9188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polite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950569" y="3422794"/>
            <a:ext cx="12602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impolite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60313" y="4096181"/>
            <a:ext cx="11576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politely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241496" y="4108595"/>
            <a:ext cx="15760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impolitely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  <p:bldP spid="10" grpId="0"/>
      <p:bldP spid="11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33046" y="1222131"/>
            <a:ext cx="1091125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(2)2017·</a:t>
            </a:r>
            <a:r>
              <a:rPr lang="zh-CN" altLang="zh-CN" sz="3000" b="1" dirty="0" smtClean="0"/>
              <a:t>苏州</a:t>
            </a:r>
            <a:r>
              <a:rPr lang="en-US" altLang="zh-CN" sz="3000" b="1" dirty="0" smtClean="0"/>
              <a:t>  </a:t>
            </a:r>
            <a:r>
              <a:rPr lang="zh-CN" altLang="zh-CN" sz="3000" b="1" dirty="0" smtClean="0"/>
              <a:t>我们会尽力使苏州成为一个更美好的地方。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_______________________________________________</a:t>
            </a:r>
            <a:endParaRPr lang="zh-CN" altLang="en-US" sz="3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415562" y="2048608"/>
            <a:ext cx="68827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We will try our best to make Suzhou a better place.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71458" y="113017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矩形 2"/>
          <p:cNvSpPr/>
          <p:nvPr/>
        </p:nvSpPr>
        <p:spPr>
          <a:xfrm>
            <a:off x="965956" y="1023752"/>
            <a:ext cx="1422184" cy="583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00A6AD"/>
                </a:solidFill>
              </a:rPr>
              <a:t>句型透视</a:t>
            </a: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422477" y="2414695"/>
            <a:ext cx="11591778" cy="74244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200" dirty="0" smtClean="0"/>
              <a:t> 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是</a:t>
            </a:r>
            <a:r>
              <a:rPr lang="en-US" altLang="zh-CN" sz="3000" b="1" dirty="0" smtClean="0"/>
              <a:t>many</a:t>
            </a:r>
            <a:r>
              <a:rPr lang="zh-CN" altLang="zh-CN" sz="3000" b="1" dirty="0" smtClean="0"/>
              <a:t>和</a:t>
            </a:r>
            <a:r>
              <a:rPr lang="en-US" altLang="zh-CN" sz="3000" b="1" dirty="0" smtClean="0"/>
              <a:t>much</a:t>
            </a:r>
            <a:r>
              <a:rPr lang="zh-CN" altLang="zh-CN" sz="3000" b="1" dirty="0" smtClean="0"/>
              <a:t>的比较级，常用来修饰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。</a:t>
            </a:r>
            <a:endParaRPr kumimoji="0" lang="zh-CN" altLang="en-US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5428" y="1407886"/>
            <a:ext cx="115533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●1</a:t>
            </a:r>
            <a:r>
              <a:rPr lang="en-US" altLang="zh-CN" sz="3200" dirty="0" smtClean="0"/>
              <a:t> </a:t>
            </a:r>
            <a:r>
              <a:rPr lang="en-US" altLang="zh-CN" sz="3000" b="1" dirty="0" smtClean="0"/>
              <a:t>Can I have some more food? </a:t>
            </a:r>
            <a:r>
              <a:rPr lang="zh-CN" altLang="zh-CN" sz="3000" b="1" dirty="0" smtClean="0"/>
              <a:t>我能再吃一点儿食物吗？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</a:p>
        </p:txBody>
      </p:sp>
      <p:sp>
        <p:nvSpPr>
          <p:cNvPr id="8" name="矩形 7"/>
          <p:cNvSpPr/>
          <p:nvPr/>
        </p:nvSpPr>
        <p:spPr>
          <a:xfrm>
            <a:off x="546700" y="3339986"/>
            <a:ext cx="11041038" cy="35180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200" dirty="0" smtClean="0"/>
              <a:t> </a:t>
            </a:r>
            <a:r>
              <a:rPr lang="en-US" altLang="zh-CN" sz="3000" b="1" dirty="0" smtClean="0"/>
              <a:t>(1)more</a:t>
            </a:r>
            <a:r>
              <a:rPr lang="zh-CN" altLang="zh-CN" sz="3000" b="1" dirty="0" smtClean="0"/>
              <a:t>之前可用基数词或</a:t>
            </a:r>
            <a:r>
              <a:rPr lang="en-US" altLang="zh-CN" sz="3000" b="1" dirty="0" smtClean="0"/>
              <a:t>some, any, many, much, a little, a few, no</a:t>
            </a:r>
            <a:r>
              <a:rPr lang="zh-CN" altLang="zh-CN" sz="3000" b="1" dirty="0" smtClean="0"/>
              <a:t>等词修饰。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(2)“</a:t>
            </a:r>
            <a:r>
              <a:rPr lang="zh-CN" altLang="zh-CN" sz="3000" b="1" dirty="0" smtClean="0"/>
              <a:t>基数词＋</a:t>
            </a:r>
            <a:r>
              <a:rPr lang="en-US" altLang="zh-CN" sz="3000" b="1" dirty="0" smtClean="0"/>
              <a:t>more</a:t>
            </a:r>
            <a:r>
              <a:rPr lang="zh-CN" altLang="zh-CN" sz="3000" b="1" dirty="0" smtClean="0"/>
              <a:t>＋名词</a:t>
            </a:r>
            <a:r>
              <a:rPr lang="en-US" altLang="zh-CN" sz="3000" b="1" dirty="0" smtClean="0"/>
              <a:t>”</a:t>
            </a:r>
            <a:r>
              <a:rPr lang="zh-CN" altLang="zh-CN" sz="3000" b="1" dirty="0" smtClean="0"/>
              <a:t>结构可与</a:t>
            </a:r>
            <a:r>
              <a:rPr lang="en-US" altLang="zh-CN" sz="3000" b="1" dirty="0" smtClean="0"/>
              <a:t>“another</a:t>
            </a:r>
            <a:r>
              <a:rPr lang="zh-CN" altLang="zh-CN" sz="3000" b="1" dirty="0" smtClean="0"/>
              <a:t>＋基数词＋名词</a:t>
            </a:r>
            <a:r>
              <a:rPr lang="en-US" altLang="zh-CN" sz="3000" b="1" dirty="0" smtClean="0"/>
              <a:t>”</a:t>
            </a:r>
            <a:r>
              <a:rPr lang="zh-CN" altLang="zh-CN" sz="3000" b="1" dirty="0" smtClean="0"/>
              <a:t>结构互换，意为</a:t>
            </a:r>
            <a:r>
              <a:rPr lang="en-US" altLang="zh-CN" sz="3000" b="1" dirty="0" smtClean="0"/>
              <a:t>“</a:t>
            </a:r>
            <a:r>
              <a:rPr lang="zh-CN" altLang="zh-CN" sz="3000" b="1" dirty="0" smtClean="0"/>
              <a:t>再</a:t>
            </a:r>
            <a:r>
              <a:rPr lang="en-US" altLang="zh-CN" sz="3000" b="1" dirty="0" smtClean="0"/>
              <a:t>……</a:t>
            </a:r>
            <a:r>
              <a:rPr lang="zh-CN" altLang="zh-CN" sz="3000" b="1" dirty="0" smtClean="0"/>
              <a:t>，又</a:t>
            </a:r>
            <a:r>
              <a:rPr lang="en-US" altLang="zh-CN" sz="3000" b="1" dirty="0" smtClean="0"/>
              <a:t>…</a:t>
            </a:r>
            <a:r>
              <a:rPr lang="zh-CN" altLang="zh-CN" sz="3000" b="1" dirty="0" smtClean="0"/>
              <a:t>…”。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48607" y="2584939"/>
            <a:ext cx="8619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more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058400" y="2576146"/>
            <a:ext cx="10990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名词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121" grpId="0"/>
      <p:bldP spid="7" grpId="0"/>
      <p:bldP spid="8" grpId="0"/>
      <p:bldP spid="9" grpId="0"/>
      <p:bldP spid="10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58461" y="1094562"/>
            <a:ext cx="1491114" cy="583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1" dirty="0" smtClean="0">
                <a:solidFill>
                  <a:srgbClr val="00A6AD"/>
                </a:solidFill>
              </a:rPr>
              <a:t>活学活用 </a:t>
            </a: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32670" y="1271086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矩形 7"/>
          <p:cNvSpPr/>
          <p:nvPr/>
        </p:nvSpPr>
        <p:spPr>
          <a:xfrm>
            <a:off x="4524740" y="3618506"/>
            <a:ext cx="93487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89085" y="1767254"/>
            <a:ext cx="10533184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1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2017·</a:t>
            </a:r>
            <a:r>
              <a:rPr lang="zh-CN" altLang="zh-CN" sz="3000" b="1" dirty="0" smtClean="0"/>
              <a:t>天水</a:t>
            </a:r>
            <a:r>
              <a:rPr lang="en-US" altLang="zh-CN" sz="3000" b="1" dirty="0" smtClean="0"/>
              <a:t>—Ms Wang, I'm afraid I can't finish the work in          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two days.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—Don't worry. I'll give you ________ days.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A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two another          B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two more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C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more two              D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two many</a:t>
            </a:r>
            <a:endParaRPr lang="zh-CN" altLang="zh-CN" sz="3000" b="1" dirty="0" smtClean="0"/>
          </a:p>
          <a:p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84277" y="3341077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B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1162" y="1582615"/>
            <a:ext cx="10779369" cy="1816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3333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2600" b="1" dirty="0" smtClean="0">
                <a:solidFill>
                  <a:srgbClr val="3333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解析</a:t>
            </a:r>
            <a:r>
              <a:rPr lang="en-US" altLang="zh-CN" sz="2600" b="1" dirty="0" smtClean="0">
                <a:solidFill>
                  <a:srgbClr val="3333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】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考查不定代词用法。句意：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王女士，恐怕两天内我完不成这项工作。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”“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别担心。我再多给你两天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(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时间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)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。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”“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基数词＋</a:t>
            </a:r>
            <a:r>
              <a:rPr lang="en-US" altLang="zh-CN" sz="2600" b="1" dirty="0" smtClean="0">
                <a:ea typeface="仿宋" panose="02010609060101010101" charset="-122"/>
              </a:rPr>
              <a:t>more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＋名词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相当于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“</a:t>
            </a:r>
            <a:r>
              <a:rPr lang="en-US" altLang="zh-CN" sz="2600" b="1" dirty="0" smtClean="0">
                <a:ea typeface="仿宋" panose="02010609060101010101" charset="-122"/>
              </a:rPr>
              <a:t>another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＋基数词＋名词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，意为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再，又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。故选</a:t>
            </a:r>
            <a:r>
              <a:rPr lang="en-US" altLang="zh-CN" sz="2600" b="1" dirty="0" smtClean="0">
                <a:ea typeface="仿宋" panose="02010609060101010101" charset="-122"/>
              </a:rPr>
              <a:t>B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。</a:t>
            </a:r>
            <a:endParaRPr lang="zh-CN" altLang="en-US" sz="2600" b="1" dirty="0">
              <a:latin typeface="仿宋" panose="02010609060101010101" charset="-122"/>
              <a:ea typeface="仿宋" panose="02010609060101010101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289443" y="4131589"/>
            <a:ext cx="11786616" cy="2169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/>
              <a:t> nothing</a:t>
            </a:r>
            <a:r>
              <a:rPr lang="zh-CN" altLang="zh-CN" sz="3000" b="1" dirty="0" smtClean="0"/>
              <a:t>构成的短语：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have nothing to do</a:t>
            </a:r>
            <a:r>
              <a:rPr lang="zh-CN" altLang="zh-CN" sz="3000" b="1" dirty="0" smtClean="0"/>
              <a:t>无事可做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have nothing to do with…</a:t>
            </a:r>
            <a:r>
              <a:rPr lang="zh-CN" altLang="zh-CN" sz="3000" b="1" dirty="0" smtClean="0"/>
              <a:t>与</a:t>
            </a:r>
            <a:r>
              <a:rPr lang="en-US" altLang="zh-CN" sz="3000" b="1" dirty="0" smtClean="0"/>
              <a:t>……</a:t>
            </a:r>
            <a:r>
              <a:rPr lang="zh-CN" altLang="zh-CN" sz="3000" b="1" dirty="0" smtClean="0"/>
              <a:t>无关</a:t>
            </a:r>
            <a:endParaRPr kumimoji="0" lang="zh-CN" altLang="en-US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4168" y="870866"/>
            <a:ext cx="116404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●2</a:t>
            </a:r>
            <a:r>
              <a:rPr lang="en-US" altLang="zh-CN" sz="3200" dirty="0" smtClean="0"/>
              <a:t> </a:t>
            </a:r>
            <a:r>
              <a:rPr lang="en-US" altLang="zh-CN" sz="3000" b="1" dirty="0" smtClean="0"/>
              <a:t>There‘s nothing in the fridge.</a:t>
            </a:r>
            <a:r>
              <a:rPr lang="zh-CN" altLang="zh-CN" sz="3000" b="1" dirty="0" smtClean="0"/>
              <a:t>冰箱里什么也没有。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3769" y="1666772"/>
            <a:ext cx="1179927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200" dirty="0" smtClean="0"/>
              <a:t> </a:t>
            </a:r>
            <a:r>
              <a:rPr lang="en-US" altLang="zh-CN" sz="3000" b="1" dirty="0" smtClean="0"/>
              <a:t>nothing</a:t>
            </a:r>
            <a:r>
              <a:rPr lang="zh-CN" altLang="zh-CN" sz="3000" b="1" dirty="0" smtClean="0"/>
              <a:t>为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代词，有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修饰时，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应置于</a:t>
            </a:r>
            <a:r>
              <a:rPr lang="en-US" altLang="zh-CN" sz="3000" b="1" dirty="0" smtClean="0"/>
              <a:t>nothing</a:t>
            </a:r>
            <a:r>
              <a:rPr lang="zh-CN" altLang="zh-CN" sz="3000" b="1" dirty="0" smtClean="0"/>
              <a:t>之后。类似用法的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代词还有</a:t>
            </a:r>
            <a:r>
              <a:rPr lang="en-US" altLang="zh-CN" sz="3000" b="1" dirty="0" smtClean="0"/>
              <a:t>something, anything </a:t>
            </a:r>
            <a:r>
              <a:rPr lang="zh-CN" altLang="zh-CN" sz="3000" b="1" dirty="0" smtClean="0"/>
              <a:t>等。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There is nothing wrong with the car. </a:t>
            </a:r>
            <a:r>
              <a:rPr lang="zh-CN" altLang="zh-CN" sz="3000" b="1" dirty="0" smtClean="0"/>
              <a:t>这辆汽车没有毛病。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67454" y="1872762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不定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39254" y="1925515"/>
            <a:ext cx="11128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形容词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437077" y="1849315"/>
            <a:ext cx="11128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形容词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70584" y="2543908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不定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1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1162" y="967153"/>
            <a:ext cx="1092883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2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(1)2017·</a:t>
            </a:r>
            <a:r>
              <a:rPr lang="zh-CN" altLang="zh-CN" sz="3000" b="1" dirty="0" smtClean="0"/>
              <a:t>齐齐哈尔</a:t>
            </a:r>
            <a:r>
              <a:rPr lang="en-US" altLang="zh-CN" sz="3000" b="1" dirty="0" smtClean="0"/>
              <a:t>—Would you like ________ to eat?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     —Yes, please.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     A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anything delicious         B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delicious anything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     C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something delicious       D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delicious something</a:t>
            </a:r>
            <a:endParaRPr lang="zh-CN" altLang="zh-CN" sz="3000" b="1" dirty="0" smtClean="0"/>
          </a:p>
          <a:p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4369777"/>
            <a:ext cx="10498015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3333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2600" b="1" dirty="0" smtClean="0">
                <a:solidFill>
                  <a:srgbClr val="3333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解析</a:t>
            </a:r>
            <a:r>
              <a:rPr lang="en-US" altLang="zh-CN" sz="2600" b="1" dirty="0" smtClean="0">
                <a:solidFill>
                  <a:srgbClr val="3333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】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考查不定代词用法。句意：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“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你想来点好吃的吗？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”“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好的。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在请求建议的句中，用</a:t>
            </a:r>
            <a:r>
              <a:rPr lang="en-US" altLang="zh-CN" sz="2600" b="1" dirty="0" smtClean="0">
                <a:ea typeface="仿宋" panose="02010609060101010101" charset="-122"/>
              </a:rPr>
              <a:t>something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，形容词修饰不定代词要后置。故选</a:t>
            </a:r>
            <a:r>
              <a:rPr lang="en-US" altLang="zh-CN" sz="2600" b="1" dirty="0" smtClean="0">
                <a:ea typeface="仿宋" panose="02010609060101010101" charset="-122"/>
              </a:rPr>
              <a:t>C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。</a:t>
            </a:r>
            <a:endParaRPr lang="zh-CN" altLang="en-US" sz="2600" b="1" dirty="0">
              <a:latin typeface="仿宋" panose="02010609060101010101" charset="-122"/>
              <a:ea typeface="仿宋" panose="02010609060101010101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38109" y="115231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C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1162" y="1362808"/>
            <a:ext cx="1071782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(2)</a:t>
            </a:r>
            <a:r>
              <a:rPr lang="zh-CN" altLang="zh-CN" sz="3000" b="1" dirty="0" smtClean="0"/>
              <a:t>这些疾病与噪声无关。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The diseases _________________________________.</a:t>
            </a:r>
            <a:endParaRPr lang="zh-CN" altLang="zh-CN" sz="3000" b="1" dirty="0" smtClean="0"/>
          </a:p>
          <a:p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648808" y="2180493"/>
            <a:ext cx="40254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have nothing to do with noise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439928" y="902502"/>
            <a:ext cx="11256264" cy="143584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●3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200" dirty="0" smtClean="0"/>
              <a:t> </a:t>
            </a:r>
            <a:r>
              <a:rPr lang="en-US" altLang="zh-CN" sz="3000" b="1" dirty="0" smtClean="0"/>
              <a:t>What about the pizza in your bowl? 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zh-CN" altLang="zh-CN" sz="3000" b="1" dirty="0" smtClean="0"/>
              <a:t>你碗里的比萨饼怎么样？</a:t>
            </a:r>
            <a:endParaRPr lang="zh-CN" altLang="zh-CN" sz="3000" b="1" dirty="0"/>
          </a:p>
        </p:txBody>
      </p:sp>
      <p:sp>
        <p:nvSpPr>
          <p:cNvPr id="3" name="矩形 2"/>
          <p:cNvSpPr/>
          <p:nvPr/>
        </p:nvSpPr>
        <p:spPr>
          <a:xfrm>
            <a:off x="1459246" y="162806"/>
            <a:ext cx="94241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Period 1</a:t>
            </a:r>
            <a:r>
              <a:rPr lang="zh-CN" altLang="zh-CN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en-US" altLang="zh-CN" sz="3200" dirty="0" smtClean="0">
                <a:latin typeface="微软雅黑" panose="020B0503020204020204" charset="-122"/>
                <a:ea typeface="微软雅黑" panose="020B0503020204020204" charset="-122"/>
              </a:rPr>
              <a:t>Comic strip &amp; Welcome  to the unit</a:t>
            </a:r>
            <a:endParaRPr lang="zh-CN" altLang="zh-CN" sz="32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8861" y="2412742"/>
            <a:ext cx="10809932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zh-CN" sz="3000" b="1" dirty="0" smtClean="0"/>
              <a:t>在日常交际中，向别人提出建议的句型有以下几种：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(1)“Let's</a:t>
            </a:r>
            <a:r>
              <a:rPr lang="zh-CN" altLang="zh-CN" sz="3000" b="1" dirty="0" smtClean="0"/>
              <a:t>＋动词原形．</a:t>
            </a:r>
            <a:r>
              <a:rPr lang="en-US" altLang="zh-CN" sz="3000" b="1" dirty="0" smtClean="0"/>
              <a:t>”</a:t>
            </a:r>
            <a:r>
              <a:rPr lang="zh-CN" altLang="zh-CN" sz="3000" b="1" dirty="0" smtClean="0"/>
              <a:t>意为</a:t>
            </a:r>
            <a:r>
              <a:rPr lang="en-US" altLang="zh-CN" sz="3000" b="1" dirty="0" smtClean="0"/>
              <a:t>“________________</a:t>
            </a:r>
            <a:r>
              <a:rPr lang="zh-CN" altLang="zh-CN" sz="3000" b="1" dirty="0" smtClean="0"/>
              <a:t>。</a:t>
            </a:r>
            <a:r>
              <a:rPr lang="en-US" altLang="zh-CN" sz="3000" b="1" dirty="0" smtClean="0"/>
              <a:t>”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(2)“Shall we</a:t>
            </a:r>
            <a:r>
              <a:rPr lang="zh-CN" altLang="zh-CN" sz="3000" b="1" dirty="0" smtClean="0"/>
              <a:t>＋动词原形？</a:t>
            </a:r>
            <a:r>
              <a:rPr lang="en-US" altLang="zh-CN" sz="3000" b="1" dirty="0" smtClean="0"/>
              <a:t>”</a:t>
            </a:r>
            <a:r>
              <a:rPr lang="zh-CN" altLang="zh-CN" sz="3000" b="1" dirty="0" smtClean="0"/>
              <a:t>意为</a:t>
            </a:r>
            <a:r>
              <a:rPr lang="en-US" altLang="zh-CN" sz="3000" b="1" dirty="0" smtClean="0"/>
              <a:t>“________________</a:t>
            </a:r>
            <a:r>
              <a:rPr lang="zh-CN" altLang="zh-CN" sz="3000" b="1" dirty="0" smtClean="0"/>
              <a:t>？</a:t>
            </a:r>
            <a:r>
              <a:rPr lang="en-US" altLang="zh-CN" sz="3000" b="1" dirty="0" smtClean="0"/>
              <a:t>”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(3)“What/How about</a:t>
            </a:r>
            <a:r>
              <a:rPr lang="zh-CN" altLang="zh-CN" sz="3000" b="1" dirty="0" smtClean="0"/>
              <a:t>＋</a:t>
            </a:r>
            <a:r>
              <a:rPr lang="en-US" altLang="zh-CN" sz="3000" b="1" i="1" dirty="0" err="1" smtClean="0"/>
              <a:t>v</a:t>
            </a:r>
            <a:r>
              <a:rPr lang="en-US" altLang="zh-CN" sz="3000" b="1" dirty="0" err="1" smtClean="0"/>
              <a:t>.­ing</a:t>
            </a:r>
            <a:r>
              <a:rPr lang="en-US" altLang="zh-CN" sz="3000" b="1" dirty="0" smtClean="0"/>
              <a:t>/</a:t>
            </a:r>
            <a:r>
              <a:rPr lang="zh-CN" altLang="zh-CN" sz="3000" b="1" dirty="0" smtClean="0"/>
              <a:t>名词</a:t>
            </a:r>
            <a:r>
              <a:rPr lang="en-US" altLang="zh-CN" sz="3000" b="1" dirty="0" smtClean="0"/>
              <a:t>/</a:t>
            </a:r>
            <a:r>
              <a:rPr lang="zh-CN" altLang="zh-CN" sz="3000" b="1" dirty="0" smtClean="0"/>
              <a:t>代词宾格？</a:t>
            </a:r>
            <a:r>
              <a:rPr lang="en-US" altLang="zh-CN" sz="3000" b="1" dirty="0" smtClean="0"/>
              <a:t>”</a:t>
            </a:r>
            <a:r>
              <a:rPr lang="zh-CN" altLang="zh-CN" sz="3000" b="1" dirty="0" smtClean="0"/>
              <a:t>意为</a:t>
            </a:r>
            <a:r>
              <a:rPr lang="en-US" altLang="zh-CN" sz="3000" b="1" dirty="0" smtClean="0"/>
              <a:t>  “____________</a:t>
            </a:r>
            <a:r>
              <a:rPr lang="zh-CN" altLang="zh-CN" sz="3000" b="1" dirty="0" smtClean="0"/>
              <a:t>？</a:t>
            </a:r>
            <a:r>
              <a:rPr lang="en-US" altLang="zh-CN" sz="3000" b="1" dirty="0" smtClean="0"/>
              <a:t>” </a:t>
            </a:r>
            <a:endParaRPr lang="zh-CN" altLang="zh-CN" sz="3000" b="1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6005146" y="3244362"/>
            <a:ext cx="17283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咱们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……</a:t>
            </a:r>
            <a:r>
              <a:rPr lang="zh-CN" altLang="zh-CN" sz="2400" b="1" dirty="0" smtClean="0">
                <a:solidFill>
                  <a:srgbClr val="FF0000"/>
                </a:solidFill>
              </a:rPr>
              <a:t>吧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74423" y="3947746"/>
            <a:ext cx="20377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我们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……</a:t>
            </a:r>
            <a:r>
              <a:rPr lang="zh-CN" altLang="zh-CN" sz="2400" b="1" dirty="0" smtClean="0">
                <a:solidFill>
                  <a:srgbClr val="FF0000"/>
                </a:solidFill>
              </a:rPr>
              <a:t>好吗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83676" y="5310554"/>
            <a:ext cx="17283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……</a:t>
            </a:r>
            <a:r>
              <a:rPr lang="zh-CN" altLang="zh-CN" sz="2400" b="1" dirty="0" smtClean="0">
                <a:solidFill>
                  <a:srgbClr val="FF0000"/>
                </a:solidFill>
              </a:rPr>
              <a:t>怎么样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3" grpId="0"/>
      <p:bldP spid="4" grpId="0"/>
      <p:bldP spid="6" grpId="0"/>
      <p:bldP spid="7" grpId="0"/>
      <p:bldP spid="8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8417" y="1196961"/>
            <a:ext cx="11081583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(4)“Why don't we/you</a:t>
            </a:r>
            <a:r>
              <a:rPr lang="zh-CN" altLang="zh-CN" sz="3000" b="1" dirty="0" smtClean="0"/>
              <a:t>＋动词原形？</a:t>
            </a:r>
            <a:r>
              <a:rPr lang="en-US" altLang="zh-CN" sz="3000" b="1" dirty="0" smtClean="0"/>
              <a:t>”</a:t>
            </a:r>
            <a:r>
              <a:rPr lang="zh-CN" altLang="zh-CN" sz="3000" b="1" dirty="0" smtClean="0"/>
              <a:t>或</a:t>
            </a:r>
            <a:r>
              <a:rPr lang="en-US" altLang="zh-CN" sz="3000" b="1" dirty="0" smtClean="0"/>
              <a:t>“Why not</a:t>
            </a:r>
            <a:r>
              <a:rPr lang="zh-CN" altLang="zh-CN" sz="3000" b="1" dirty="0" smtClean="0"/>
              <a:t>＋动词原形？</a:t>
            </a:r>
            <a:r>
              <a:rPr lang="en-US" altLang="zh-CN" sz="3000" b="1" dirty="0" smtClean="0"/>
              <a:t>”</a:t>
            </a:r>
            <a:r>
              <a:rPr lang="zh-CN" altLang="zh-CN" sz="3000" b="1" dirty="0" smtClean="0"/>
              <a:t>意为</a:t>
            </a:r>
            <a:r>
              <a:rPr lang="en-US" altLang="zh-CN" sz="3000" b="1" dirty="0" smtClean="0"/>
              <a:t>“________________</a:t>
            </a:r>
            <a:r>
              <a:rPr lang="zh-CN" altLang="zh-CN" sz="3000" b="1" dirty="0" smtClean="0"/>
              <a:t>？</a:t>
            </a:r>
            <a:r>
              <a:rPr lang="en-US" altLang="zh-CN" sz="3000" b="1" dirty="0" smtClean="0"/>
              <a:t>”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(5)“Would you like (to do)…</a:t>
            </a:r>
            <a:r>
              <a:rPr lang="zh-CN" altLang="zh-CN" sz="3000" b="1" dirty="0" smtClean="0"/>
              <a:t>？</a:t>
            </a:r>
            <a:r>
              <a:rPr lang="en-US" altLang="zh-CN" sz="3000" b="1" dirty="0" smtClean="0"/>
              <a:t>”</a:t>
            </a:r>
            <a:r>
              <a:rPr lang="zh-CN" altLang="zh-CN" sz="3000" b="1" dirty="0" smtClean="0"/>
              <a:t>意为</a:t>
            </a:r>
            <a:r>
              <a:rPr lang="en-US" altLang="zh-CN" sz="3000" b="1" dirty="0" smtClean="0"/>
              <a:t>“_____________________</a:t>
            </a:r>
            <a:r>
              <a:rPr lang="zh-CN" altLang="zh-CN" sz="3000" b="1" dirty="0" smtClean="0"/>
              <a:t>？</a:t>
            </a:r>
            <a:r>
              <a:rPr lang="en-US" altLang="zh-CN" sz="3000" b="1" dirty="0" smtClean="0"/>
              <a:t>”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(6)“Would/Will you please</a:t>
            </a:r>
            <a:r>
              <a:rPr lang="zh-CN" altLang="zh-CN" sz="3000" b="1" dirty="0" smtClean="0"/>
              <a:t>＋动词原形？</a:t>
            </a:r>
            <a:r>
              <a:rPr lang="en-US" altLang="zh-CN" sz="3000" b="1" dirty="0" smtClean="0"/>
              <a:t>”</a:t>
            </a:r>
            <a:r>
              <a:rPr lang="zh-CN" altLang="zh-CN" sz="3000" b="1" dirty="0" smtClean="0"/>
              <a:t>意为</a:t>
            </a:r>
            <a:r>
              <a:rPr lang="en-US" altLang="zh-CN" sz="3000" b="1" dirty="0" smtClean="0"/>
              <a:t>“________________</a:t>
            </a:r>
            <a:r>
              <a:rPr lang="zh-CN" altLang="zh-CN" sz="3000" b="1" dirty="0" smtClean="0"/>
              <a:t>？</a:t>
            </a:r>
            <a:r>
              <a:rPr lang="en-US" altLang="zh-CN" sz="3000" b="1" dirty="0" smtClean="0"/>
              <a:t>”</a:t>
            </a:r>
            <a:endParaRPr lang="zh-CN" altLang="zh-CN" sz="3000" b="1" dirty="0" smtClean="0"/>
          </a:p>
          <a:p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58462" y="2004646"/>
            <a:ext cx="23471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为什么不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……</a:t>
            </a:r>
            <a:r>
              <a:rPr lang="zh-CN" altLang="zh-CN" sz="2400" b="1" dirty="0" smtClean="0">
                <a:solidFill>
                  <a:srgbClr val="FF0000"/>
                </a:solidFill>
              </a:rPr>
              <a:t>呢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46984" y="2708031"/>
            <a:ext cx="32560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你愿意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/</a:t>
            </a:r>
            <a:r>
              <a:rPr lang="zh-CN" altLang="zh-CN" sz="2400" b="1" dirty="0" smtClean="0">
                <a:solidFill>
                  <a:srgbClr val="FF0000"/>
                </a:solidFill>
              </a:rPr>
              <a:t>想要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(</a:t>
            </a:r>
            <a:r>
              <a:rPr lang="zh-CN" altLang="zh-CN" sz="2400" b="1" dirty="0" smtClean="0">
                <a:solidFill>
                  <a:srgbClr val="FF0000"/>
                </a:solidFill>
              </a:rPr>
              <a:t>做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)……</a:t>
            </a:r>
            <a:r>
              <a:rPr lang="zh-CN" altLang="zh-CN" sz="2400" b="1" dirty="0" smtClean="0">
                <a:solidFill>
                  <a:srgbClr val="FF0000"/>
                </a:solidFill>
              </a:rPr>
              <a:t>吗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84739" y="4141177"/>
            <a:ext cx="20377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请你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……</a:t>
            </a:r>
            <a:r>
              <a:rPr lang="zh-CN" altLang="zh-CN" sz="2400" b="1" dirty="0" smtClean="0">
                <a:solidFill>
                  <a:srgbClr val="FF0000"/>
                </a:solidFill>
              </a:rPr>
              <a:t>好吗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526131" y="755347"/>
            <a:ext cx="10634927" cy="35548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3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2017·</a:t>
            </a:r>
            <a:r>
              <a:rPr lang="zh-CN" altLang="zh-CN" sz="3000" b="1" dirty="0" smtClean="0"/>
              <a:t>荆州</a:t>
            </a:r>
            <a:r>
              <a:rPr lang="en-US" altLang="zh-CN" sz="3000" b="1" dirty="0" smtClean="0"/>
              <a:t>  —It's nearly lunchtime. How about having some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noodles and dumplings?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—________</a:t>
            </a:r>
            <a:r>
              <a:rPr lang="zh-CN" altLang="zh-CN" sz="3000" b="1" dirty="0" smtClean="0"/>
              <a:t>．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A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You're welcome           B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That's right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C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That's nice of you        D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That sounds good</a:t>
            </a:r>
            <a:endParaRPr kumimoji="0" lang="zh-CN" altLang="en-US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4785" y="4365010"/>
            <a:ext cx="11403623" cy="2238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3333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2400" b="1" dirty="0" smtClean="0">
                <a:solidFill>
                  <a:srgbClr val="3333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解析</a:t>
            </a:r>
            <a:r>
              <a:rPr lang="en-US" altLang="zh-CN" sz="2400" b="1" dirty="0" smtClean="0">
                <a:solidFill>
                  <a:srgbClr val="3333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】</a:t>
            </a:r>
            <a:r>
              <a:rPr lang="zh-CN" altLang="zh-CN" sz="2400" b="1" dirty="0" smtClean="0">
                <a:latin typeface="仿宋" panose="02010609060101010101" charset="-122"/>
                <a:ea typeface="仿宋" panose="02010609060101010101" charset="-122"/>
              </a:rPr>
              <a:t>考查情景交际 句意：</a:t>
            </a:r>
            <a:r>
              <a:rPr lang="en-US" altLang="zh-CN" sz="2400" b="1" dirty="0" smtClean="0">
                <a:latin typeface="仿宋" panose="02010609060101010101" charset="-122"/>
                <a:ea typeface="仿宋" panose="02010609060101010101" charset="-122"/>
              </a:rPr>
              <a:t>“</a:t>
            </a:r>
            <a:r>
              <a:rPr lang="zh-CN" altLang="zh-CN" sz="2400" b="1" dirty="0" smtClean="0">
                <a:latin typeface="仿宋" panose="02010609060101010101" charset="-122"/>
                <a:ea typeface="仿宋" panose="02010609060101010101" charset="-122"/>
              </a:rPr>
              <a:t>快到午饭时间了。吃点面条和饺子怎么样？</a:t>
            </a:r>
            <a:r>
              <a:rPr lang="en-US" altLang="zh-CN" sz="2400" b="1" dirty="0" smtClean="0">
                <a:latin typeface="仿宋" panose="02010609060101010101" charset="-122"/>
                <a:ea typeface="仿宋" panose="02010609060101010101" charset="-122"/>
              </a:rPr>
              <a:t>”“________</a:t>
            </a:r>
            <a:r>
              <a:rPr lang="zh-CN" altLang="zh-CN" sz="2400" b="1" dirty="0" smtClean="0">
                <a:latin typeface="仿宋" panose="02010609060101010101" charset="-122"/>
                <a:ea typeface="仿宋" panose="02010609060101010101" charset="-122"/>
              </a:rPr>
              <a:t>。</a:t>
            </a:r>
            <a:r>
              <a:rPr lang="en-US" altLang="zh-CN" sz="2400" b="1" dirty="0" smtClean="0">
                <a:latin typeface="仿宋" panose="02010609060101010101" charset="-122"/>
                <a:ea typeface="仿宋" panose="02010609060101010101" charset="-122"/>
              </a:rPr>
              <a:t>”</a:t>
            </a:r>
            <a:r>
              <a:rPr lang="en-US" altLang="zh-CN" sz="2400" b="1" dirty="0" smtClean="0">
                <a:ea typeface="仿宋" panose="02010609060101010101" charset="-122"/>
              </a:rPr>
              <a:t>You're welcome</a:t>
            </a:r>
            <a:r>
              <a:rPr lang="zh-CN" altLang="zh-CN" sz="2400" b="1" dirty="0" smtClean="0">
                <a:latin typeface="仿宋" panose="02010609060101010101" charset="-122"/>
                <a:ea typeface="仿宋" panose="02010609060101010101" charset="-122"/>
              </a:rPr>
              <a:t>意为</a:t>
            </a:r>
            <a:r>
              <a:rPr lang="en-US" altLang="zh-CN" sz="2400" b="1" dirty="0" smtClean="0">
                <a:latin typeface="仿宋" panose="02010609060101010101" charset="-122"/>
                <a:ea typeface="仿宋" panose="02010609060101010101" charset="-122"/>
              </a:rPr>
              <a:t>“</a:t>
            </a:r>
            <a:r>
              <a:rPr lang="zh-CN" altLang="zh-CN" sz="2400" b="1" dirty="0" smtClean="0">
                <a:latin typeface="仿宋" panose="02010609060101010101" charset="-122"/>
                <a:ea typeface="仿宋" panose="02010609060101010101" charset="-122"/>
              </a:rPr>
              <a:t>不用谢</a:t>
            </a:r>
            <a:r>
              <a:rPr lang="en-US" altLang="zh-CN" sz="2400" b="1" dirty="0" smtClean="0">
                <a:latin typeface="仿宋" panose="02010609060101010101" charset="-122"/>
                <a:ea typeface="仿宋" panose="02010609060101010101" charset="-122"/>
              </a:rPr>
              <a:t>”</a:t>
            </a:r>
            <a:r>
              <a:rPr lang="zh-CN" altLang="zh-CN" sz="2400" b="1" dirty="0" smtClean="0">
                <a:latin typeface="仿宋" panose="02010609060101010101" charset="-122"/>
                <a:ea typeface="仿宋" panose="02010609060101010101" charset="-122"/>
              </a:rPr>
              <a:t>；</a:t>
            </a:r>
            <a:r>
              <a:rPr lang="en-US" altLang="zh-CN" sz="2400" b="1" dirty="0" smtClean="0">
                <a:ea typeface="仿宋" panose="02010609060101010101" charset="-122"/>
              </a:rPr>
              <a:t>That's right</a:t>
            </a:r>
            <a:r>
              <a:rPr lang="zh-CN" altLang="zh-CN" sz="2400" b="1" dirty="0" smtClean="0">
                <a:latin typeface="仿宋" panose="02010609060101010101" charset="-122"/>
                <a:ea typeface="仿宋" panose="02010609060101010101" charset="-122"/>
              </a:rPr>
              <a:t>意为</a:t>
            </a:r>
            <a:r>
              <a:rPr lang="en-US" altLang="zh-CN" sz="2400" b="1" dirty="0" smtClean="0">
                <a:latin typeface="仿宋" panose="02010609060101010101" charset="-122"/>
                <a:ea typeface="仿宋" panose="02010609060101010101" charset="-122"/>
              </a:rPr>
              <a:t>“</a:t>
            </a:r>
            <a:r>
              <a:rPr lang="zh-CN" altLang="zh-CN" sz="2400" b="1" dirty="0" smtClean="0">
                <a:latin typeface="仿宋" panose="02010609060101010101" charset="-122"/>
                <a:ea typeface="仿宋" panose="02010609060101010101" charset="-122"/>
              </a:rPr>
              <a:t>是的，没错，就是这样</a:t>
            </a:r>
            <a:r>
              <a:rPr lang="en-US" altLang="zh-CN" sz="2400" b="1" dirty="0" smtClean="0">
                <a:latin typeface="仿宋" panose="02010609060101010101" charset="-122"/>
                <a:ea typeface="仿宋" panose="02010609060101010101" charset="-122"/>
              </a:rPr>
              <a:t>”</a:t>
            </a:r>
            <a:r>
              <a:rPr lang="zh-CN" altLang="zh-CN" sz="2400" b="1" dirty="0" smtClean="0">
                <a:latin typeface="仿宋" panose="02010609060101010101" charset="-122"/>
                <a:ea typeface="仿宋" panose="02010609060101010101" charset="-122"/>
              </a:rPr>
              <a:t>；</a:t>
            </a:r>
            <a:r>
              <a:rPr lang="en-US" altLang="zh-CN" sz="2400" b="1" dirty="0" smtClean="0">
                <a:ea typeface="仿宋" panose="02010609060101010101" charset="-122"/>
              </a:rPr>
              <a:t>That's nice of you</a:t>
            </a:r>
            <a:r>
              <a:rPr lang="zh-CN" altLang="zh-CN" sz="2400" b="1" dirty="0" smtClean="0">
                <a:latin typeface="仿宋" panose="02010609060101010101" charset="-122"/>
                <a:ea typeface="仿宋" panose="02010609060101010101" charset="-122"/>
              </a:rPr>
              <a:t>意为</a:t>
            </a:r>
            <a:r>
              <a:rPr lang="en-US" altLang="zh-CN" sz="2400" b="1" dirty="0" smtClean="0">
                <a:latin typeface="仿宋" panose="02010609060101010101" charset="-122"/>
                <a:ea typeface="仿宋" panose="02010609060101010101" charset="-122"/>
              </a:rPr>
              <a:t>“</a:t>
            </a:r>
            <a:r>
              <a:rPr lang="zh-CN" altLang="zh-CN" sz="2400" b="1" dirty="0" smtClean="0">
                <a:latin typeface="仿宋" panose="02010609060101010101" charset="-122"/>
                <a:ea typeface="仿宋" panose="02010609060101010101" charset="-122"/>
              </a:rPr>
              <a:t>你真好</a:t>
            </a:r>
            <a:r>
              <a:rPr lang="en-US" altLang="zh-CN" sz="2400" b="1" dirty="0" smtClean="0">
                <a:latin typeface="仿宋" panose="02010609060101010101" charset="-122"/>
                <a:ea typeface="仿宋" panose="02010609060101010101" charset="-122"/>
              </a:rPr>
              <a:t>”</a:t>
            </a:r>
            <a:r>
              <a:rPr lang="zh-CN" altLang="zh-CN" sz="2400" b="1" dirty="0" smtClean="0">
                <a:latin typeface="仿宋" panose="02010609060101010101" charset="-122"/>
                <a:ea typeface="仿宋" panose="02010609060101010101" charset="-122"/>
              </a:rPr>
              <a:t>；</a:t>
            </a:r>
            <a:r>
              <a:rPr lang="en-US" altLang="zh-CN" sz="2400" b="1" dirty="0" smtClean="0">
                <a:ea typeface="仿宋" panose="02010609060101010101" charset="-122"/>
              </a:rPr>
              <a:t>That sounds good</a:t>
            </a:r>
            <a:r>
              <a:rPr lang="zh-CN" altLang="zh-CN" sz="2400" b="1" dirty="0" smtClean="0">
                <a:latin typeface="仿宋" panose="02010609060101010101" charset="-122"/>
                <a:ea typeface="仿宋" panose="02010609060101010101" charset="-122"/>
              </a:rPr>
              <a:t>意为</a:t>
            </a:r>
            <a:r>
              <a:rPr lang="en-US" altLang="zh-CN" sz="2400" b="1" dirty="0" smtClean="0">
                <a:latin typeface="仿宋" panose="02010609060101010101" charset="-122"/>
                <a:ea typeface="仿宋" panose="02010609060101010101" charset="-122"/>
              </a:rPr>
              <a:t>“</a:t>
            </a:r>
            <a:r>
              <a:rPr lang="zh-CN" altLang="zh-CN" sz="2400" b="1" dirty="0" smtClean="0">
                <a:latin typeface="仿宋" panose="02010609060101010101" charset="-122"/>
                <a:ea typeface="仿宋" panose="02010609060101010101" charset="-122"/>
              </a:rPr>
              <a:t>听起来不错</a:t>
            </a:r>
            <a:r>
              <a:rPr lang="en-US" altLang="zh-CN" sz="2400" b="1" dirty="0" smtClean="0">
                <a:latin typeface="仿宋" panose="02010609060101010101" charset="-122"/>
                <a:ea typeface="仿宋" panose="02010609060101010101" charset="-122"/>
              </a:rPr>
              <a:t>”</a:t>
            </a:r>
            <a:r>
              <a:rPr lang="zh-CN" altLang="zh-CN" sz="2400" b="1" dirty="0" smtClean="0">
                <a:latin typeface="仿宋" panose="02010609060101010101" charset="-122"/>
                <a:ea typeface="仿宋" panose="02010609060101010101" charset="-122"/>
              </a:rPr>
              <a:t>，常用来回答表示建议的句型。故选</a:t>
            </a:r>
            <a:r>
              <a:rPr lang="en-US" altLang="zh-CN" sz="2400" b="1" dirty="0" smtClean="0">
                <a:ea typeface="仿宋" panose="02010609060101010101" charset="-122"/>
              </a:rPr>
              <a:t>D</a:t>
            </a:r>
            <a:r>
              <a:rPr lang="zh-CN" altLang="zh-CN" sz="2400" b="1" dirty="0" smtClean="0">
                <a:latin typeface="仿宋" panose="02010609060101010101" charset="-122"/>
                <a:ea typeface="仿宋" panose="02010609060101010101" charset="-122"/>
              </a:rPr>
              <a:t>。</a:t>
            </a:r>
            <a:endParaRPr lang="zh-CN" altLang="en-US" sz="2400" b="1" dirty="0">
              <a:latin typeface="仿宋" panose="02010609060101010101" charset="-122"/>
              <a:ea typeface="仿宋" panose="02010609060101010101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18946" y="2321169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D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7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787790" y="1931962"/>
          <a:ext cx="10944665" cy="3429000"/>
        </p:xfrm>
        <a:graphic>
          <a:graphicData uri="http://schemas.openxmlformats.org/drawingml/2006/table">
            <a:tbl>
              <a:tblPr/>
              <a:tblGrid>
                <a:gridCol w="745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990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812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单词闯关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3000" b="1" kern="100" dirty="0" smtClean="0">
                          <a:latin typeface="+mn-lt"/>
                          <a:cs typeface="Courier New" panose="02070309020205020404"/>
                        </a:rPr>
                        <a:t>10.</a:t>
                      </a:r>
                      <a:r>
                        <a:rPr lang="zh-CN" altLang="zh-CN" sz="3000" b="1" kern="100" dirty="0" smtClean="0">
                          <a:latin typeface="+mn-lt"/>
                          <a:cs typeface="Times New Roman" panose="02020603050405020304"/>
                        </a:rPr>
                        <a:t>爱整洁的，整洁的</a:t>
                      </a:r>
                      <a:r>
                        <a:rPr lang="zh-CN" altLang="zh-CN" sz="3000" b="1" kern="100" dirty="0" smtClean="0"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 </a:t>
                      </a:r>
                      <a:r>
                        <a:rPr lang="en-US" altLang="zh-CN" sz="3000" b="1" i="1" kern="100" dirty="0" smtClean="0"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adj</a:t>
                      </a:r>
                      <a:r>
                        <a:rPr lang="en-US" altLang="zh-CN" sz="3000" b="1" kern="100" dirty="0" smtClean="0"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en-US" altLang="zh-CN" sz="3000" b="1" kern="100" dirty="0" smtClean="0">
                          <a:latin typeface="+mn-lt"/>
                          <a:ea typeface="Times New Roman" panose="02020603050405020304"/>
                          <a:cs typeface="Courier New" panose="02070309020205020404"/>
                        </a:rPr>
                        <a:t>________</a:t>
                      </a:r>
                      <a:endParaRPr lang="zh-CN" altLang="zh-CN" sz="3000" b="1" kern="100" dirty="0" smtClean="0">
                        <a:latin typeface="+mn-lt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3000" b="1" kern="100" dirty="0" smtClean="0">
                          <a:latin typeface="宋体" panose="02010600030101010101" pitchFamily="2" charset="-122"/>
                          <a:cs typeface="Times New Roman" panose="02020603050405020304"/>
                        </a:rPr>
                        <a:t>→</a:t>
                      </a:r>
                      <a:r>
                        <a:rPr lang="zh-CN" altLang="zh-CN" sz="3000" b="1" kern="100" dirty="0" smtClean="0">
                          <a:latin typeface="+mn-lt"/>
                          <a:cs typeface="Times New Roman" panose="02020603050405020304"/>
                        </a:rPr>
                        <a:t>不爱整洁的，不整洁的</a:t>
                      </a:r>
                      <a:r>
                        <a:rPr lang="en-US" altLang="zh-CN" sz="3000" b="1" i="1" kern="100" dirty="0" smtClean="0">
                          <a:latin typeface="+mn-lt"/>
                          <a:cs typeface="Courier New" panose="02070309020205020404"/>
                        </a:rPr>
                        <a:t>adj</a:t>
                      </a:r>
                      <a:r>
                        <a:rPr lang="en-US" altLang="zh-CN" sz="3000" b="1" kern="100" dirty="0" smtClean="0">
                          <a:latin typeface="+mn-lt"/>
                          <a:cs typeface="Courier New" panose="02070309020205020404"/>
                        </a:rPr>
                        <a:t>.________</a:t>
                      </a:r>
                      <a:endParaRPr lang="zh-CN" altLang="zh-CN" sz="3000" b="1" kern="100" dirty="0" smtClean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3000" b="1" kern="100" dirty="0" smtClean="0">
                          <a:latin typeface="+mn-lt"/>
                          <a:cs typeface="Courier New" panose="02070309020205020404"/>
                        </a:rPr>
                        <a:t>11.</a:t>
                      </a:r>
                      <a:r>
                        <a:rPr lang="zh-CN" altLang="zh-CN" sz="3000" b="1" kern="100" dirty="0" smtClean="0">
                          <a:latin typeface="+mn-lt"/>
                          <a:cs typeface="Times New Roman" panose="02020603050405020304"/>
                        </a:rPr>
                        <a:t>谎言</a:t>
                      </a:r>
                      <a:r>
                        <a:rPr lang="zh-CN" altLang="zh-CN" sz="3000" b="1" kern="100" dirty="0" smtClean="0"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 </a:t>
                      </a:r>
                      <a:r>
                        <a:rPr lang="en-US" altLang="zh-CN" sz="3000" b="1" i="1" kern="100" dirty="0" smtClean="0"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n</a:t>
                      </a:r>
                      <a:r>
                        <a:rPr lang="zh-CN" altLang="zh-CN" sz="3000" b="1" kern="100" dirty="0" smtClean="0">
                          <a:latin typeface="+mn-lt"/>
                          <a:cs typeface="Times New Roman" panose="02020603050405020304"/>
                        </a:rPr>
                        <a:t>．</a:t>
                      </a:r>
                      <a:r>
                        <a:rPr lang="en-US" altLang="zh-CN" sz="3000" b="1" kern="100" dirty="0" smtClean="0">
                          <a:latin typeface="+mn-lt"/>
                          <a:cs typeface="Courier New" panose="02070309020205020404"/>
                        </a:rPr>
                        <a:t>________</a:t>
                      </a:r>
                      <a:r>
                        <a:rPr lang="en-US" altLang="zh-CN" sz="3000" b="1" kern="100" dirty="0" smtClean="0">
                          <a:latin typeface="宋体" panose="02010600030101010101" pitchFamily="2" charset="-122"/>
                          <a:cs typeface="Times New Roman" panose="02020603050405020304"/>
                        </a:rPr>
                        <a:t>→</a:t>
                      </a:r>
                      <a:r>
                        <a:rPr lang="zh-CN" altLang="zh-CN" sz="3000" b="1" kern="100" dirty="0" smtClean="0">
                          <a:latin typeface="+mn-lt"/>
                          <a:cs typeface="Times New Roman" panose="02020603050405020304"/>
                        </a:rPr>
                        <a:t>撒谎</a:t>
                      </a:r>
                      <a:r>
                        <a:rPr lang="en-US" altLang="zh-CN" sz="3000" b="1" i="1" kern="100" dirty="0" smtClean="0">
                          <a:latin typeface="Book Antiqua" panose="02040602050305030304"/>
                          <a:cs typeface="Times New Roman" panose="02020603050405020304"/>
                        </a:rPr>
                        <a:t>v</a:t>
                      </a:r>
                      <a:r>
                        <a:rPr lang="en-US" altLang="zh-CN" sz="3000" b="1" kern="100" dirty="0" smtClean="0">
                          <a:latin typeface="+mn-lt"/>
                          <a:cs typeface="Courier New" panose="02070309020205020404"/>
                        </a:rPr>
                        <a:t>.________</a:t>
                      </a:r>
                      <a:endParaRPr lang="zh-CN" altLang="zh-CN" sz="3000" b="1" kern="100" dirty="0" smtClean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3000" b="1" kern="100" dirty="0" smtClean="0">
                          <a:latin typeface="+mn-lt"/>
                          <a:cs typeface="Courier New" panose="02070309020205020404"/>
                        </a:rPr>
                        <a:t>12.</a:t>
                      </a:r>
                      <a:r>
                        <a:rPr lang="zh-CN" altLang="zh-CN" sz="3000" b="1" kern="100" dirty="0" smtClean="0">
                          <a:latin typeface="+mn-lt"/>
                          <a:cs typeface="Times New Roman" panose="02020603050405020304"/>
                        </a:rPr>
                        <a:t>确实的；的确</a:t>
                      </a:r>
                      <a:r>
                        <a:rPr lang="zh-CN" altLang="zh-CN" sz="3000" b="1" kern="100" dirty="0" smtClean="0"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 </a:t>
                      </a:r>
                      <a:r>
                        <a:rPr lang="en-US" altLang="zh-CN" sz="3000" b="1" i="1" kern="100" dirty="0" smtClean="0"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adj</a:t>
                      </a:r>
                      <a:r>
                        <a:rPr lang="en-US" altLang="zh-CN" sz="3000" b="1" kern="100" dirty="0" smtClean="0"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en-US" altLang="zh-CN" sz="3000" b="1" kern="100" dirty="0" smtClean="0">
                          <a:latin typeface="+mn-lt"/>
                          <a:ea typeface="Times New Roman" panose="02020603050405020304"/>
                          <a:cs typeface="Courier New" panose="02070309020205020404"/>
                        </a:rPr>
                        <a:t>________</a:t>
                      </a:r>
                      <a:endParaRPr lang="zh-CN" altLang="zh-CN" sz="3000" b="1" kern="100" dirty="0" smtClean="0">
                        <a:latin typeface="+mn-lt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3000" b="1" kern="100" dirty="0" smtClean="0">
                          <a:latin typeface="宋体" panose="02010600030101010101" pitchFamily="2" charset="-122"/>
                          <a:cs typeface="Times New Roman" panose="02020603050405020304"/>
                        </a:rPr>
                        <a:t>→</a:t>
                      </a:r>
                      <a:r>
                        <a:rPr lang="zh-CN" altLang="zh-CN" sz="3000" b="1" kern="100" dirty="0" smtClean="0">
                          <a:latin typeface="+mn-lt"/>
                          <a:cs typeface="Times New Roman" panose="02020603050405020304"/>
                        </a:rPr>
                        <a:t>真实地；准确地</a:t>
                      </a:r>
                      <a:r>
                        <a:rPr lang="en-US" altLang="zh-CN" sz="3000" b="1" i="1" kern="100" dirty="0" smtClean="0">
                          <a:latin typeface="+mn-lt"/>
                          <a:cs typeface="Courier New" panose="02070309020205020404"/>
                        </a:rPr>
                        <a:t>ad</a:t>
                      </a:r>
                      <a:r>
                        <a:rPr lang="en-US" altLang="zh-CN" sz="3000" b="1" i="1" kern="100" dirty="0" smtClean="0">
                          <a:latin typeface="Book Antiqua" panose="02040602050305030304"/>
                          <a:cs typeface="Times New Roman" panose="02020603050405020304"/>
                        </a:rPr>
                        <a:t>v</a:t>
                      </a:r>
                      <a:r>
                        <a:rPr lang="en-US" altLang="zh-CN" sz="3000" b="1" kern="100" dirty="0" smtClean="0">
                          <a:latin typeface="+mn-lt"/>
                          <a:cs typeface="Courier New" panose="02070309020205020404"/>
                        </a:rPr>
                        <a:t>.________</a:t>
                      </a:r>
                      <a:endParaRPr lang="zh-CN" altLang="zh-CN" sz="30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207369" y="2092569"/>
            <a:ext cx="69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tidy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53553" y="2804746"/>
            <a:ext cx="1117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untidy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66881" y="3455377"/>
            <a:ext cx="4908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lie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978333" y="3475375"/>
            <a:ext cx="4908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lie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42438" y="4176346"/>
            <a:ext cx="7312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true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2777" y="4765431"/>
            <a:ext cx="8338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truly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  <p:bldP spid="10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457513" y="929069"/>
            <a:ext cx="11256264" cy="78483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●4    </a:t>
            </a:r>
            <a:r>
              <a:rPr lang="en-US" altLang="zh-CN" sz="3000" b="1" dirty="0" smtClean="0"/>
              <a:t>Maybe we can share it. </a:t>
            </a:r>
            <a:r>
              <a:rPr lang="zh-CN" altLang="zh-CN" sz="3000" b="1" dirty="0" smtClean="0"/>
              <a:t>也许我们可以一起吃</a:t>
            </a:r>
            <a:r>
              <a:rPr lang="en-US" altLang="zh-CN" sz="3000" b="1" dirty="0" smtClean="0"/>
              <a:t>/</a:t>
            </a:r>
            <a:r>
              <a:rPr lang="zh-CN" altLang="zh-CN" sz="3000" b="1" dirty="0" smtClean="0"/>
              <a:t>分享。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zh-CN" altLang="zh-CN" sz="3000" b="1" dirty="0"/>
          </a:p>
        </p:txBody>
      </p:sp>
      <p:sp>
        <p:nvSpPr>
          <p:cNvPr id="3" name="矩形 2"/>
          <p:cNvSpPr/>
          <p:nvPr/>
        </p:nvSpPr>
        <p:spPr>
          <a:xfrm>
            <a:off x="1459246" y="162806"/>
            <a:ext cx="94241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Period 1</a:t>
            </a:r>
            <a:r>
              <a:rPr lang="zh-CN" altLang="zh-CN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en-US" altLang="zh-CN" sz="3200" dirty="0" smtClean="0">
                <a:latin typeface="微软雅黑" panose="020B0503020204020204" charset="-122"/>
                <a:ea typeface="微软雅黑" panose="020B0503020204020204" charset="-122"/>
              </a:rPr>
              <a:t>Comic strip &amp; Welcome  to the unit</a:t>
            </a:r>
            <a:endParaRPr lang="zh-CN" altLang="zh-CN" sz="32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5769" y="1603850"/>
            <a:ext cx="10809932" cy="7375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200" dirty="0" smtClean="0"/>
              <a:t> </a:t>
            </a:r>
            <a:r>
              <a:rPr lang="en-US" altLang="zh-CN" sz="3000" b="1" dirty="0" smtClean="0"/>
              <a:t>maybe</a:t>
            </a:r>
            <a:r>
              <a:rPr lang="zh-CN" altLang="zh-CN" sz="3000" b="1" dirty="0" smtClean="0"/>
              <a:t>意为</a:t>
            </a:r>
            <a:r>
              <a:rPr lang="en-US" altLang="zh-CN" sz="3000" b="1" dirty="0" smtClean="0"/>
              <a:t>“</a:t>
            </a:r>
            <a:r>
              <a:rPr lang="zh-CN" altLang="zh-CN" sz="3000" b="1" dirty="0" smtClean="0"/>
              <a:t>也许，可能，大概</a:t>
            </a:r>
            <a:r>
              <a:rPr lang="en-US" altLang="zh-CN" sz="3000" b="1" dirty="0" smtClean="0"/>
              <a:t>”</a:t>
            </a:r>
            <a:r>
              <a:rPr lang="zh-CN" altLang="zh-CN" sz="3000" b="1" dirty="0" smtClean="0"/>
              <a:t>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7539" y="2435469"/>
            <a:ext cx="397256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000" b="1" dirty="0" smtClean="0">
                <a:solidFill>
                  <a:srgbClr val="FFC000"/>
                </a:solidFill>
              </a:rPr>
              <a:t>[</a:t>
            </a:r>
            <a:r>
              <a:rPr lang="zh-CN" altLang="zh-CN" sz="3000" b="1" dirty="0" smtClean="0">
                <a:solidFill>
                  <a:srgbClr val="FFC000"/>
                </a:solidFill>
              </a:rPr>
              <a:t>辨析</a:t>
            </a:r>
            <a:r>
              <a:rPr lang="en-US" altLang="zh-CN" sz="3000" b="1" dirty="0" smtClean="0">
                <a:solidFill>
                  <a:srgbClr val="FFC000"/>
                </a:solidFill>
              </a:rPr>
              <a:t>] </a:t>
            </a:r>
            <a:r>
              <a:rPr lang="en-US" altLang="zh-CN" sz="3000" b="1" dirty="0" smtClean="0"/>
              <a:t>maybe</a:t>
            </a:r>
            <a:r>
              <a:rPr lang="zh-CN" altLang="zh-CN" sz="3000" b="1" dirty="0" smtClean="0"/>
              <a:t>与</a:t>
            </a:r>
            <a:r>
              <a:rPr lang="en-US" altLang="zh-CN" sz="3000" b="1" dirty="0" smtClean="0"/>
              <a:t>may be</a:t>
            </a:r>
            <a:endParaRPr lang="zh-CN" altLang="zh-CN" sz="3000" b="1" dirty="0" smtClean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133644" y="3205675"/>
          <a:ext cx="11516164" cy="2743200"/>
        </p:xfrm>
        <a:graphic>
          <a:graphicData uri="http://schemas.openxmlformats.org/drawingml/2006/table">
            <a:tbl>
              <a:tblPr/>
              <a:tblGrid>
                <a:gridCol w="15368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792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/>
                          <a:cs typeface="Courier New" panose="02070309020205020404"/>
                        </a:rPr>
                        <a:t>maybe</a:t>
                      </a:r>
                      <a:endParaRPr lang="zh-CN" sz="30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常位于</a:t>
                      </a:r>
                      <a:r>
                        <a:rPr lang="en-US" sz="3000" b="1" kern="100" dirty="0">
                          <a:latin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，表示不太肯定的推测，相当于</a:t>
                      </a:r>
                      <a:r>
                        <a:rPr lang="en-US" sz="3000" b="1" kern="100" dirty="0">
                          <a:latin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，</a:t>
                      </a:r>
                      <a:r>
                        <a:rPr lang="zh-CN" sz="3000" b="1" kern="100" dirty="0"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 </a:t>
                      </a:r>
                      <a:r>
                        <a:rPr lang="en-US" sz="3000" b="1" kern="100" dirty="0">
                          <a:latin typeface="+mn-lt"/>
                          <a:ea typeface="Times New Roman" panose="02020603050405020304"/>
                          <a:cs typeface="Courier New" panose="02070309020205020404"/>
                        </a:rPr>
                        <a:t>probably, possibly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。在口语中，</a:t>
                      </a:r>
                      <a:r>
                        <a:rPr lang="en-US" sz="3000" b="1" kern="100" dirty="0">
                          <a:latin typeface="Times New Roman" panose="02020603050405020304"/>
                          <a:cs typeface="Courier New" panose="02070309020205020404"/>
                        </a:rPr>
                        <a:t>maybe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可以单独使用。</a:t>
                      </a:r>
                      <a:endParaRPr lang="zh-CN" sz="30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000" b="1" kern="100">
                          <a:latin typeface="Times New Roman" panose="02020603050405020304"/>
                          <a:cs typeface="Courier New" panose="02070309020205020404"/>
                        </a:rPr>
                        <a:t>may be</a:t>
                      </a:r>
                      <a:endParaRPr lang="zh-CN" sz="3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意为</a:t>
                      </a:r>
                      <a:r>
                        <a:rPr lang="en-US" sz="3000" b="1" kern="100" dirty="0">
                          <a:latin typeface="宋体" panose="02010600030101010101" pitchFamily="2" charset="-122"/>
                          <a:cs typeface="Times New Roman" panose="02020603050405020304"/>
                        </a:rPr>
                        <a:t>“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可能是，也许是</a:t>
                      </a:r>
                      <a:r>
                        <a:rPr lang="en-US" sz="3000" b="1" kern="100" dirty="0">
                          <a:latin typeface="宋体" panose="02010600030101010101" pitchFamily="2" charset="-122"/>
                          <a:cs typeface="Times New Roman" panose="02020603050405020304"/>
                        </a:rPr>
                        <a:t>”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，由</a:t>
                      </a:r>
                      <a:r>
                        <a:rPr lang="en-US" sz="3000" b="1" kern="100" dirty="0" smtClean="0">
                          <a:latin typeface="Times New Roman" panose="02020603050405020304"/>
                          <a:cs typeface="Courier New" panose="02070309020205020404"/>
                        </a:rPr>
                        <a:t>_________</a:t>
                      </a:r>
                      <a:r>
                        <a:rPr lang="en-US" sz="3000" b="1" kern="100" dirty="0">
                          <a:latin typeface="Times New Roman" panose="02020603050405020304"/>
                          <a:cs typeface="Courier New" panose="02070309020205020404"/>
                        </a:rPr>
                        <a:t>may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加</a:t>
                      </a:r>
                      <a:r>
                        <a:rPr lang="en-US" sz="3000" b="1" kern="100" dirty="0" smtClean="0">
                          <a:latin typeface="Times New Roman" panose="02020603050405020304"/>
                          <a:cs typeface="Courier New" panose="02070309020205020404"/>
                        </a:rPr>
                        <a:t>______</a:t>
                      </a:r>
                      <a:r>
                        <a:rPr lang="en-US" sz="3000" b="1" kern="100" dirty="0">
                          <a:latin typeface="Times New Roman" panose="02020603050405020304"/>
                          <a:cs typeface="Courier New" panose="02070309020205020404"/>
                        </a:rPr>
                        <a:t>be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构成的，常用在句中，放在主语后作谓语，构成主系表结构。</a:t>
                      </a:r>
                      <a:endParaRPr lang="zh-CN" sz="30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601199" y="4633547"/>
            <a:ext cx="11128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系动词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86101" y="3314699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句首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43700" y="4633546"/>
            <a:ext cx="14221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情态动词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768253" y="3297116"/>
            <a:ext cx="12458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perhaps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3" grpId="0"/>
      <p:bldP spid="4" grpId="0"/>
      <p:bldP spid="5" grpId="0"/>
      <p:bldP spid="7" grpId="0"/>
      <p:bldP spid="8" grpId="0"/>
      <p:bldP spid="9" grpId="0"/>
      <p:bldP spid="10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26477" y="1732085"/>
            <a:ext cx="10814538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4. They may be in the classroom.(</a:t>
            </a:r>
            <a:r>
              <a:rPr lang="zh-CN" altLang="zh-CN" sz="3000" b="1" dirty="0" smtClean="0"/>
              <a:t>改为同义句</a:t>
            </a:r>
            <a:r>
              <a:rPr lang="en-US" altLang="zh-CN" sz="3000" b="1" dirty="0" smtClean="0"/>
              <a:t>)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________ they are in the classroom.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endParaRPr lang="zh-CN" altLang="en-US" sz="3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591407" y="2540977"/>
            <a:ext cx="10903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Maybe</a:t>
            </a:r>
            <a:endParaRPr lang="zh-CN" altLang="zh-CN" sz="24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457513" y="929069"/>
            <a:ext cx="11256264" cy="78483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●5    </a:t>
            </a:r>
            <a:r>
              <a:rPr lang="en-US" altLang="zh-CN" sz="3000" b="1" dirty="0" smtClean="0"/>
              <a:t>Do you believe what he/she says? </a:t>
            </a:r>
            <a:r>
              <a:rPr lang="zh-CN" altLang="zh-CN" sz="3000" b="1" dirty="0" smtClean="0"/>
              <a:t>你相信他</a:t>
            </a:r>
            <a:r>
              <a:rPr lang="en-US" altLang="zh-CN" sz="3000" b="1" dirty="0" smtClean="0"/>
              <a:t>/</a:t>
            </a:r>
            <a:r>
              <a:rPr lang="zh-CN" altLang="zh-CN" sz="3000" b="1" dirty="0" smtClean="0"/>
              <a:t>她说的话吗？ 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zh-CN" altLang="zh-CN" sz="3000" b="1" dirty="0"/>
          </a:p>
        </p:txBody>
      </p:sp>
      <p:sp>
        <p:nvSpPr>
          <p:cNvPr id="3" name="矩形 2"/>
          <p:cNvSpPr/>
          <p:nvPr/>
        </p:nvSpPr>
        <p:spPr>
          <a:xfrm>
            <a:off x="1459246" y="162806"/>
            <a:ext cx="94241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Period 1</a:t>
            </a:r>
            <a:r>
              <a:rPr lang="zh-CN" altLang="zh-CN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en-US" altLang="zh-CN" sz="3200" dirty="0" smtClean="0">
                <a:latin typeface="微软雅黑" panose="020B0503020204020204" charset="-122"/>
                <a:ea typeface="微软雅黑" panose="020B0503020204020204" charset="-122"/>
              </a:rPr>
              <a:t>Comic strip &amp; Welcome  to the unit</a:t>
            </a:r>
            <a:endParaRPr lang="zh-CN" altLang="zh-CN" sz="32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5769" y="1603850"/>
            <a:ext cx="1080993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zh-CN" altLang="zh-CN" sz="3000" b="1" dirty="0" smtClean="0"/>
          </a:p>
        </p:txBody>
      </p:sp>
      <p:pic>
        <p:nvPicPr>
          <p:cNvPr id="8" name="图片 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8700" y="2382715"/>
            <a:ext cx="7781192" cy="3138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3" grpId="0"/>
      <p:bldP spid="4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77008" y="1248508"/>
            <a:ext cx="1086953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FC000"/>
                </a:solidFill>
              </a:rPr>
              <a:t>[</a:t>
            </a:r>
            <a:r>
              <a:rPr lang="zh-CN" altLang="zh-CN" sz="3000" b="1" dirty="0" smtClean="0">
                <a:solidFill>
                  <a:srgbClr val="FFC000"/>
                </a:solidFill>
              </a:rPr>
              <a:t>拓展</a:t>
            </a:r>
            <a:r>
              <a:rPr lang="en-US" altLang="zh-CN" sz="3000" b="1" dirty="0" smtClean="0">
                <a:solidFill>
                  <a:srgbClr val="FFC000"/>
                </a:solidFill>
              </a:rPr>
              <a:t>] </a:t>
            </a:r>
            <a:r>
              <a:rPr lang="zh-CN" altLang="zh-CN" sz="3000" b="1" dirty="0" smtClean="0"/>
              <a:t>当</a:t>
            </a:r>
            <a:r>
              <a:rPr lang="en-US" altLang="zh-CN" sz="3000" b="1" dirty="0" smtClean="0"/>
              <a:t>believe, think, suppose</a:t>
            </a:r>
            <a:r>
              <a:rPr lang="zh-CN" altLang="zh-CN" sz="3000" b="1" dirty="0" smtClean="0"/>
              <a:t>等动词后接表示否定意义的宾语从句，且主句主语为第一人称时，通常将否定前移到主句中。该句型反意疑问句中疑问部分和从句保持一致，并且要注意否定后移。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I don't think I know you.</a:t>
            </a:r>
            <a:r>
              <a:rPr lang="zh-CN" altLang="zh-CN" sz="3000" b="1" dirty="0" smtClean="0"/>
              <a:t>我想我并不认识你。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I don't believe he will come.</a:t>
            </a:r>
            <a:r>
              <a:rPr lang="zh-CN" altLang="zh-CN" sz="3000" b="1" dirty="0" smtClean="0"/>
              <a:t>我相信他不回来。</a:t>
            </a:r>
          </a:p>
          <a:p>
            <a:endParaRPr lang="zh-CN" alt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29761" y="1345223"/>
            <a:ext cx="1102555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5. (1)</a:t>
            </a:r>
            <a:r>
              <a:rPr lang="zh-CN" altLang="zh-CN" sz="3000" b="1" dirty="0" smtClean="0"/>
              <a:t>我想他今天不会参加这次会议了。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   I ____________________ he will attend the meeting today.</a:t>
            </a:r>
            <a:endParaRPr lang="zh-CN" altLang="zh-CN" sz="3000" b="1" dirty="0" smtClean="0"/>
          </a:p>
          <a:p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98077" y="2206869"/>
            <a:ext cx="16482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don't think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92369" y="958361"/>
            <a:ext cx="11025553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(2)I don't think John will pass the final exam, ________</a:t>
            </a:r>
            <a:r>
              <a:rPr lang="zh-CN" altLang="zh-CN" sz="3000" b="1" dirty="0" smtClean="0"/>
              <a:t>？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A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do you</a:t>
            </a:r>
            <a:r>
              <a:rPr lang="zh-CN" altLang="zh-CN" sz="3000" b="1" dirty="0" smtClean="0"/>
              <a:t>　　</a:t>
            </a:r>
            <a:r>
              <a:rPr lang="en-US" altLang="zh-CN" sz="3000" b="1" dirty="0" smtClean="0"/>
              <a:t> B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won't he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C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don't you      D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will he</a:t>
            </a:r>
            <a:endParaRPr lang="zh-CN" altLang="zh-CN" sz="3000" b="1" dirty="0" smtClean="0"/>
          </a:p>
          <a:p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91308" y="3429000"/>
            <a:ext cx="10946423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3333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2600" b="1" dirty="0" smtClean="0">
                <a:solidFill>
                  <a:srgbClr val="3333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解析</a:t>
            </a:r>
            <a:r>
              <a:rPr lang="en-US" altLang="zh-CN" sz="2600" b="1" dirty="0" smtClean="0">
                <a:solidFill>
                  <a:srgbClr val="3333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】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考查反意疑问句。反意疑问句的构成方式：前肯后否，前否后肯。 当陈述部分是 </a:t>
            </a:r>
            <a:r>
              <a:rPr lang="en-US" altLang="zh-CN" sz="2600" b="1" dirty="0" smtClean="0">
                <a:ea typeface="黑体" panose="02010609060101010101" pitchFamily="49" charset="-122"/>
              </a:rPr>
              <a:t>I think/believe/suppose 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等主句后跟</a:t>
            </a:r>
            <a:r>
              <a:rPr lang="en-US" altLang="zh-CN" sz="2600" b="1" dirty="0" smtClean="0">
                <a:ea typeface="黑体" panose="02010609060101010101" pitchFamily="49" charset="-122"/>
              </a:rPr>
              <a:t>that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引导的从句时，疑问部分应和从句保持一致，并且要注意否定的后移。该句其实是考查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“</a:t>
            </a:r>
            <a:r>
              <a:rPr lang="en-US" altLang="zh-CN" sz="2600" b="1" dirty="0" smtClean="0">
                <a:ea typeface="黑体" panose="02010609060101010101" pitchFamily="49" charset="-122"/>
              </a:rPr>
              <a:t>John won't pass the final exam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</a:rPr>
              <a:t>”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的反意疑问句。故答案为</a:t>
            </a:r>
            <a:r>
              <a:rPr lang="en-US" altLang="zh-CN" sz="2600" b="1" dirty="0" smtClean="0">
                <a:ea typeface="黑体" panose="02010609060101010101" pitchFamily="49" charset="-122"/>
              </a:rPr>
              <a:t>D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</a:rPr>
              <a:t>。</a:t>
            </a:r>
            <a:endParaRPr lang="zh-CN" altLang="en-US" sz="2600" b="1" dirty="0">
              <a:latin typeface="仿宋" panose="02010609060101010101" charset="-122"/>
              <a:ea typeface="仿宋" panose="02010609060101010101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159261" y="1116624"/>
            <a:ext cx="389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D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949837" y="1751406"/>
          <a:ext cx="8966579" cy="4114800"/>
        </p:xfrm>
        <a:graphic>
          <a:graphicData uri="http://schemas.openxmlformats.org/drawingml/2006/table">
            <a:tbl>
              <a:tblPr/>
              <a:tblGrid>
                <a:gridCol w="12555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109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812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短语互译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一些喝的东西 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再吃一点儿食物 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保守秘密 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使某人高兴 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讲笑话 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____________________</a:t>
                      </a:r>
                      <a:endParaRPr lang="zh-CN" altLang="zh-CN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389685" y="1916725"/>
            <a:ext cx="26821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something to drink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74323" y="2505808"/>
            <a:ext cx="2957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have some more food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20308" y="3209192"/>
            <a:ext cx="35301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keep secrets/keep a secret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21469" y="3930162"/>
            <a:ext cx="21707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make </a:t>
            </a:r>
            <a:r>
              <a:rPr lang="en-US" altLang="zh-CN" sz="2400" b="1" dirty="0" err="1" smtClean="0">
                <a:solidFill>
                  <a:srgbClr val="FF0000"/>
                </a:solidFill>
              </a:rPr>
              <a:t>sb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 happy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41177" y="4580792"/>
            <a:ext cx="27206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tell jokes/tell a joke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1311823" y="1889138"/>
          <a:ext cx="8966579" cy="3429000"/>
        </p:xfrm>
        <a:graphic>
          <a:graphicData uri="http://schemas.openxmlformats.org/drawingml/2006/table">
            <a:tbl>
              <a:tblPr/>
              <a:tblGrid>
                <a:gridCol w="12555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109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812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短语互译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6.share one's joy ____________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7.tell lies ____________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8.care about ____________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9.talk to </a:t>
                      </a:r>
                      <a:r>
                        <a:rPr lang="en-US" altLang="zh-CN" sz="30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sb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____________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10.be ready to do </a:t>
                      </a:r>
                      <a:r>
                        <a:rPr lang="en-US" altLang="zh-CN" sz="30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sth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</a:t>
                      </a:r>
                      <a:endParaRPr lang="en-US" sz="3000" b="1" kern="100" dirty="0" smtClean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688623" y="2048608"/>
            <a:ext cx="23503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分享某人的欢乐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66492" y="2708031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说谎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76446" y="3411415"/>
            <a:ext cx="17315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关心，关怀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35770" y="4035669"/>
            <a:ext cx="17315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与某人交谈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77708" y="4730262"/>
            <a:ext cx="17315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乐意做某事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450818" y="1023835"/>
          <a:ext cx="11291248" cy="5486400"/>
        </p:xfrm>
        <a:graphic>
          <a:graphicData uri="http://schemas.openxmlformats.org/drawingml/2006/table">
            <a:tbl>
              <a:tblPr/>
              <a:tblGrid>
                <a:gridCol w="7660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2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755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句型在线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我能喝点儿东西吗？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Can I have ________________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？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我能再吃一点儿食物吗？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Can I have____________ food? 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冰箱里什么也没有。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_____________ in the fridge. 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你碗里的比萨饼怎么样？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__________________ the pizza in your bowl?</a:t>
                      </a:r>
                      <a:endParaRPr lang="en-US" sz="3000" b="1" kern="100" dirty="0" smtClean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516923" y="1828801"/>
            <a:ext cx="26821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something to drink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43300" y="3217985"/>
            <a:ext cx="16057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some more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89185" y="4519246"/>
            <a:ext cx="22565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There's nothing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02423" y="5934808"/>
            <a:ext cx="24513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What/How about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292557" y="1454658"/>
          <a:ext cx="11291248" cy="4114800"/>
        </p:xfrm>
        <a:graphic>
          <a:graphicData uri="http://schemas.openxmlformats.org/drawingml/2006/table">
            <a:tbl>
              <a:tblPr/>
              <a:tblGrid>
                <a:gridCol w="7660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2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755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句型在线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也许我们可以一起吃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分享。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 we can share it.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什么使你的朋友如此特别？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 your friend__________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？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你相信他说的话吗？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 you believe _______________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？</a:t>
                      </a:r>
                      <a:endParaRPr lang="en-US" sz="3000" b="1" kern="100" dirty="0" smtClean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354015" y="2242039"/>
            <a:ext cx="10903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Maybe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54016" y="3587261"/>
            <a:ext cx="1835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What makes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21569" y="3596053"/>
            <a:ext cx="14237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so special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58761" y="4994030"/>
            <a:ext cx="18453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what he says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200025"/>
            <a:ext cx="12192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pic>
        <p:nvPicPr>
          <p:cNvPr id="5" name="图片 4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7470" y="894080"/>
            <a:ext cx="4431030" cy="845185"/>
          </a:xfrm>
          <a:prstGeom prst="rect">
            <a:avLst/>
          </a:prstGeom>
        </p:spPr>
      </p:pic>
      <p:sp>
        <p:nvSpPr>
          <p:cNvPr id="6" name="Rectangle 9"/>
          <p:cNvSpPr/>
          <p:nvPr/>
        </p:nvSpPr>
        <p:spPr>
          <a:xfrm>
            <a:off x="746443" y="1901825"/>
            <a:ext cx="1491114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</a:rPr>
              <a:t>词汇点睛</a:t>
            </a:r>
            <a:r>
              <a:rPr lang="zh-CN" altLang="en-US" sz="2400" b="1" dirty="0" smtClean="0">
                <a:solidFill>
                  <a:srgbClr val="FF6600"/>
                </a:solidFill>
              </a:rPr>
              <a:t> </a:t>
            </a:r>
            <a:endParaRPr lang="zh-CN" altLang="en-US" sz="2400" b="1" dirty="0">
              <a:solidFill>
                <a:srgbClr val="FF66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698226" y="1074340"/>
            <a:ext cx="23391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课堂互动探究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436728" y="2321972"/>
            <a:ext cx="453970" cy="120032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73075" y="203644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204716" y="4482353"/>
            <a:ext cx="11987284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rgbClr val="F1A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rgbClr val="F1A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rgbClr val="F1A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dirty="0" smtClean="0"/>
              <a:t>honest</a:t>
            </a:r>
            <a:r>
              <a:rPr lang="zh-CN" altLang="zh-CN" sz="3000" b="1" dirty="0" smtClean="0"/>
              <a:t>虽然以</a:t>
            </a:r>
            <a:r>
              <a:rPr lang="en-US" altLang="zh-CN" sz="3000" b="1" dirty="0" smtClean="0"/>
              <a:t>“h”</a:t>
            </a:r>
            <a:r>
              <a:rPr lang="zh-CN" altLang="zh-CN" sz="3000" b="1" dirty="0" smtClean="0"/>
              <a:t>开头，但</a:t>
            </a:r>
            <a:r>
              <a:rPr lang="en-US" altLang="zh-CN" sz="3000" b="1" dirty="0" smtClean="0"/>
              <a:t>“h”</a:t>
            </a:r>
            <a:r>
              <a:rPr lang="zh-CN" altLang="zh-CN" sz="3000" b="1" dirty="0" smtClean="0"/>
              <a:t>不发音，故其第一个音素是</a:t>
            </a:r>
            <a:endParaRPr lang="en-US" altLang="zh-CN" sz="3000" b="1" dirty="0" smtClean="0"/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音素，因此其前面的不定冠词需用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。此类单词还有</a:t>
            </a:r>
            <a:endParaRPr lang="en-US" altLang="zh-CN" sz="3000" b="1" dirty="0" smtClean="0"/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/>
              <a:t>________(</a:t>
            </a:r>
            <a:r>
              <a:rPr lang="zh-CN" altLang="zh-CN" sz="3000" b="1" dirty="0" smtClean="0"/>
              <a:t>小时</a:t>
            </a:r>
            <a:r>
              <a:rPr lang="en-US" altLang="zh-CN" sz="3000" b="1" dirty="0" smtClean="0"/>
              <a:t>)</a:t>
            </a:r>
            <a:r>
              <a:rPr lang="zh-CN" altLang="zh-CN" sz="3000" b="1" dirty="0" smtClean="0"/>
              <a:t>等。</a:t>
            </a:r>
            <a:endParaRPr kumimoji="0" lang="zh-CN" altLang="en-US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8971" y="2467429"/>
            <a:ext cx="11103429" cy="6971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●1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/>
              <a:t>honest </a:t>
            </a:r>
            <a:r>
              <a:rPr lang="en-US" altLang="zh-CN" sz="3000" b="1" i="1" dirty="0" smtClean="0"/>
              <a:t>adj</a:t>
            </a:r>
            <a:r>
              <a:rPr lang="en-US" altLang="zh-CN" sz="3000" b="1" dirty="0" smtClean="0"/>
              <a:t>.</a:t>
            </a:r>
            <a:r>
              <a:rPr lang="zh-CN" altLang="zh-CN" sz="3000" b="1" dirty="0" smtClean="0"/>
              <a:t>诚实的；正直的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95086" y="3120574"/>
            <a:ext cx="10914743" cy="13896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dirty="0" smtClean="0"/>
              <a:t>Good friends should be </a:t>
            </a:r>
            <a:r>
              <a:rPr lang="en-US" altLang="zh-CN" sz="3000" b="1" i="1" dirty="0" smtClean="0"/>
              <a:t>honest</a:t>
            </a:r>
            <a:r>
              <a:rPr lang="en-US" altLang="zh-CN" sz="3000" b="1" dirty="0" smtClean="0"/>
              <a:t>.</a:t>
            </a:r>
            <a:r>
              <a:rPr lang="zh-CN" altLang="zh-CN" sz="3000" b="1" dirty="0" smtClean="0"/>
              <a:t>好朋友应该诚实。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Daniel is an </a:t>
            </a:r>
            <a:r>
              <a:rPr lang="en-US" altLang="zh-CN" sz="3000" b="1" i="1" dirty="0" smtClean="0"/>
              <a:t>honest</a:t>
            </a:r>
            <a:r>
              <a:rPr lang="en-US" altLang="zh-CN" sz="3000" b="1" dirty="0" smtClean="0"/>
              <a:t> boy.</a:t>
            </a:r>
            <a:r>
              <a:rPr lang="zh-CN" altLang="zh-CN" sz="3000" b="1" dirty="0" smtClean="0"/>
              <a:t>丹尼尔是一个诚实的男孩。</a:t>
            </a:r>
            <a:endParaRPr lang="zh-CN" altLang="zh-CN" sz="3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923591" y="5394405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元音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331309" y="5415006"/>
            <a:ext cx="5100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an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74513" y="6083880"/>
            <a:ext cx="817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hour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253" grpId="0"/>
      <p:bldP spid="12" grpId="0"/>
      <p:bldP spid="15" grpId="0"/>
      <p:bldP spid="16" grpId="0"/>
      <p:bldP spid="17" grpId="0"/>
      <p:bldP spid="18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6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2771</Words>
  <Application>Microsoft Office PowerPoint</Application>
  <PresentationFormat>宽屏</PresentationFormat>
  <Paragraphs>311</Paragraphs>
  <Slides>45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45</vt:i4>
      </vt:variant>
    </vt:vector>
  </HeadingPairs>
  <TitlesOfParts>
    <vt:vector size="56" baseType="lpstr">
      <vt:lpstr>仿宋</vt:lpstr>
      <vt:lpstr>黑体</vt:lpstr>
      <vt:lpstr>华文新魏</vt:lpstr>
      <vt:lpstr>宋体</vt:lpstr>
      <vt:lpstr>微软雅黑</vt:lpstr>
      <vt:lpstr>Arial</vt:lpstr>
      <vt:lpstr>Book Antiqua</vt:lpstr>
      <vt:lpstr>Calibri</vt:lpstr>
      <vt:lpstr>Courier New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2023-01-16T23:40:40Z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E3CAC87DF73F424783490E09477ED35D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