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315" r:id="rId4"/>
    <p:sldId id="321" r:id="rId5"/>
    <p:sldId id="308" r:id="rId6"/>
    <p:sldId id="317" r:id="rId7"/>
    <p:sldId id="296" r:id="rId8"/>
    <p:sldId id="322" r:id="rId9"/>
    <p:sldId id="323" r:id="rId10"/>
    <p:sldId id="313" r:id="rId11"/>
    <p:sldId id="324" r:id="rId12"/>
    <p:sldId id="325" r:id="rId13"/>
    <p:sldId id="318" r:id="rId14"/>
    <p:sldId id="326" r:id="rId15"/>
    <p:sldId id="261" r:id="rId16"/>
    <p:sldId id="300" r:id="rId17"/>
    <p:sldId id="301" r:id="rId18"/>
    <p:sldId id="311" r:id="rId19"/>
    <p:sldId id="319" r:id="rId20"/>
    <p:sldId id="282" r:id="rId21"/>
    <p:sldId id="320" r:id="rId22"/>
    <p:sldId id="279" r:id="rId2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DFB"/>
    <a:srgbClr val="F1F9BF"/>
    <a:srgbClr val="FFCCCC"/>
    <a:srgbClr val="FFCCFF"/>
    <a:srgbClr val="D1F3FF"/>
    <a:srgbClr val="BCFCE2"/>
    <a:srgbClr val="E0F276"/>
    <a:srgbClr val="98B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10245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208CA4D-750A-423A-AFAC-F4EAF6862A9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7%20Integrated%20skills%20A2&#35838;&#25991;&#21548;&#21147;.mp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U7%20Integrated%20skills%20A3&#35838;&#25991;&#21548;&#21147;.mp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U7%20Integrated%20skills%20B%20&#35838;&#25991;&#26391;&#35835;.mp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1" y="971592"/>
            <a:ext cx="914399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7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　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Seasons</a:t>
            </a:r>
            <a:endParaRPr lang="en-US" altLang="zh-CN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5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195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969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0482" name="TextBox 39"/>
          <p:cNvSpPr txBox="1">
            <a:spLocks noChangeArrowheads="1"/>
          </p:cNvSpPr>
          <p:nvPr/>
        </p:nvSpPr>
        <p:spPr bwMode="auto">
          <a:xfrm>
            <a:off x="2638425" y="8715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rest /rest/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其余的部分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 flipH="1">
            <a:off x="850900" y="9826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600200" y="1581150"/>
            <a:ext cx="5410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Did you see the rest of the children?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你见到其余的孩子了吗？</a:t>
            </a: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2549525" y="2798763"/>
            <a:ext cx="58340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rest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常与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of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连用，若后面接可数名词，谓语动词用复数形式；若后面接不可数名词，谓语动词用单数形式。</a:t>
            </a:r>
          </a:p>
        </p:txBody>
      </p:sp>
      <p:sp>
        <p:nvSpPr>
          <p:cNvPr id="20488" name="TextBox 39"/>
          <p:cNvSpPr txBox="1">
            <a:spLocks noChangeArrowheads="1"/>
          </p:cNvSpPr>
          <p:nvPr/>
        </p:nvSpPr>
        <p:spPr bwMode="auto">
          <a:xfrm>
            <a:off x="533400" y="2897188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考向一</a:t>
            </a:r>
          </a:p>
        </p:txBody>
      </p:sp>
      <p:sp>
        <p:nvSpPr>
          <p:cNvPr id="20489" name="矩形 11"/>
          <p:cNvSpPr>
            <a:spLocks noChangeArrowheads="1"/>
          </p:cNvSpPr>
          <p:nvPr/>
        </p:nvSpPr>
        <p:spPr bwMode="auto">
          <a:xfrm>
            <a:off x="1387475" y="294322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9"/>
          <p:cNvSpPr>
            <a:spLocks noChangeArrowheads="1"/>
          </p:cNvSpPr>
          <p:nvPr/>
        </p:nvSpPr>
        <p:spPr bwMode="auto">
          <a:xfrm>
            <a:off x="1368425" y="971550"/>
            <a:ext cx="64071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The rest of the work is easy to finish.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剩下的工作很容易完成。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rest of you stay in the classroom.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你们当中其余的人呆在教室里。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9"/>
          <p:cNvSpPr>
            <a:spLocks noChangeArrowheads="1"/>
          </p:cNvSpPr>
          <p:nvPr/>
        </p:nvSpPr>
        <p:spPr bwMode="auto">
          <a:xfrm>
            <a:off x="1557338" y="766763"/>
            <a:ext cx="2557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rest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的其他用法：</a:t>
            </a:r>
          </a:p>
        </p:txBody>
      </p:sp>
      <p:sp>
        <p:nvSpPr>
          <p:cNvPr id="22530" name="TextBox 39"/>
          <p:cNvSpPr txBox="1">
            <a:spLocks noChangeArrowheads="1"/>
          </p:cNvSpPr>
          <p:nvPr/>
        </p:nvSpPr>
        <p:spPr bwMode="auto">
          <a:xfrm>
            <a:off x="533400" y="841375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考向二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219200" y="1381125"/>
          <a:ext cx="7086600" cy="3299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0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442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  <a:endParaRPr lang="zh-CN" altLang="en-US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461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作名词时，还有</a:t>
                      </a: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休息时间</a:t>
                      </a: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的意思</a:t>
                      </a:r>
                      <a:endParaRPr lang="zh-CN" altLang="en-US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You need enough </a:t>
                      </a:r>
                      <a:r>
                        <a:rPr lang="en-US" altLang="zh-CN" sz="2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rest</a:t>
                      </a: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你需要足够的休息时间。</a:t>
                      </a:r>
                      <a:endParaRPr lang="zh-CN" altLang="en-US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461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还可作及物动词，意为“使……休息”。</a:t>
                      </a:r>
                      <a:endParaRPr lang="zh-CN" altLang="en-US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He stopped to </a:t>
                      </a:r>
                      <a:r>
                        <a:rPr lang="en-US" altLang="zh-CN" sz="2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rest </a:t>
                      </a: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himself.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他停下来休息。</a:t>
                      </a:r>
                      <a:endParaRPr lang="zh-CN" altLang="en-US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461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也可作不及物动词，意为</a:t>
                      </a: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休息</a:t>
                      </a: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altLang="en-US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altLang="zh-CN" sz="2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rested</a:t>
                      </a: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for an hour before I went out.</a:t>
                      </a:r>
                      <a:r>
                        <a:rPr lang="en-US" altLang="zh-CN" sz="2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我在出去前休息了一个小时。</a:t>
                      </a:r>
                      <a:endParaRPr lang="zh-CN" altLang="en-US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969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3554" name="TextBox 39"/>
          <p:cNvSpPr txBox="1">
            <a:spLocks noChangeArrowheads="1"/>
          </p:cNvSpPr>
          <p:nvPr/>
        </p:nvSpPr>
        <p:spPr bwMode="auto">
          <a:xfrm>
            <a:off x="2638425" y="8715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 bit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有点儿</a:t>
            </a:r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 flipH="1">
            <a:off x="850900" y="9826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6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600200" y="1504950"/>
            <a:ext cx="639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 bit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用来修饰形容词或副词的原级或比较级。</a:t>
            </a: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1066800" y="2203450"/>
            <a:ext cx="6858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This dress is a bit more expensive than that one.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这条连衣裙比那条贵一点儿。</a:t>
            </a:r>
          </a:p>
        </p:txBody>
      </p:sp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2681288" y="3525838"/>
            <a:ext cx="3124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 bit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 little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61" name="TextBox 39"/>
          <p:cNvSpPr txBox="1">
            <a:spLocks noChangeArrowheads="1"/>
          </p:cNvSpPr>
          <p:nvPr/>
        </p:nvSpPr>
        <p:spPr bwMode="auto">
          <a:xfrm>
            <a:off x="881063" y="3589338"/>
            <a:ext cx="12954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23562" name="矩形 11"/>
          <p:cNvSpPr>
            <a:spLocks noChangeArrowheads="1"/>
          </p:cNvSpPr>
          <p:nvPr/>
        </p:nvSpPr>
        <p:spPr bwMode="auto">
          <a:xfrm>
            <a:off x="1419225" y="3638550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85800" y="819150"/>
          <a:ext cx="8001000" cy="3886200"/>
        </p:xfrm>
        <a:graphic>
          <a:graphicData uri="http://schemas.openxmlformats.org/drawingml/2006/table">
            <a:tbl>
              <a:tblPr/>
              <a:tblGrid>
                <a:gridCol w="79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8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zh-CN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共同点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273050" algn="l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zh-CN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两者都可用来修饰不可数名词，表示</a:t>
                      </a:r>
                      <a:r>
                        <a:rPr 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“一点儿；少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量”</a:t>
                      </a:r>
                      <a:r>
                        <a:rPr lang="zh-CN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  <a:p>
                      <a:pPr marL="273050" indent="-273050" algn="l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b) a little</a:t>
                      </a:r>
                      <a:r>
                        <a:rPr lang="zh-CN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与</a:t>
                      </a:r>
                      <a:r>
                        <a:rPr lang="en-US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 bit</a:t>
                      </a:r>
                      <a:r>
                        <a:rPr lang="zh-CN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用在肯定句中修饰形容词或副词时可通用。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600"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zh-CN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不同点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a) a little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可以直接修饰不可数名词，但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 bit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后需加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后才可接不可数名词。</a:t>
                      </a:r>
                      <a:endParaRPr lang="en-US" altLang="zh-CN" sz="2100" kern="100" dirty="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1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2100" b="1" kern="100" dirty="0" err="1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altLang="zh-CN" sz="21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Please lend me </a:t>
                      </a:r>
                      <a:r>
                        <a:rPr lang="en-US" altLang="zh-CN" sz="21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 bit of/a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little money.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请借给我一点儿钱。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b) a little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与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 bit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用在否定句中，其含义不同。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not a bit 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＝ 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not at all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一点也不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；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not a little 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＝ 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非常，很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CN" sz="2100" kern="100" dirty="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1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2100" b="1" kern="100" dirty="0" err="1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altLang="zh-CN" sz="21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I'm </a:t>
                      </a:r>
                      <a:r>
                        <a:rPr lang="en-US" altLang="zh-CN" sz="21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not a bit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happy.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我一点也不高兴。 </a:t>
                      </a:r>
                      <a:endParaRPr lang="en-US" altLang="zh-CN" sz="2100" kern="100" dirty="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      I'm </a:t>
                      </a:r>
                      <a:r>
                        <a:rPr lang="en-US" altLang="zh-CN" sz="21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not a little</a:t>
                      </a:r>
                      <a:r>
                        <a:rPr lang="en-US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happy.</a:t>
                      </a:r>
                      <a:r>
                        <a:rPr lang="zh-CN" altLang="zh-CN" sz="21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我非常开心。</a:t>
                      </a:r>
                      <a:r>
                        <a:rPr lang="en-US" sz="21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1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85825"/>
            <a:ext cx="7385050" cy="5318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5602" name="TextBox 39"/>
          <p:cNvSpPr txBox="1">
            <a:spLocks noChangeArrowheads="1"/>
          </p:cNvSpPr>
          <p:nvPr/>
        </p:nvSpPr>
        <p:spPr bwMode="auto">
          <a:xfrm>
            <a:off x="2638425" y="8715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blow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bləʊ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vi.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&amp; 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vt.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吹；刮</a:t>
            </a:r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 flipH="1">
            <a:off x="850900" y="965200"/>
            <a:ext cx="1450975" cy="3794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4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636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524000" y="1428750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A cold wind blew from the east.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从东边吹来一股冷风。</a:t>
            </a: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2309813" y="2687638"/>
            <a:ext cx="2490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blow out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吹灭</a:t>
            </a:r>
          </a:p>
        </p:txBody>
      </p:sp>
      <p:sp>
        <p:nvSpPr>
          <p:cNvPr id="25608" name="TextBox 39"/>
          <p:cNvSpPr txBox="1">
            <a:spLocks noChangeArrowheads="1"/>
          </p:cNvSpPr>
          <p:nvPr/>
        </p:nvSpPr>
        <p:spPr bwMode="auto">
          <a:xfrm>
            <a:off x="1447800" y="2746375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搭配：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0" y="3352800"/>
            <a:ext cx="5967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I like blowing out birthday candles.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我喜欢吹灭生日蜡烛。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1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12"/>
          <p:cNvSpPr>
            <a:spLocks noChangeArrowheads="1"/>
          </p:cNvSpPr>
          <p:nvPr/>
        </p:nvSpPr>
        <p:spPr bwMode="auto">
          <a:xfrm>
            <a:off x="533400" y="666750"/>
            <a:ext cx="8229600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10000"/>
              </a:lnSpc>
              <a:buFontTx/>
              <a:buNone/>
              <a:defRPr/>
            </a:pPr>
            <a:r>
              <a:rPr lang="en-US" altLang="zh-CN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skills</a:t>
            </a:r>
          </a:p>
          <a:p>
            <a:pPr marL="450850" indent="-450850">
              <a:lnSpc>
                <a:spcPct val="110000"/>
              </a:lnSpc>
              <a:buFontTx/>
              <a:buNone/>
              <a:defRPr/>
            </a:pP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suffixes ­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add the suffix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-­y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some nouns to form adjectives. The suffix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­-y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“having the quality of”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62000" y="2211388"/>
          <a:ext cx="3733800" cy="2347912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Noun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Suffix → Adjective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cloud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baseline="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        →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cloud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wind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        →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wind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rain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         →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rain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snow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         →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snow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sun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        →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sunn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fog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        →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fogg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648200" y="2217738"/>
          <a:ext cx="3733800" cy="2347912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Noun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Suffix →  Adjective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200" kern="100" dirty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luck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y         </a:t>
                      </a:r>
                      <a:r>
                        <a:rPr lang="en-US" alt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 </a:t>
                      </a:r>
                      <a:r>
                        <a:rPr lang="en-US" sz="2200" kern="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blucky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health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y        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healthy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sleep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y         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sleepy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shine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y         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shiny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noise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y         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noisy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fun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zh-CN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y         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 </a:t>
                      </a:r>
                      <a:r>
                        <a:rPr lang="en-US" sz="2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funny</a:t>
                      </a:r>
                      <a:endParaRPr lang="zh-CN" sz="2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矩形 12"/>
          <p:cNvSpPr>
            <a:spLocks noChangeArrowheads="1"/>
          </p:cNvSpPr>
          <p:nvPr/>
        </p:nvSpPr>
        <p:spPr bwMode="auto">
          <a:xfrm>
            <a:off x="533400" y="608013"/>
            <a:ext cx="83058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Millie is writing about the weather in Beijing. Complete her article with the help of the pictures and the words in the box.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752600" y="1522413"/>
          <a:ext cx="4800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337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fun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luck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noise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sleep</a:t>
                      </a:r>
                      <a:endParaRPr lang="zh-CN" altLang="en-US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657" name="矩形 12"/>
          <p:cNvSpPr>
            <a:spLocks noChangeArrowheads="1"/>
          </p:cNvSpPr>
          <p:nvPr/>
        </p:nvSpPr>
        <p:spPr bwMode="auto">
          <a:xfrm>
            <a:off x="533400" y="2062163"/>
            <a:ext cx="83058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>
                <a:latin typeface="Times New Roman" panose="02020603050405020304" pitchFamily="18" charset="0"/>
              </a:rPr>
              <a:t>It is so (1)______               in spring. Many people in the street have to cover their faces with scarves. It makes them look (2)______ .</a:t>
            </a:r>
            <a:endParaRPr lang="zh-CN" altLang="en-US" sz="230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300">
                <a:latin typeface="Times New Roman" panose="02020603050405020304" pitchFamily="18" charset="0"/>
              </a:rPr>
              <a:t> </a:t>
            </a:r>
            <a:r>
              <a:rPr lang="en-US" altLang="zh-CN" sz="2300">
                <a:latin typeface="Times New Roman" panose="02020603050405020304" pitchFamily="18" charset="0"/>
              </a:rPr>
              <a:t>Summer is usually very hot. he high temperature makes people (3)________ in the afternoon. Sometimes it is (4)_______.           The sudden heavy rain causes a lot of problems.</a:t>
            </a:r>
            <a:endParaRPr lang="en-US" altLang="zh-CN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8" name="Picture 3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0" y="3705225"/>
            <a:ext cx="827088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3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19400" y="2062163"/>
            <a:ext cx="9255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39913" y="2174875"/>
            <a:ext cx="9540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windy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224713" y="2724150"/>
            <a:ext cx="91916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funny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131888" y="3749675"/>
            <a:ext cx="9556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sleepy</a:t>
            </a: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418263" y="3749675"/>
            <a:ext cx="8572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</a:rPr>
              <a:t>rainy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矩形 12"/>
          <p:cNvSpPr>
            <a:spLocks noChangeArrowheads="1"/>
          </p:cNvSpPr>
          <p:nvPr/>
        </p:nvSpPr>
        <p:spPr bwMode="auto">
          <a:xfrm>
            <a:off x="685800" y="1274763"/>
            <a:ext cx="7924800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300">
                <a:latin typeface="Times New Roman" panose="02020603050405020304" pitchFamily="18" charset="0"/>
              </a:rPr>
              <a:t>Autumn is the best season of the year. People are (5)________ to enjoy many (6)________          days. They like to have a short trip around the city at the weekend.</a:t>
            </a:r>
          </a:p>
          <a:p>
            <a:pPr>
              <a:lnSpc>
                <a:spcPct val="140000"/>
              </a:lnSpc>
            </a:pPr>
            <a:r>
              <a:rPr lang="en-US" altLang="zh-CN" sz="2300">
                <a:latin typeface="Times New Roman" panose="02020603050405020304" pitchFamily="18" charset="0"/>
              </a:rPr>
              <a:t> Most children like winter. They are happy and (7)________ on (8)________              days. They like snowball fights.</a:t>
            </a:r>
          </a:p>
          <a:p>
            <a:pPr>
              <a:lnSpc>
                <a:spcPct val="140000"/>
              </a:lnSpc>
            </a:pPr>
            <a:r>
              <a:rPr lang="en-US" altLang="zh-CN" sz="2300">
                <a:latin typeface="Times New Roman" panose="02020603050405020304" pitchFamily="18" charset="0"/>
              </a:rPr>
              <a:t>It is sometimes (9)________                in autumn and winter. Heavy fog is not (10)________ for people.</a:t>
            </a:r>
            <a:endParaRPr lang="en-US" altLang="zh-CN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5" name="Picture 3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67200" y="3776663"/>
            <a:ext cx="93980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3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33800" y="1863725"/>
            <a:ext cx="730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3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62200" y="3217863"/>
            <a:ext cx="91122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977063" y="1331913"/>
            <a:ext cx="901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lucky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632075" y="1833563"/>
            <a:ext cx="97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sunny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781800" y="2800350"/>
            <a:ext cx="868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noisy</a:t>
            </a:r>
            <a:endParaRPr lang="zh-CN" altLang="en-US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1752600" y="819150"/>
          <a:ext cx="4800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337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fun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luck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noise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sleep</a:t>
                      </a:r>
                      <a:endParaRPr lang="zh-CN" altLang="en-US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219200" y="3302000"/>
            <a:ext cx="100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snowy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114675" y="3779838"/>
            <a:ext cx="1211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foggy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335338" y="4276725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healthy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1"/>
          <p:cNvSpPr>
            <a:spLocks noChangeArrowheads="1"/>
          </p:cNvSpPr>
          <p:nvPr/>
        </p:nvSpPr>
        <p:spPr bwMode="auto">
          <a:xfrm>
            <a:off x="609600" y="757238"/>
            <a:ext cx="78486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35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根据汉语提示或用所给词的适当形式填空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You're not________(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)hard enough!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It's very cold today. I hope the temperature will rise by a few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度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tomorrow.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Many people go to Harbin to watch the 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Festival every winter.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My mother is too tired, and she is in a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深的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)sleep now.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447925" y="1352550"/>
            <a:ext cx="122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blowing</a:t>
            </a:r>
            <a:endParaRPr lang="zh-CN" altLang="en-US" dirty="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76400" y="2308225"/>
            <a:ext cx="1169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degrees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019800" y="2836863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Ice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137275" y="3825875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2"/>
          <p:cNvSpPr>
            <a:spLocks noChangeArrowheads="1"/>
          </p:cNvSpPr>
          <p:nvPr/>
        </p:nvSpPr>
        <p:spPr bwMode="auto">
          <a:xfrm>
            <a:off x="1600200" y="920750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1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What's the weather like in your city?</a:t>
            </a:r>
          </a:p>
        </p:txBody>
      </p:sp>
      <p:pic>
        <p:nvPicPr>
          <p:cNvPr id="12290" name="Picture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1809750"/>
            <a:ext cx="34734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1833563"/>
            <a:ext cx="33051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1"/>
          <p:cNvSpPr>
            <a:spLocks noChangeArrowheads="1"/>
          </p:cNvSpPr>
          <p:nvPr/>
        </p:nvSpPr>
        <p:spPr bwMode="auto">
          <a:xfrm>
            <a:off x="685800" y="728663"/>
            <a:ext cx="78486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It is a________(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突然的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message for all of us.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lighting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引起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a big fire last night.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—May I speak to Mr. Black?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—Sorry, I can't hear you. Can you speak ________ (loud), please?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Look, some boys are ________ (fight) over there. Let's go and stop them.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920875" y="895350"/>
            <a:ext cx="1127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sudden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916238" y="1428750"/>
            <a:ext cx="1074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caused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324600" y="2508250"/>
            <a:ext cx="1039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louder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865563" y="3614738"/>
            <a:ext cx="1211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fighting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685800" y="728663"/>
            <a:ext cx="78486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am so ________ (sleep) that I can't continue doing my homework.</a:t>
            </a:r>
          </a:p>
          <a:p>
            <a:pPr marL="628650" indent="-6286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 can ________ (ring) me up at any time if something   worries you.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249488" y="884238"/>
            <a:ext cx="987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sleepy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722563" y="196215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ring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1036638"/>
            <a:ext cx="71628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rest, blow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33400" y="666750"/>
            <a:ext cx="57912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Integrated skills</a:t>
            </a:r>
          </a:p>
          <a:p>
            <a:pPr>
              <a:lnSpc>
                <a:spcPct val="11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Weather in different seasons and places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03238" y="1508125"/>
            <a:ext cx="818356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5305" indent="-5353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A1)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</a:rPr>
              <a:t> Wu is giving the students the weather reports for different seasons in Beijing. Help them write the possible season under each report.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141413" y="3063875"/>
            <a:ext cx="7088187" cy="1412875"/>
          </a:xfrm>
          <a:prstGeom prst="rect">
            <a:avLst/>
          </a:prstGeom>
          <a:solidFill>
            <a:srgbClr val="D1F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1 Snowstorms from the north will arrive in the late afternoon. The wind will be stronger and the temperature will drop below zero, to ­10℃. ___________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705600" y="3986213"/>
            <a:ext cx="1039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winter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609600" y="742950"/>
            <a:ext cx="7696200" cy="1319213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txBody>
          <a:bodyPr>
            <a:spAutoFit/>
          </a:bodyPr>
          <a:lstStyle>
            <a:lvl1pPr marL="535305" indent="-5353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73050" indent="-273050" algn="just" eaLnBrk="1" hangingPunct="1">
              <a:lnSpc>
                <a:spcPct val="125000"/>
              </a:lnSpc>
              <a:buFontTx/>
              <a:buNone/>
              <a:defRPr/>
            </a:pP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It will be mainly dry and sunny today, but it will turn more cloudy in the evening. The temperature will be around 9℃ during the day and 4℃ at night.                          ___________</a:t>
            </a:r>
          </a:p>
        </p:txBody>
      </p:sp>
      <p:pic>
        <p:nvPicPr>
          <p:cNvPr id="14338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609600" y="2225675"/>
            <a:ext cx="7696200" cy="1322388"/>
          </a:xfrm>
          <a:prstGeom prst="rect">
            <a:avLst/>
          </a:prstGeom>
          <a:solidFill>
            <a:srgbClr val="D1F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5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3 It will be a beautiful, hot day again today, with temperatures in the thirties. Sunshine and blue skies will stay with us for the rest of the week.                                              ___________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09600" y="3732213"/>
            <a:ext cx="7696200" cy="900112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txBody>
          <a:bodyPr>
            <a:spAutoFit/>
          </a:bodyPr>
          <a:lstStyle>
            <a:lvl1pPr marL="535305" indent="-5353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73050" indent="-273050" algn="just" eaLnBrk="1" hangingPunct="1">
              <a:lnSpc>
                <a:spcPct val="125000"/>
              </a:lnSpc>
              <a:buFontTx/>
              <a:buNone/>
              <a:defRPr/>
            </a:pPr>
            <a:r>
              <a:rPr lang="en-US" altLang="zh-C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There will be a few showers today, but it will be warm, with daytime temperatures around 18 or 19 degrees. ___________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781800" y="1600200"/>
            <a:ext cx="1212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autumn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732588" y="3086100"/>
            <a:ext cx="1262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summer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858000" y="4183063"/>
            <a:ext cx="102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spring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矩形 12"/>
          <p:cNvSpPr>
            <a:spLocks noChangeArrowheads="1"/>
          </p:cNvSpPr>
          <p:nvPr/>
        </p:nvSpPr>
        <p:spPr bwMode="auto">
          <a:xfrm>
            <a:off x="381000" y="665163"/>
            <a:ext cx="838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A2)Simon is listening to the weather report on the radio. Help him complete the table below.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18088" y="1352550"/>
            <a:ext cx="166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43000" y="1885950"/>
          <a:ext cx="7010399" cy="2528890"/>
        </p:xfrm>
        <a:graphic>
          <a:graphicData uri="http://schemas.openxmlformats.org/drawingml/2006/table">
            <a:tbl>
              <a:tblPr/>
              <a:tblGrid>
                <a:gridCol w="158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Place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Weather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Temperature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(highest)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Temperature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(lowest)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Beijing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9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9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­-2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℃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9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9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New York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5℃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London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9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9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9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-­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1℃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9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Sydney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showers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701925" y="2776538"/>
            <a:ext cx="1624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snowstorm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610350" y="2811463"/>
            <a:ext cx="957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9℃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000375" y="3105150"/>
            <a:ext cx="973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sunny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956175" y="3176588"/>
            <a:ext cx="647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9℃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016250" y="3567113"/>
            <a:ext cx="1057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cloudy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972050" y="3559175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3℃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960938" y="39798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26℃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784975" y="4003675"/>
            <a:ext cx="80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21℃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矩形 12"/>
          <p:cNvSpPr>
            <a:spLocks noChangeArrowheads="1"/>
          </p:cNvSpPr>
          <p:nvPr/>
        </p:nvSpPr>
        <p:spPr bwMode="auto">
          <a:xfrm>
            <a:off x="457200" y="666750"/>
            <a:ext cx="8229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A3) Annie is writing about the weather in different places in her diary entry. Listen to her conversation with Simon. Help her complete her diary entry.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矩形 12"/>
          <p:cNvSpPr>
            <a:spLocks noChangeArrowheads="1"/>
          </p:cNvSpPr>
          <p:nvPr/>
        </p:nvSpPr>
        <p:spPr bwMode="auto">
          <a:xfrm>
            <a:off x="838200" y="1946275"/>
            <a:ext cx="7696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5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Today I learnt more about weather. It can be so different in different places.</a:t>
            </a:r>
          </a:p>
          <a:p>
            <a:pPr algn="just">
              <a:lnSpc>
                <a:spcPct val="135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There will be a (1)____________ in Beijing tomorrow. The lowest temperature will be ­9℃.It will be (2)________ in New York and (3)________ in London. The temperature in New York will stay above zero, between(4)________and 5℃</a:t>
            </a:r>
            <a:r>
              <a:rPr lang="zh-CN" altLang="en-US" sz="2200">
                <a:latin typeface="Times New Roman" panose="02020603050405020304" pitchFamily="18" charset="0"/>
              </a:rPr>
              <a:t>，</a:t>
            </a:r>
            <a:r>
              <a:rPr lang="en-US" altLang="zh-CN" sz="2200">
                <a:latin typeface="Times New Roman" panose="02020603050405020304" pitchFamily="18" charset="0"/>
              </a:rPr>
              <a:t>but it will be colder in</a:t>
            </a: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0" y="1554163"/>
            <a:ext cx="15827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71813" y="2933700"/>
            <a:ext cx="15001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snowstorm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399088" y="3363913"/>
            <a:ext cx="9048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sunny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336675" y="3817938"/>
            <a:ext cx="984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cloudy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821113" y="4273550"/>
            <a:ext cx="609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9℃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矩形 12"/>
          <p:cNvSpPr>
            <a:spLocks noChangeArrowheads="1"/>
          </p:cNvSpPr>
          <p:nvPr/>
        </p:nvSpPr>
        <p:spPr bwMode="auto">
          <a:xfrm>
            <a:off x="685800" y="1047750"/>
            <a:ext cx="76962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5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London. The lowest temperature will be below zero, at (5)________</a:t>
            </a:r>
            <a:r>
              <a:rPr lang="zh-CN" altLang="en-US" sz="2200">
                <a:latin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35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It is always so snowy and cold in Beijing during this time of year, but Sydney is quite different. When it is winter in China, it is (6)________ in Australia. Tomorrow there will be (7)________ in Sydney and the temperature will be between (8)________ and 21℃.</a:t>
            </a: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19200" y="1581150"/>
            <a:ext cx="893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1℃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79500" y="2952750"/>
            <a:ext cx="1171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summer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858000" y="2952750"/>
            <a:ext cx="11541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showers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840538" y="3384550"/>
            <a:ext cx="7508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26℃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矩形 12"/>
          <p:cNvSpPr>
            <a:spLocks noChangeArrowheads="1"/>
          </p:cNvSpPr>
          <p:nvPr/>
        </p:nvSpPr>
        <p:spPr bwMode="auto">
          <a:xfrm>
            <a:off x="457200" y="666750"/>
            <a:ext cx="80772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4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B)Speak up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How's the weather in Nanjing?</a:t>
            </a:r>
          </a:p>
          <a:p>
            <a:pPr marL="273050" algn="just">
              <a:lnSpc>
                <a:spcPct val="114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is talking about the weather on the phone with his aunt in Nanjing. Work in pairs and talk about the weather. Use the conversation below as a model.</a:t>
            </a:r>
          </a:p>
        </p:txBody>
      </p:sp>
      <p:sp>
        <p:nvSpPr>
          <p:cNvPr id="8" name="矩形 12"/>
          <p:cNvSpPr>
            <a:spLocks noChangeArrowheads="1"/>
          </p:cNvSpPr>
          <p:nvPr/>
        </p:nvSpPr>
        <p:spPr bwMode="auto">
          <a:xfrm>
            <a:off x="738188" y="2324100"/>
            <a:ext cx="784860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Aunt</a:t>
            </a: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Hi, Daniel. This is Aunt Jane speaking.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Daniel</a:t>
            </a: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Hi, Aunt Jane.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Aunt</a:t>
            </a: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 doing?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986155" indent="-986155"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Daniel</a:t>
            </a: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I'm fine, but it's really cold. There was a strong snowstorm here in Beijing yesterday. How's the weather in Nanjing?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843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08700" y="1974850"/>
            <a:ext cx="15827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12"/>
          <p:cNvSpPr>
            <a:spLocks noChangeArrowheads="1"/>
          </p:cNvSpPr>
          <p:nvPr/>
        </p:nvSpPr>
        <p:spPr bwMode="auto">
          <a:xfrm>
            <a:off x="579438" y="676275"/>
            <a:ext cx="8077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Aunt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 a bit cold and dry, but there are no snowstorms here.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81405" indent="-10814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Daniel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Sorry, I can't hear you. The wind is blowing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hard. Can you speak louder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please?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Aunt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That's OK. I'll ring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 later. Take care. Bye­-bye.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Daniel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Bye.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1548</Words>
  <Application>Microsoft Office PowerPoint</Application>
  <PresentationFormat>全屏显示(16:9)</PresentationFormat>
  <Paragraphs>179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2023-01-16T23:41:27Z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D7D23CAF6B9241DE9E5E3882272E9B1E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