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79" r:id="rId3"/>
    <p:sldId id="293" r:id="rId4"/>
    <p:sldId id="281" r:id="rId5"/>
    <p:sldId id="282" r:id="rId6"/>
    <p:sldId id="283" r:id="rId7"/>
    <p:sldId id="284" r:id="rId8"/>
    <p:sldId id="285" r:id="rId9"/>
    <p:sldId id="287" r:id="rId10"/>
    <p:sldId id="286" r:id="rId11"/>
    <p:sldId id="288" r:id="rId12"/>
    <p:sldId id="291" r:id="rId13"/>
    <p:sldId id="290" r:id="rId14"/>
    <p:sldId id="289" r:id="rId15"/>
    <p:sldId id="292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比例</a:t>
            </a:r>
            <a:r>
              <a:rPr lang="zh-CN" altLang="en-US" sz="120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比例的意义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8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六年级  下册</a:t>
                </a:r>
              </a:p>
            </p:txBody>
          </p:sp>
          <p:cxnSp>
            <p:nvCxnSpPr>
              <p:cNvPr id="9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单圆角矩形 9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单圆角矩形 13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11" y="1435155"/>
            <a:ext cx="9141493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比例的意义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矩形 20"/>
          <p:cNvSpPr/>
          <p:nvPr/>
        </p:nvSpPr>
        <p:spPr>
          <a:xfrm>
            <a:off x="912697" y="519705"/>
            <a:ext cx="1164421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比例</a:t>
            </a:r>
            <a:endParaRPr lang="zh-CN" altLang="en-US" sz="40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3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组合 23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6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072131" y="434156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972593"/>
            <a:ext cx="1241688" cy="1387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81997" y="706628"/>
            <a:ext cx="2422455" cy="1721106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9516" y="339502"/>
            <a:ext cx="707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根据比例的意义，你能写出比例吗？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355980" y="2787776"/>
            <a:ext cx="2613187" cy="1571947"/>
          </a:xfrm>
          <a:prstGeom prst="wedgeRoundRectCallout">
            <a:avLst>
              <a:gd name="adj1" fmla="val 60704"/>
              <a:gd name="adj2" fmla="val 17791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可以蜂蜜水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与蜂蜜水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中，蜂蜜与蜂蜜的比和水与水的比。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89851" y="915566"/>
          <a:ext cx="491339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蜂蜜水</a:t>
                      </a:r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A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蜂蜜水</a:t>
                      </a:r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B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蜂蜜</a:t>
                      </a:r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杯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水</a:t>
                      </a:r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杯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46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44212" y="1514438"/>
            <a:ext cx="19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2:23=4:46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93837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2:4=23:46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475656" y="2787774"/>
            <a:ext cx="2664296" cy="1439206"/>
          </a:xfrm>
          <a:prstGeom prst="wedgeRoundRectCallout">
            <a:avLst>
              <a:gd name="adj1" fmla="val -54182"/>
              <a:gd name="adj2" fmla="val -10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也可以蜂蜜水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中的蜂蜜和水的比和蜂蜜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中的蜂蜜和水的比。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53487" y="2990474"/>
            <a:ext cx="1066312" cy="1387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11560" y="221171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71600" y="1733918"/>
                <a:ext cx="4143316" cy="2471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①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2:5=1:25   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（  ）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②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1×6=1+5       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  ）</a:t>
                </a:r>
                <a:endPara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③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8+4-3+5        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  ）④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6-1=10-5         (  )       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⑤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0.12:1=3:23      (  )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𝟐</m:t>
                        </m:r>
                      </m:den>
                    </m:f>
                    <m:r>
                      <a:rPr lang="zh-CN" altLang="en-US" sz="2400" b="1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：</m:t>
                    </m:r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𝟕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𝟏𝟒</m:t>
                    </m:r>
                    <m:r>
                      <a:rPr lang="en-US" altLang="zh-CN" sz="2400" b="1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:</m:t>
                    </m:r>
                    <m:r>
                      <a:rPr lang="en-US" altLang="zh-CN" sz="2400" b="1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𝟒</m:t>
                    </m:r>
                    <m:r>
                      <a:rPr lang="en-US" altLang="zh-CN" sz="2400" b="1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            </m:t>
                    </m:r>
                    <m:r>
                      <a:rPr lang="zh-CN" altLang="en-US" sz="2400" b="1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（</m:t>
                    </m:r>
                    <m:r>
                      <a:rPr lang="en-US" altLang="zh-CN" sz="2400" b="1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   </m:t>
                    </m:r>
                    <m:r>
                      <a:rPr lang="zh-CN" altLang="en-US" sz="2400" b="1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）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33918"/>
                <a:ext cx="4143316" cy="2471126"/>
              </a:xfrm>
              <a:prstGeom prst="rect">
                <a:avLst/>
              </a:prstGeom>
              <a:blipFill rotWithShape="1">
                <a:blip r:embed="rId2"/>
                <a:stretch>
                  <a:fillRect l="-1" t="-15" r="15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4129673" y="3584086"/>
            <a:ext cx="340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√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4800" y="1635646"/>
            <a:ext cx="53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1287" y="2043186"/>
            <a:ext cx="53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1675" y="2408570"/>
            <a:ext cx="53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4800" y="2794658"/>
            <a:ext cx="53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40538" y="3166949"/>
            <a:ext cx="53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5536" y="474809"/>
            <a:ext cx="8280920" cy="969161"/>
            <a:chOff x="395536" y="474807"/>
            <a:chExt cx="7073975" cy="969161"/>
          </a:xfrm>
        </p:grpSpPr>
        <p:sp>
          <p:nvSpPr>
            <p:cNvPr id="30" name="矩形 4"/>
            <p:cNvSpPr>
              <a:spLocks noChangeArrowheads="1"/>
            </p:cNvSpPr>
            <p:nvPr/>
          </p:nvSpPr>
          <p:spPr bwMode="auto">
            <a:xfrm>
              <a:off x="395536" y="489861"/>
              <a:ext cx="707397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能组成比例的一组算式画“  ”不能组成比例的一组画“</a:t>
              </a:r>
              <a:r>
                <a:rPr lang="en-US" altLang="zh-CN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”。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147818" y="474807"/>
              <a:ext cx="3405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 smtClean="0"/>
                <a:t>√</a:t>
              </a:r>
              <a:endParaRPr lang="zh-CN" altLang="en-US" dirty="0"/>
            </a:p>
          </p:txBody>
        </p:sp>
      </p:grpSp>
      <p:sp>
        <p:nvSpPr>
          <p:cNvPr id="31" name="矩形标注 30"/>
          <p:cNvSpPr/>
          <p:nvPr/>
        </p:nvSpPr>
        <p:spPr>
          <a:xfrm>
            <a:off x="4644011" y="1317455"/>
            <a:ext cx="1603645" cy="579801"/>
          </a:xfrm>
          <a:prstGeom prst="wedgeRectCallout">
            <a:avLst>
              <a:gd name="adj1" fmla="val -65038"/>
              <a:gd name="adj2" fmla="val 510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等式左右的比不相等。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标注 31"/>
          <p:cNvSpPr/>
          <p:nvPr/>
        </p:nvSpPr>
        <p:spPr>
          <a:xfrm>
            <a:off x="5148064" y="1995686"/>
            <a:ext cx="2304256" cy="462207"/>
          </a:xfrm>
          <a:prstGeom prst="wedgeRectCallout">
            <a:avLst>
              <a:gd name="adj1" fmla="val -75490"/>
              <a:gd name="adj2" fmla="val -179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没有比的两个算式。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标注 32"/>
          <p:cNvSpPr/>
          <p:nvPr/>
        </p:nvSpPr>
        <p:spPr>
          <a:xfrm>
            <a:off x="5364088" y="2541593"/>
            <a:ext cx="2448882" cy="462207"/>
          </a:xfrm>
          <a:prstGeom prst="wedgeRectCallout">
            <a:avLst>
              <a:gd name="adj1" fmla="val -87616"/>
              <a:gd name="adj2" fmla="val -2232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没有比的两个算式。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标注 33"/>
          <p:cNvSpPr/>
          <p:nvPr/>
        </p:nvSpPr>
        <p:spPr>
          <a:xfrm>
            <a:off x="5364088" y="3071583"/>
            <a:ext cx="2304256" cy="508280"/>
          </a:xfrm>
          <a:prstGeom prst="wedgeRectCallout">
            <a:avLst>
              <a:gd name="adj1" fmla="val -88473"/>
              <a:gd name="adj2" fmla="val -3912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没有比的两个算式。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标注 34"/>
          <p:cNvSpPr/>
          <p:nvPr/>
        </p:nvSpPr>
        <p:spPr>
          <a:xfrm>
            <a:off x="5148064" y="3621713"/>
            <a:ext cx="1728192" cy="606223"/>
          </a:xfrm>
          <a:prstGeom prst="wedgeRectCallout">
            <a:avLst>
              <a:gd name="adj1" fmla="val -81748"/>
              <a:gd name="adj2" fmla="val -6152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等式左右的比不相等。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标注 35"/>
          <p:cNvSpPr/>
          <p:nvPr/>
        </p:nvSpPr>
        <p:spPr>
          <a:xfrm>
            <a:off x="4211960" y="4286905"/>
            <a:ext cx="1336864" cy="661111"/>
          </a:xfrm>
          <a:prstGeom prst="wedgeRectCallout">
            <a:avLst>
              <a:gd name="adj1" fmla="val -34066"/>
              <a:gd name="adj2" fmla="val -895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个比相等的式子。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16668" y="2772665"/>
            <a:ext cx="1232331" cy="1603097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2626" y="426064"/>
            <a:ext cx="707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给下面能组成比例的两个算式连一连。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516216" y="1203600"/>
            <a:ext cx="2304256" cy="1493165"/>
          </a:xfrm>
          <a:prstGeom prst="wedgeRoundRectCallou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计算出每个算式的最简比，最简比相等的比例相等。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0788" y="1203599"/>
                <a:ext cx="5295388" cy="300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①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4.5:6              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②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1.2:3.6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endPara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③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𝟗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      ④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15:18</a:t>
                </a:r>
              </a:p>
              <a:p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     ⑥4.5:1.5</a:t>
                </a:r>
              </a:p>
              <a:p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⑦1.2:3.6             ⑧3.9:5.2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88" y="1203599"/>
                <a:ext cx="5295388" cy="3006016"/>
              </a:xfrm>
              <a:prstGeom prst="rect">
                <a:avLst/>
              </a:prstGeom>
              <a:blipFill rotWithShape="1">
                <a:blip r:embed="rId3"/>
                <a:stretch>
                  <a:fillRect l="-7" t="-9" r="9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标注 9"/>
          <p:cNvSpPr/>
          <p:nvPr/>
        </p:nvSpPr>
        <p:spPr>
          <a:xfrm>
            <a:off x="60628" y="1275609"/>
            <a:ext cx="622940" cy="432047"/>
          </a:xfrm>
          <a:prstGeom prst="wedgeRectCallout">
            <a:avLst>
              <a:gd name="adj1" fmla="val 95307"/>
              <a:gd name="adj2" fmla="val -212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3:4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0628" y="3757883"/>
            <a:ext cx="622940" cy="432047"/>
          </a:xfrm>
          <a:prstGeom prst="wedgeRectCallout">
            <a:avLst>
              <a:gd name="adj1" fmla="val 95307"/>
              <a:gd name="adj2" fmla="val -212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1:3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104611" y="3003800"/>
            <a:ext cx="622940" cy="432047"/>
          </a:xfrm>
          <a:prstGeom prst="wedgeRectCallout">
            <a:avLst>
              <a:gd name="adj1" fmla="val 95307"/>
              <a:gd name="adj2" fmla="val -2122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5:6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117214" y="2249049"/>
            <a:ext cx="622940" cy="432047"/>
          </a:xfrm>
          <a:prstGeom prst="wedgeRectCallout">
            <a:avLst>
              <a:gd name="adj1" fmla="val 95307"/>
              <a:gd name="adj2" fmla="val -2122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5706840" y="1580409"/>
            <a:ext cx="622940" cy="432047"/>
          </a:xfrm>
          <a:prstGeom prst="wedgeRectCallout">
            <a:avLst>
              <a:gd name="adj1" fmla="val -43415"/>
              <a:gd name="adj2" fmla="val -793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1:3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5541100" y="2374542"/>
            <a:ext cx="622940" cy="432047"/>
          </a:xfrm>
          <a:prstGeom prst="wedgeRectCallout">
            <a:avLst>
              <a:gd name="adj1" fmla="val -80515"/>
              <a:gd name="adj2" fmla="val -793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5:6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5706840" y="3973906"/>
            <a:ext cx="622940" cy="432047"/>
          </a:xfrm>
          <a:prstGeom prst="wedgeRectCallout">
            <a:avLst>
              <a:gd name="adj1" fmla="val -43415"/>
              <a:gd name="adj2" fmla="val -793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3:4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5671811" y="3219823"/>
            <a:ext cx="622940" cy="432047"/>
          </a:xfrm>
          <a:prstGeom prst="wedgeRectCallout">
            <a:avLst>
              <a:gd name="adj1" fmla="val -43415"/>
              <a:gd name="adj2" fmla="val -793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051720" y="1491630"/>
            <a:ext cx="2275114" cy="2376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907704" y="2249047"/>
            <a:ext cx="2520280" cy="8987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051720" y="2249047"/>
            <a:ext cx="2160240" cy="8987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383188" y="1491631"/>
            <a:ext cx="1828772" cy="24822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72200" y="3070812"/>
            <a:ext cx="1101518" cy="1432927"/>
          </a:xfrm>
          <a:prstGeom prst="rect">
            <a:avLst/>
          </a:prstGeom>
        </p:spPr>
      </p:pic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467548" y="435319"/>
            <a:ext cx="82201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一辆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汽车上午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小时行驶了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千米，下午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小时行驶了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千米。分别写出汽车上午和下午行驶的路程和时间的比，再判断这两个比能否组成比例。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245895" y="1419622"/>
            <a:ext cx="3010100" cy="1447100"/>
          </a:xfrm>
          <a:prstGeom prst="wedgeRoundRectCallout">
            <a:avLst>
              <a:gd name="adj1" fmla="val 13557"/>
              <a:gd name="adj2" fmla="val 61904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只要汽车上午和下午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行驶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的路程和时间的两个比相等，就能组成比例。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31" y="1779664"/>
            <a:ext cx="4680519" cy="2673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1" y="1991618"/>
            <a:ext cx="4038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上午路程和时间比：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240:4=60:1</a:t>
            </a: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下午路程和时间比：</a:t>
            </a:r>
            <a:endParaRPr lang="en-US" altLang="zh-CN" sz="24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180:3=60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240:4=180:3</a:t>
            </a: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所以两组比能组成比例。</a:t>
            </a:r>
            <a:endParaRPr lang="en-US" altLang="zh-CN" sz="24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6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8" y="281541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616" y="2144926"/>
            <a:ext cx="6625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比例是由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两个相等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的比组成的等式。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判断两个比能不能组成比例，关键是看这两个比是不是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。看比的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是不是相等，还可以将它们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化简后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对比看是不是一样。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12197" y="425882"/>
            <a:ext cx="2246579" cy="561692"/>
            <a:chOff x="212193" y="425882"/>
            <a:chExt cx="2246579" cy="56169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12193" y="494144"/>
              <a:ext cx="366861" cy="456339"/>
            </a:xfrm>
            <a:prstGeom prst="rect">
              <a:avLst/>
            </a:prstGeom>
          </p:spPr>
        </p:pic>
        <p:sp>
          <p:nvSpPr>
            <p:cNvPr id="24" name="文本框 14"/>
            <p:cNvSpPr txBox="1"/>
            <p:nvPr/>
          </p:nvSpPr>
          <p:spPr>
            <a:xfrm>
              <a:off x="611560" y="425882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课堂小结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 smtClean="0">
                <a:latin typeface="+mn-ea"/>
              </a:rPr>
              <a:t>这节课</a:t>
            </a:r>
            <a:r>
              <a:rPr lang="zh-CN" altLang="zh-CN" sz="2800" b="1" dirty="0">
                <a:latin typeface="+mn-ea"/>
              </a:rPr>
              <a:t>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2843808" y="1491632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课本</a:t>
            </a:r>
            <a:r>
              <a:rPr lang="en-US" altLang="zh-CN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P35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3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练习六第</a:t>
            </a:r>
            <a:r>
              <a:rPr lang="en-US" altLang="zh-CN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en-US" altLang="zh-CN" sz="3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12197" y="425882"/>
            <a:ext cx="2246579" cy="561692"/>
            <a:chOff x="212193" y="425882"/>
            <a:chExt cx="2246579" cy="56169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12193" y="494144"/>
              <a:ext cx="366861" cy="456339"/>
            </a:xfrm>
            <a:prstGeom prst="rect">
              <a:avLst/>
            </a:prstGeom>
          </p:spPr>
        </p:pic>
        <p:sp>
          <p:nvSpPr>
            <p:cNvPr id="32" name="文本框 14"/>
            <p:cNvSpPr txBox="1"/>
            <p:nvPr/>
          </p:nvSpPr>
          <p:spPr>
            <a:xfrm>
              <a:off x="611560" y="425882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课后作业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3563888" y="1779664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1405" y="1597281"/>
            <a:ext cx="7031566" cy="2774671"/>
            <a:chOff x="798007" y="1707654"/>
            <a:chExt cx="7031566" cy="277467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3920" y1="36889" x2="58352" y2="45778"/>
                          <a14:foregroundMark x1="42094" y1="33111" x2="34744" y2="3400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96314" y="3371089"/>
              <a:ext cx="1108767" cy="111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798007" y="1707654"/>
              <a:ext cx="7031566" cy="2733779"/>
              <a:chOff x="971600" y="1707654"/>
              <a:chExt cx="7031566" cy="273377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" name="云形标注 5"/>
              <p:cNvSpPr>
                <a:spLocks noChangeArrowheads="1"/>
              </p:cNvSpPr>
              <p:nvPr/>
            </p:nvSpPr>
            <p:spPr bwMode="auto">
              <a:xfrm>
                <a:off x="3653270" y="3083399"/>
                <a:ext cx="4349896" cy="1358034"/>
              </a:xfrm>
              <a:prstGeom prst="cloudCallout">
                <a:avLst>
                  <a:gd name="adj1" fmla="val -55551"/>
                  <a:gd name="adj2" fmla="val 12307"/>
                </a:avLst>
              </a:prstGeom>
              <a:noFill/>
              <a:ln w="19050" algn="ctr">
                <a:solidFill>
                  <a:srgbClr val="8BB408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" name="矩形 4"/>
              <p:cNvSpPr>
                <a:spLocks noChangeArrowheads="1"/>
              </p:cNvSpPr>
              <p:nvPr/>
            </p:nvSpPr>
            <p:spPr bwMode="auto">
              <a:xfrm>
                <a:off x="971600" y="1707654"/>
                <a:ext cx="27535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123728" y="741935"/>
            <a:ext cx="2045538" cy="1973833"/>
            <a:chOff x="2939437" y="2239205"/>
            <a:chExt cx="2045538" cy="1973833"/>
          </a:xfrm>
        </p:grpSpPr>
        <p:grpSp>
          <p:nvGrpSpPr>
            <p:cNvPr id="10" name="组合 9"/>
            <p:cNvGrpSpPr/>
            <p:nvPr/>
          </p:nvGrpSpPr>
          <p:grpSpPr>
            <a:xfrm>
              <a:off x="2939437" y="2239205"/>
              <a:ext cx="2010390" cy="1973833"/>
              <a:chOff x="3652498" y="1325255"/>
              <a:chExt cx="2010390" cy="1973833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652498" y="1685295"/>
                <a:ext cx="2010390" cy="1613793"/>
                <a:chOff x="3652498" y="1685295"/>
                <a:chExt cx="2010390" cy="1613793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3851920" y="1734081"/>
                  <a:ext cx="1806699" cy="1259931"/>
                  <a:chOff x="3851920" y="1734081"/>
                  <a:chExt cx="1806699" cy="1259931"/>
                </a:xfrm>
              </p:grpSpPr>
              <p:grpSp>
                <p:nvGrpSpPr>
                  <p:cNvPr id="17" name="组合 16"/>
                  <p:cNvGrpSpPr/>
                  <p:nvPr/>
                </p:nvGrpSpPr>
                <p:grpSpPr>
                  <a:xfrm>
                    <a:off x="3851920" y="1755135"/>
                    <a:ext cx="1806699" cy="1238877"/>
                    <a:chOff x="4283968" y="1734081"/>
                    <a:chExt cx="1806699" cy="1238877"/>
                  </a:xfrm>
                </p:grpSpPr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4499992" y="2781831"/>
                      <a:ext cx="1590675" cy="191127"/>
                      <a:chOff x="4499992" y="2781831"/>
                      <a:chExt cx="1590675" cy="191127"/>
                    </a:xfrm>
                  </p:grpSpPr>
                  <p:cxnSp>
                    <p:nvCxnSpPr>
                      <p:cNvPr id="22" name="直接连接符 21"/>
                      <p:cNvCxnSpPr/>
                      <p:nvPr/>
                    </p:nvCxnSpPr>
                    <p:spPr>
                      <a:xfrm>
                        <a:off x="4499992" y="27818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连接符 22"/>
                      <p:cNvCxnSpPr/>
                      <p:nvPr/>
                    </p:nvCxnSpPr>
                    <p:spPr>
                      <a:xfrm>
                        <a:off x="6090667" y="27818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直接箭头连接符 23"/>
                      <p:cNvCxnSpPr/>
                      <p:nvPr/>
                    </p:nvCxnSpPr>
                    <p:spPr>
                      <a:xfrm>
                        <a:off x="4499992" y="2877394"/>
                        <a:ext cx="1590675" cy="0"/>
                      </a:xfrm>
                      <a:prstGeom prst="straightConnector1">
                        <a:avLst/>
                      </a:prstGeom>
                      <a:ln>
                        <a:headEnd type="arrow"/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0" name="直接连接符 19"/>
                    <p:cNvCxnSpPr/>
                    <p:nvPr/>
                  </p:nvCxnSpPr>
                  <p:spPr>
                    <a:xfrm flipH="1">
                      <a:off x="4283968" y="1734081"/>
                      <a:ext cx="2160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直接连接符 20"/>
                    <p:cNvCxnSpPr/>
                    <p:nvPr/>
                  </p:nvCxnSpPr>
                  <p:spPr>
                    <a:xfrm flipH="1">
                      <a:off x="4283968" y="2781831"/>
                      <a:ext cx="2160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直接箭头连接符 17"/>
                  <p:cNvCxnSpPr/>
                  <p:nvPr/>
                </p:nvCxnSpPr>
                <p:spPr>
                  <a:xfrm>
                    <a:off x="3979334" y="1734081"/>
                    <a:ext cx="0" cy="104775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4283968" y="2837423"/>
                  <a:ext cx="13789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6.4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652498" y="1685295"/>
                  <a:ext cx="27143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pPr algn="ctr"/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3995936" y="1325255"/>
                <a:ext cx="1459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放大前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54063" y="2664484"/>
              <a:ext cx="1630912" cy="102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269927" y="496293"/>
            <a:ext cx="3360979" cy="2507506"/>
            <a:chOff x="5085632" y="1993564"/>
            <a:chExt cx="3360979" cy="2507506"/>
          </a:xfrm>
        </p:grpSpPr>
        <p:grpSp>
          <p:nvGrpSpPr>
            <p:cNvPr id="26" name="组合 25"/>
            <p:cNvGrpSpPr/>
            <p:nvPr/>
          </p:nvGrpSpPr>
          <p:grpSpPr>
            <a:xfrm>
              <a:off x="5085632" y="1993564"/>
              <a:ext cx="3360979" cy="2507506"/>
              <a:chOff x="6012160" y="1179088"/>
              <a:chExt cx="2686926" cy="2190153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6012160" y="1557495"/>
                <a:ext cx="2686926" cy="1811746"/>
                <a:chOff x="6012160" y="1557495"/>
                <a:chExt cx="2686926" cy="1811746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6300192" y="1557495"/>
                  <a:ext cx="2398894" cy="1662319"/>
                  <a:chOff x="6300192" y="1557495"/>
                  <a:chExt cx="2398894" cy="1662319"/>
                </a:xfrm>
              </p:grpSpPr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6516215" y="2934222"/>
                    <a:ext cx="2182869" cy="285592"/>
                    <a:chOff x="6582580" y="2934230"/>
                    <a:chExt cx="1524311" cy="191128"/>
                  </a:xfrm>
                </p:grpSpPr>
                <p:cxnSp>
                  <p:nvCxnSpPr>
                    <p:cNvPr id="38" name="直接连接符 37"/>
                    <p:cNvCxnSpPr/>
                    <p:nvPr/>
                  </p:nvCxnSpPr>
                  <p:spPr>
                    <a:xfrm>
                      <a:off x="6582580" y="2934230"/>
                      <a:ext cx="0" cy="19112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直接连接符 38"/>
                    <p:cNvCxnSpPr/>
                    <p:nvPr/>
                  </p:nvCxnSpPr>
                  <p:spPr>
                    <a:xfrm>
                      <a:off x="8106891" y="2934231"/>
                      <a:ext cx="0" cy="19112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4" name="直接箭头连接符 33"/>
                  <p:cNvCxnSpPr/>
                  <p:nvPr/>
                </p:nvCxnSpPr>
                <p:spPr>
                  <a:xfrm>
                    <a:off x="6516216" y="3029794"/>
                    <a:ext cx="2182870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/>
                  <p:cNvCxnSpPr/>
                  <p:nvPr/>
                </p:nvCxnSpPr>
                <p:spPr>
                  <a:xfrm flipH="1">
                    <a:off x="6300192" y="1557495"/>
                    <a:ext cx="201092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/>
                  <p:cNvCxnSpPr/>
                  <p:nvPr/>
                </p:nvCxnSpPr>
                <p:spPr>
                  <a:xfrm flipH="1">
                    <a:off x="6300192" y="2934222"/>
                    <a:ext cx="216023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箭头连接符 36"/>
                  <p:cNvCxnSpPr/>
                  <p:nvPr/>
                </p:nvCxnSpPr>
                <p:spPr>
                  <a:xfrm>
                    <a:off x="6400738" y="1557495"/>
                    <a:ext cx="7465" cy="1340953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7175229" y="2966005"/>
                  <a:ext cx="1079985" cy="403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9.6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012160" y="1820654"/>
                  <a:ext cx="380267" cy="1048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</a:p>
                <a:p>
                  <a:pPr algn="ctr"/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700915" y="1179088"/>
                <a:ext cx="1335833" cy="40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放大后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697460" y="2398649"/>
              <a:ext cx="2741556" cy="1604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组合 39"/>
          <p:cNvGrpSpPr/>
          <p:nvPr/>
        </p:nvGrpSpPr>
        <p:grpSpPr>
          <a:xfrm>
            <a:off x="192082" y="439395"/>
            <a:ext cx="2266690" cy="561692"/>
            <a:chOff x="192082" y="439395"/>
            <a:chExt cx="2266690" cy="561692"/>
          </a:xfrm>
        </p:grpSpPr>
        <p:sp>
          <p:nvSpPr>
            <p:cNvPr id="41" name="文本框 14"/>
            <p:cNvSpPr txBox="1"/>
            <p:nvPr/>
          </p:nvSpPr>
          <p:spPr>
            <a:xfrm>
              <a:off x="611560" y="439395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情境导</a:t>
              </a:r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入</a:t>
              </a: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92082" y="492072"/>
              <a:ext cx="366860" cy="456339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4" name="图片 4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15636" y="3075808"/>
            <a:ext cx="322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每张照片长和宽的比分别是多少？这两个比有什么关系呢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40199" y="2662958"/>
            <a:ext cx="1232331" cy="1603097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107504" y="2146918"/>
            <a:ext cx="2754528" cy="856880"/>
          </a:xfrm>
          <a:prstGeom prst="wedgeRoundRectCallout">
            <a:avLst>
              <a:gd name="adj1" fmla="val -2766"/>
              <a:gd name="adj2" fmla="val 65831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放大前后照片长和宽的比是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6.4:4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088116" y="1563638"/>
            <a:ext cx="2419988" cy="106698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放大后照片的长和宽的比是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9.6:6.4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    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234538" y="1137763"/>
            <a:ext cx="2113165" cy="1166049"/>
          </a:xfrm>
          <a:prstGeom prst="wedgeRoundRectCallout">
            <a:avLst>
              <a:gd name="adj1" fmla="val 3660"/>
              <a:gd name="adj2" fmla="val 69898"/>
              <a:gd name="adj3" fmla="val 16667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每张照片的长和宽的比分别是多少？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6154" y="3002465"/>
            <a:ext cx="2045538" cy="1945551"/>
            <a:chOff x="2939437" y="2292966"/>
            <a:chExt cx="2045538" cy="1945551"/>
          </a:xfrm>
        </p:grpSpPr>
        <p:grpSp>
          <p:nvGrpSpPr>
            <p:cNvPr id="10" name="组合 9"/>
            <p:cNvGrpSpPr/>
            <p:nvPr/>
          </p:nvGrpSpPr>
          <p:grpSpPr>
            <a:xfrm>
              <a:off x="2939437" y="2292966"/>
              <a:ext cx="2006121" cy="1945551"/>
              <a:chOff x="3652498" y="1379016"/>
              <a:chExt cx="2006121" cy="194555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652498" y="1734081"/>
                <a:ext cx="2006121" cy="1590486"/>
                <a:chOff x="3652498" y="1734081"/>
                <a:chExt cx="2006121" cy="1590486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3851920" y="1734081"/>
                  <a:ext cx="1806699" cy="1259931"/>
                  <a:chOff x="3851920" y="1734081"/>
                  <a:chExt cx="1806699" cy="1259931"/>
                </a:xfrm>
              </p:grpSpPr>
              <p:grpSp>
                <p:nvGrpSpPr>
                  <p:cNvPr id="17" name="组合 16"/>
                  <p:cNvGrpSpPr/>
                  <p:nvPr/>
                </p:nvGrpSpPr>
                <p:grpSpPr>
                  <a:xfrm>
                    <a:off x="3851920" y="1755135"/>
                    <a:ext cx="1806699" cy="1238877"/>
                    <a:chOff x="4283968" y="1734081"/>
                    <a:chExt cx="1806699" cy="1238877"/>
                  </a:xfrm>
                </p:grpSpPr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4499992" y="2781831"/>
                      <a:ext cx="1590675" cy="191127"/>
                      <a:chOff x="4499992" y="2781831"/>
                      <a:chExt cx="1590675" cy="191127"/>
                    </a:xfrm>
                  </p:grpSpPr>
                  <p:cxnSp>
                    <p:nvCxnSpPr>
                      <p:cNvPr id="22" name="直接连接符 21"/>
                      <p:cNvCxnSpPr/>
                      <p:nvPr/>
                    </p:nvCxnSpPr>
                    <p:spPr>
                      <a:xfrm>
                        <a:off x="4499992" y="27818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连接符 22"/>
                      <p:cNvCxnSpPr/>
                      <p:nvPr/>
                    </p:nvCxnSpPr>
                    <p:spPr>
                      <a:xfrm>
                        <a:off x="6090667" y="27818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直接箭头连接符 23"/>
                      <p:cNvCxnSpPr/>
                      <p:nvPr/>
                    </p:nvCxnSpPr>
                    <p:spPr>
                      <a:xfrm>
                        <a:off x="4499992" y="2877394"/>
                        <a:ext cx="1590675" cy="0"/>
                      </a:xfrm>
                      <a:prstGeom prst="straightConnector1">
                        <a:avLst/>
                      </a:prstGeom>
                      <a:ln>
                        <a:headEnd type="arrow"/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0" name="直接连接符 19"/>
                    <p:cNvCxnSpPr/>
                    <p:nvPr/>
                  </p:nvCxnSpPr>
                  <p:spPr>
                    <a:xfrm flipH="1">
                      <a:off x="4283968" y="1734081"/>
                      <a:ext cx="2160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直接连接符 20"/>
                    <p:cNvCxnSpPr/>
                    <p:nvPr/>
                  </p:nvCxnSpPr>
                  <p:spPr>
                    <a:xfrm flipH="1">
                      <a:off x="4283968" y="2781831"/>
                      <a:ext cx="2160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直接箭头连接符 17"/>
                  <p:cNvCxnSpPr/>
                  <p:nvPr/>
                </p:nvCxnSpPr>
                <p:spPr>
                  <a:xfrm>
                    <a:off x="3979334" y="1734081"/>
                    <a:ext cx="0" cy="104775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4211960" y="2862902"/>
                  <a:ext cx="13789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6.4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652498" y="1782782"/>
                  <a:ext cx="27143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pPr algn="ctr"/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211959" y="1379016"/>
                <a:ext cx="1446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放大前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54063" y="2664484"/>
              <a:ext cx="1630912" cy="102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2656184" y="2643758"/>
            <a:ext cx="3219947" cy="2477889"/>
            <a:chOff x="5226666" y="2046276"/>
            <a:chExt cx="3219947" cy="2477889"/>
          </a:xfrm>
        </p:grpSpPr>
        <p:grpSp>
          <p:nvGrpSpPr>
            <p:cNvPr id="26" name="组合 25"/>
            <p:cNvGrpSpPr/>
            <p:nvPr/>
          </p:nvGrpSpPr>
          <p:grpSpPr>
            <a:xfrm>
              <a:off x="5226666" y="2046276"/>
              <a:ext cx="3219947" cy="2477889"/>
              <a:chOff x="6124908" y="1225128"/>
              <a:chExt cx="2574178" cy="2164284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6124908" y="1557495"/>
                <a:ext cx="2574178" cy="1831917"/>
                <a:chOff x="6124908" y="1557495"/>
                <a:chExt cx="2574178" cy="1831917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6300192" y="1557495"/>
                  <a:ext cx="2398894" cy="1662319"/>
                  <a:chOff x="6300192" y="1557495"/>
                  <a:chExt cx="2398894" cy="1662319"/>
                </a:xfrm>
              </p:grpSpPr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6516215" y="2934222"/>
                    <a:ext cx="2182869" cy="285592"/>
                    <a:chOff x="6582580" y="2934230"/>
                    <a:chExt cx="1524311" cy="191128"/>
                  </a:xfrm>
                </p:grpSpPr>
                <p:cxnSp>
                  <p:nvCxnSpPr>
                    <p:cNvPr id="38" name="直接连接符 37"/>
                    <p:cNvCxnSpPr/>
                    <p:nvPr/>
                  </p:nvCxnSpPr>
                  <p:spPr>
                    <a:xfrm>
                      <a:off x="6582580" y="2934230"/>
                      <a:ext cx="0" cy="19112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直接连接符 38"/>
                    <p:cNvCxnSpPr/>
                    <p:nvPr/>
                  </p:nvCxnSpPr>
                  <p:spPr>
                    <a:xfrm>
                      <a:off x="8106891" y="2934231"/>
                      <a:ext cx="0" cy="19112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4" name="直接箭头连接符 33"/>
                  <p:cNvCxnSpPr/>
                  <p:nvPr/>
                </p:nvCxnSpPr>
                <p:spPr>
                  <a:xfrm>
                    <a:off x="6516216" y="3029794"/>
                    <a:ext cx="2182870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/>
                  <p:cNvCxnSpPr/>
                  <p:nvPr/>
                </p:nvCxnSpPr>
                <p:spPr>
                  <a:xfrm flipH="1">
                    <a:off x="6300192" y="1557495"/>
                    <a:ext cx="201092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/>
                  <p:cNvCxnSpPr/>
                  <p:nvPr/>
                </p:nvCxnSpPr>
                <p:spPr>
                  <a:xfrm flipH="1">
                    <a:off x="6300192" y="2934222"/>
                    <a:ext cx="216023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箭头连接符 36"/>
                  <p:cNvCxnSpPr/>
                  <p:nvPr/>
                </p:nvCxnSpPr>
                <p:spPr>
                  <a:xfrm>
                    <a:off x="6400738" y="1557495"/>
                    <a:ext cx="7465" cy="1340953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7060096" y="2986176"/>
                  <a:ext cx="1378920" cy="403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9.6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124908" y="1665390"/>
                  <a:ext cx="380267" cy="1048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</a:p>
                <a:p>
                  <a:pPr algn="ctr"/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804248" y="1225128"/>
                <a:ext cx="1600625" cy="40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放大后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697460" y="2398649"/>
              <a:ext cx="2741556" cy="1604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组合 3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2086" y="439396"/>
            <a:ext cx="2266689" cy="561692"/>
            <a:chOff x="192083" y="439395"/>
            <a:chExt cx="2266689" cy="561692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92083" y="479078"/>
              <a:ext cx="366860" cy="456339"/>
            </a:xfrm>
            <a:prstGeom prst="rect">
              <a:avLst/>
            </a:prstGeom>
          </p:spPr>
        </p:pic>
        <p:sp>
          <p:nvSpPr>
            <p:cNvPr id="45" name="文本框 14"/>
            <p:cNvSpPr txBox="1"/>
            <p:nvPr/>
          </p:nvSpPr>
          <p:spPr>
            <a:xfrm>
              <a:off x="611560" y="439395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探究新知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7548" y="987576"/>
            <a:ext cx="1166673" cy="1057141"/>
            <a:chOff x="325829" y="1902937"/>
            <a:chExt cx="1555361" cy="1409521"/>
          </a:xfrm>
        </p:grpSpPr>
        <p:pic>
          <p:nvPicPr>
            <p:cNvPr id="47" name="图片 46" descr="28Z58PICt4r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25829" y="1902937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矩形 47"/>
            <p:cNvSpPr/>
            <p:nvPr/>
          </p:nvSpPr>
          <p:spPr>
            <a:xfrm>
              <a:off x="568812" y="2758461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9" name="矩形 4"/>
          <p:cNvSpPr>
            <a:spLocks noChangeArrowheads="1"/>
          </p:cNvSpPr>
          <p:nvPr/>
        </p:nvSpPr>
        <p:spPr bwMode="auto">
          <a:xfrm>
            <a:off x="2445887" y="439397"/>
            <a:ext cx="5626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张卫欣把一张照片放大，放大前后的照片如下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500" y="3147816"/>
            <a:ext cx="1408233" cy="15731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2555776" y="339503"/>
            <a:ext cx="3456384" cy="2889177"/>
            <a:chOff x="2123728" y="1655557"/>
            <a:chExt cx="4133028" cy="358692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3728" y="1655557"/>
              <a:ext cx="4133028" cy="35869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843808" y="2743906"/>
                  <a:ext cx="3096345" cy="1957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6:4=9.6:6.4</a:t>
                  </a:r>
                </a:p>
                <a:p>
                  <a:endPara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r>
                    <a:rPr lang="zh-CN" altLang="en-US" sz="2800" b="1" dirty="0">
                      <a:ea typeface="楷体" panose="02010609060101010101" pitchFamily="49" charset="-122"/>
                    </a:rPr>
                    <a:t>或</a:t>
                  </a:r>
                  <a:r>
                    <a:rPr lang="zh-CN" altLang="en-US" sz="2800" b="1" dirty="0" smtClean="0">
                      <a:ea typeface="楷体" panose="02010609060101010101" pitchFamily="49" charset="-122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𝟒</m:t>
                          </m:r>
                        </m:den>
                      </m:f>
                      <m:r>
                        <a:rPr lang="en-US" altLang="zh-CN" sz="2800" b="1" i="1" smtClean="0">
                          <a:latin typeface="Cambria Math" panose="02040503050406030204"/>
                          <a:ea typeface="楷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𝟗</m:t>
                          </m:r>
                          <m:r>
                            <a:rPr lang="en-US" altLang="zh-CN" sz="2800" b="1" i="1" smtClean="0"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𝟔</m:t>
                          </m:r>
                          <m:r>
                            <a:rPr lang="en-US" altLang="zh-CN" sz="2800" b="1" i="1" smtClean="0"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𝟒</m:t>
                          </m:r>
                        </m:den>
                      </m:f>
                    </m:oMath>
                  </a14:m>
                  <a:endPara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808" y="2743906"/>
                  <a:ext cx="3096345" cy="1957179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圆角矩形标注 6"/>
          <p:cNvSpPr/>
          <p:nvPr/>
        </p:nvSpPr>
        <p:spPr>
          <a:xfrm>
            <a:off x="1331644" y="3291832"/>
            <a:ext cx="2903261" cy="936104"/>
          </a:xfrm>
          <a:prstGeom prst="wedgeRoundRectCallout">
            <a:avLst>
              <a:gd name="adj1" fmla="val -57293"/>
              <a:gd name="adj2" fmla="val -25851"/>
              <a:gd name="adj3" fmla="val 16667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6.4:4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9.6:6.4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之间有什么关系呢？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452682" y="3288205"/>
            <a:ext cx="2927041" cy="1083746"/>
          </a:xfrm>
          <a:prstGeom prst="wedgeRoundRectCallout">
            <a:avLst>
              <a:gd name="adj1" fmla="val 59376"/>
              <a:gd name="adj2" fmla="val -14112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6:4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9.6:6.4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的比值相等，所以这两个式子能组成比例。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749329" y="2825626"/>
            <a:ext cx="1232331" cy="1603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282791" y="441362"/>
            <a:ext cx="572937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buNone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分别写出照片放大前后长的比和宽的比。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标注 2"/>
              <p:cNvSpPr/>
              <p:nvPr/>
            </p:nvSpPr>
            <p:spPr>
              <a:xfrm>
                <a:off x="179480" y="915566"/>
                <a:ext cx="2362258" cy="1296144"/>
              </a:xfrm>
              <a:prstGeom prst="wedgeRectCallout">
                <a:avLst/>
              </a:prstGeom>
              <a:pattFill prst="pct5">
                <a:fgClr>
                  <a:schemeClr val="bg1"/>
                </a:fgClr>
                <a:bgClr>
                  <a:schemeClr val="bg1"/>
                </a:bgClr>
              </a:patt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24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放大后与放大前照片的宽的比：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: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4=3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: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。</m:t>
                    </m:r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标注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80" y="915566"/>
                <a:ext cx="2362258" cy="1296144"/>
              </a:xfrm>
              <a:prstGeom prst="wedgeRectCallout">
                <a:avLst/>
              </a:prstGeom>
              <a:blipFill rotWithShape="1">
                <a:blip r:embed="rId2"/>
                <a:stretch>
                  <a:fillRect l="-1630" t="-1217" r="-1620" b="-17196"/>
                </a:stretch>
              </a:blip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标注 3"/>
          <p:cNvSpPr/>
          <p:nvPr/>
        </p:nvSpPr>
        <p:spPr>
          <a:xfrm>
            <a:off x="2761049" y="915568"/>
            <a:ext cx="2525238" cy="1086290"/>
          </a:xfrm>
          <a:prstGeom prst="wedgeRoundRectCallout">
            <a:avLst>
              <a:gd name="adj1" fmla="val 3318"/>
              <a:gd name="adj2" fmla="val 114252"/>
              <a:gd name="adj3" fmla="val 16667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放大后与放大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前照片 的长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的比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6.4=3:2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8122" y="2643760"/>
            <a:ext cx="1973530" cy="2127752"/>
            <a:chOff x="3011445" y="2220821"/>
            <a:chExt cx="1973530" cy="2127752"/>
          </a:xfrm>
        </p:grpSpPr>
        <p:grpSp>
          <p:nvGrpSpPr>
            <p:cNvPr id="6" name="组合 5"/>
            <p:cNvGrpSpPr/>
            <p:nvPr/>
          </p:nvGrpSpPr>
          <p:grpSpPr>
            <a:xfrm>
              <a:off x="3011445" y="2220821"/>
              <a:ext cx="1947314" cy="2127752"/>
              <a:chOff x="3724506" y="1306871"/>
              <a:chExt cx="1947314" cy="212775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724506" y="1666911"/>
                <a:ext cx="1947314" cy="1767712"/>
                <a:chOff x="3724506" y="1666911"/>
                <a:chExt cx="1947314" cy="1767712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3851920" y="1734081"/>
                  <a:ext cx="1806699" cy="1259931"/>
                  <a:chOff x="3851920" y="1734081"/>
                  <a:chExt cx="1806699" cy="1259931"/>
                </a:xfrm>
              </p:grpSpPr>
              <p:grpSp>
                <p:nvGrpSpPr>
                  <p:cNvPr id="13" name="组合 12"/>
                  <p:cNvGrpSpPr/>
                  <p:nvPr/>
                </p:nvGrpSpPr>
                <p:grpSpPr>
                  <a:xfrm>
                    <a:off x="3851920" y="1755135"/>
                    <a:ext cx="1806699" cy="1238877"/>
                    <a:chOff x="4283968" y="1734081"/>
                    <a:chExt cx="1806699" cy="1238877"/>
                  </a:xfrm>
                </p:grpSpPr>
                <p:grpSp>
                  <p:nvGrpSpPr>
                    <p:cNvPr id="15" name="组合 14"/>
                    <p:cNvGrpSpPr/>
                    <p:nvPr/>
                  </p:nvGrpSpPr>
                  <p:grpSpPr>
                    <a:xfrm>
                      <a:off x="4499992" y="2781831"/>
                      <a:ext cx="1590675" cy="191127"/>
                      <a:chOff x="4499992" y="2781831"/>
                      <a:chExt cx="1590675" cy="191127"/>
                    </a:xfrm>
                  </p:grpSpPr>
                  <p:cxnSp>
                    <p:nvCxnSpPr>
                      <p:cNvPr id="18" name="直接连接符 17"/>
                      <p:cNvCxnSpPr/>
                      <p:nvPr/>
                    </p:nvCxnSpPr>
                    <p:spPr>
                      <a:xfrm>
                        <a:off x="4499992" y="27818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直接连接符 18"/>
                      <p:cNvCxnSpPr/>
                      <p:nvPr/>
                    </p:nvCxnSpPr>
                    <p:spPr>
                      <a:xfrm>
                        <a:off x="6090667" y="27818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直接箭头连接符 19"/>
                      <p:cNvCxnSpPr/>
                      <p:nvPr/>
                    </p:nvCxnSpPr>
                    <p:spPr>
                      <a:xfrm>
                        <a:off x="4499992" y="2877394"/>
                        <a:ext cx="1590675" cy="0"/>
                      </a:xfrm>
                      <a:prstGeom prst="straightConnector1">
                        <a:avLst/>
                      </a:prstGeom>
                      <a:ln>
                        <a:headEnd type="arrow"/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6" name="直接连接符 15"/>
                    <p:cNvCxnSpPr/>
                    <p:nvPr/>
                  </p:nvCxnSpPr>
                  <p:spPr>
                    <a:xfrm flipH="1">
                      <a:off x="4283968" y="1734081"/>
                      <a:ext cx="2160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直接连接符 16"/>
                    <p:cNvCxnSpPr/>
                    <p:nvPr/>
                  </p:nvCxnSpPr>
                  <p:spPr>
                    <a:xfrm flipH="1">
                      <a:off x="4283968" y="2781831"/>
                      <a:ext cx="2160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" name="直接箭头连接符 13"/>
                  <p:cNvCxnSpPr/>
                  <p:nvPr/>
                </p:nvCxnSpPr>
                <p:spPr>
                  <a:xfrm>
                    <a:off x="3979334" y="1734081"/>
                    <a:ext cx="0" cy="104775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4292900" y="2972958"/>
                  <a:ext cx="13789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6.4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724506" y="1666911"/>
                  <a:ext cx="27143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pPr algn="ctr"/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067944" y="1306871"/>
                <a:ext cx="1446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放大前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54063" y="2664484"/>
              <a:ext cx="1630912" cy="102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2296141" y="2398119"/>
            <a:ext cx="3319321" cy="2507506"/>
            <a:chOff x="5127288" y="2016659"/>
            <a:chExt cx="3319321" cy="2507506"/>
          </a:xfrm>
        </p:grpSpPr>
        <p:grpSp>
          <p:nvGrpSpPr>
            <p:cNvPr id="22" name="组合 21"/>
            <p:cNvGrpSpPr/>
            <p:nvPr/>
          </p:nvGrpSpPr>
          <p:grpSpPr>
            <a:xfrm>
              <a:off x="5127288" y="2016659"/>
              <a:ext cx="3319321" cy="2507506"/>
              <a:chOff x="6045463" y="1199260"/>
              <a:chExt cx="2653623" cy="2190153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045463" y="1557495"/>
                <a:ext cx="2653623" cy="1831918"/>
                <a:chOff x="6045463" y="1557495"/>
                <a:chExt cx="2653623" cy="1831918"/>
              </a:xfrm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6300192" y="1557495"/>
                  <a:ext cx="2398894" cy="1662319"/>
                  <a:chOff x="6300192" y="1557495"/>
                  <a:chExt cx="2398894" cy="1662319"/>
                </a:xfrm>
              </p:grpSpPr>
              <p:grpSp>
                <p:nvGrpSpPr>
                  <p:cNvPr id="29" name="组合 28"/>
                  <p:cNvGrpSpPr/>
                  <p:nvPr/>
                </p:nvGrpSpPr>
                <p:grpSpPr>
                  <a:xfrm>
                    <a:off x="6516215" y="2934222"/>
                    <a:ext cx="2182869" cy="285592"/>
                    <a:chOff x="6582580" y="2934230"/>
                    <a:chExt cx="1524311" cy="191128"/>
                  </a:xfrm>
                </p:grpSpPr>
                <p:cxnSp>
                  <p:nvCxnSpPr>
                    <p:cNvPr id="34" name="直接连接符 33"/>
                    <p:cNvCxnSpPr/>
                    <p:nvPr/>
                  </p:nvCxnSpPr>
                  <p:spPr>
                    <a:xfrm>
                      <a:off x="6582580" y="2934230"/>
                      <a:ext cx="0" cy="19112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/>
                    <p:cNvCxnSpPr/>
                    <p:nvPr/>
                  </p:nvCxnSpPr>
                  <p:spPr>
                    <a:xfrm>
                      <a:off x="8106891" y="2934231"/>
                      <a:ext cx="0" cy="19112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0" name="直接箭头连接符 29"/>
                  <p:cNvCxnSpPr/>
                  <p:nvPr/>
                </p:nvCxnSpPr>
                <p:spPr>
                  <a:xfrm>
                    <a:off x="6516216" y="3029794"/>
                    <a:ext cx="2182870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/>
                  <p:cNvCxnSpPr/>
                  <p:nvPr/>
                </p:nvCxnSpPr>
                <p:spPr>
                  <a:xfrm flipH="1">
                    <a:off x="6300192" y="1557495"/>
                    <a:ext cx="201092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 flipH="1">
                    <a:off x="6300192" y="2934222"/>
                    <a:ext cx="216023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箭头连接符 32"/>
                  <p:cNvCxnSpPr/>
                  <p:nvPr/>
                </p:nvCxnSpPr>
                <p:spPr>
                  <a:xfrm>
                    <a:off x="6400738" y="1557495"/>
                    <a:ext cx="7465" cy="1340953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7060096" y="2986177"/>
                  <a:ext cx="1378920" cy="403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9.6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045463" y="1665391"/>
                  <a:ext cx="380267" cy="1048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</a:p>
                <a:p>
                  <a:pPr algn="ctr"/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6771129" y="1199260"/>
                <a:ext cx="1348480" cy="40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放大后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697460" y="2398649"/>
              <a:ext cx="2741556" cy="1604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5965684" y="1361768"/>
            <a:ext cx="2613477" cy="2831855"/>
            <a:chOff x="6598043" y="1992453"/>
            <a:chExt cx="2613477" cy="2831855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508615" y="3307806"/>
              <a:ext cx="1165764" cy="1516502"/>
            </a:xfrm>
            <a:prstGeom prst="rect">
              <a:avLst/>
            </a:prstGeom>
          </p:spPr>
        </p:pic>
        <p:sp>
          <p:nvSpPr>
            <p:cNvPr id="38" name="矩形标注 37"/>
            <p:cNvSpPr/>
            <p:nvPr/>
          </p:nvSpPr>
          <p:spPr>
            <a:xfrm>
              <a:off x="6598043" y="1992453"/>
              <a:ext cx="2613477" cy="1036351"/>
            </a:xfrm>
            <a:prstGeom prst="wedgeRectCallout">
              <a:avLst>
                <a:gd name="adj1" fmla="val 10854"/>
                <a:gd name="adj2" fmla="val 69991"/>
              </a:avLst>
            </a:prstGeom>
            <a:pattFill prst="pct5">
              <a:fgClr>
                <a:schemeClr val="bg1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这两个比简化后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都是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3:2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他们的比值是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1.5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0" name="图片 3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6" y="2119725"/>
            <a:ext cx="3980815" cy="2828290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89169" y="411510"/>
            <a:ext cx="765003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buNone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分别写出照片放大后与放大前的长和宽的比。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500279" y="1031345"/>
            <a:ext cx="3511885" cy="1036351"/>
          </a:xfrm>
          <a:prstGeom prst="wedgeRoundRectCallout">
            <a:avLst>
              <a:gd name="adj1" fmla="val 7777"/>
              <a:gd name="adj2" fmla="val 79347"/>
              <a:gd name="adj3" fmla="val 16667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放大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长和宽的比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:6.4:4=8:5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后长和宽的比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9.6:6=8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16220" y="1347616"/>
            <a:ext cx="2499215" cy="3120743"/>
            <a:chOff x="5848330" y="2027640"/>
            <a:chExt cx="2499215" cy="312074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772114" y="3355004"/>
              <a:ext cx="1378604" cy="1793379"/>
            </a:xfrm>
            <a:prstGeom prst="rect">
              <a:avLst/>
            </a:prstGeom>
          </p:spPr>
        </p:pic>
        <p:sp>
          <p:nvSpPr>
            <p:cNvPr id="7" name="圆角矩形标注 6"/>
            <p:cNvSpPr/>
            <p:nvPr/>
          </p:nvSpPr>
          <p:spPr>
            <a:xfrm>
              <a:off x="5848330" y="2027640"/>
              <a:ext cx="2499215" cy="1036351"/>
            </a:xfrm>
            <a:prstGeom prst="wedgeRoundRectCallout">
              <a:avLst>
                <a:gd name="adj1" fmla="val 23003"/>
                <a:gd name="adj2" fmla="val 71656"/>
                <a:gd name="adj3" fmla="val 16667"/>
              </a:avLst>
            </a:prstGeom>
            <a:pattFill prst="pct5">
              <a:fgClr>
                <a:schemeClr val="bg1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6.4:4=9.6:6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所以这两个比例也能组成比例。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2175" y="2335750"/>
                <a:ext cx="3096344" cy="2304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6.4:4=9.6:6</a:t>
                </a:r>
              </a:p>
              <a:p>
                <a:endParaRPr lang="en-US" altLang="zh-CN" sz="28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800" dirty="0">
                    <a:solidFill>
                      <a:schemeClr val="bg1"/>
                    </a:solidFill>
                    <a:ea typeface="楷体" panose="02010609060101010101" pitchFamily="49" charset="-122"/>
                  </a:rPr>
                  <a:t>或</a:t>
                </a:r>
                <a:r>
                  <a:rPr lang="zh-CN" altLang="en-US" sz="2800" dirty="0" smtClean="0">
                    <a:solidFill>
                      <a:schemeClr val="bg1"/>
                    </a:solidFill>
                    <a:ea typeface="楷体" panose="02010609060101010101" pitchFamily="49" charset="-12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6.4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9.6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6</m:t>
                        </m:r>
                      </m:den>
                    </m:f>
                  </m:oMath>
                </a14:m>
                <a:endParaRPr lang="en-US" altLang="zh-CN" sz="28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400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表示两个比相等的式子叫作比例。</a:t>
                </a:r>
                <a:endPara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75" y="2335750"/>
                <a:ext cx="3096344" cy="2304733"/>
              </a:xfrm>
              <a:prstGeom prst="rect">
                <a:avLst/>
              </a:prstGeom>
              <a:blipFill rotWithShape="1">
                <a:blip r:embed="rId4"/>
                <a:stretch>
                  <a:fillRect l="-3" t="-10" r="5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标注 10"/>
          <p:cNvSpPr/>
          <p:nvPr/>
        </p:nvSpPr>
        <p:spPr>
          <a:xfrm>
            <a:off x="97321" y="1500439"/>
            <a:ext cx="2170427" cy="1071313"/>
          </a:xfrm>
          <a:prstGeom prst="wedgeRoundRectCallou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6.4:4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9.6:6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之间有什么关系呢？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9516" y="2767258"/>
            <a:ext cx="1408233" cy="15731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755580" y="968410"/>
            <a:ext cx="707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下面式子中，是比例的是（   ）。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292647" y="2595505"/>
            <a:ext cx="2358906" cy="936103"/>
          </a:xfrm>
          <a:prstGeom prst="wedgeRoundRectCallout">
            <a:avLst>
              <a:gd name="adj1" fmla="val 55963"/>
              <a:gd name="adj2" fmla="val -1085"/>
              <a:gd name="adj3" fmla="val 16667"/>
            </a:avLst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个比相等的式子叫作比例。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60790" y="1923678"/>
            <a:ext cx="2415067" cy="576064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A.2+6=4+4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50990" y="2775525"/>
            <a:ext cx="2424867" cy="576064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B.28÷7=1×4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50990" y="3795888"/>
            <a:ext cx="2424867" cy="576064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C.2:3=6:9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96841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2082" y="411511"/>
            <a:ext cx="2266690" cy="561692"/>
            <a:chOff x="192082" y="411510"/>
            <a:chExt cx="2266690" cy="56169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92082" y="492072"/>
              <a:ext cx="366860" cy="456338"/>
            </a:xfrm>
            <a:prstGeom prst="rect">
              <a:avLst/>
            </a:prstGeom>
          </p:spPr>
        </p:pic>
        <p:sp>
          <p:nvSpPr>
            <p:cNvPr id="16" name="文本框 14"/>
            <p:cNvSpPr txBox="1"/>
            <p:nvPr/>
          </p:nvSpPr>
          <p:spPr>
            <a:xfrm>
              <a:off x="611560" y="411510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课堂练习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04252" y="2442027"/>
            <a:ext cx="1232331" cy="1603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530960" y="435071"/>
            <a:ext cx="7073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能与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4:3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组成比例的是（  ）。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592764" y="1542736"/>
            <a:ext cx="2395032" cy="1012009"/>
          </a:xfrm>
          <a:prstGeom prst="wedgeRoundRectCallout">
            <a:avLst>
              <a:gd name="adj1" fmla="val 42198"/>
              <a:gd name="adj2" fmla="val 62500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个比相等的式子叫作比例。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3572" y="1563639"/>
            <a:ext cx="2550643" cy="2304154"/>
            <a:chOff x="1115616" y="1779662"/>
            <a:chExt cx="2550643" cy="2304154"/>
          </a:xfrm>
          <a:noFill/>
        </p:grpSpPr>
        <p:sp>
          <p:nvSpPr>
            <p:cNvPr id="9" name="圆角矩形 8"/>
            <p:cNvSpPr/>
            <p:nvPr/>
          </p:nvSpPr>
          <p:spPr>
            <a:xfrm>
              <a:off x="1115616" y="1779662"/>
              <a:ext cx="2520280" cy="576064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A.4.8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3.6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45979" y="3507752"/>
              <a:ext cx="2520280" cy="576064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C.70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22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45979" y="2646516"/>
              <a:ext cx="2520280" cy="576064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B.7.2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.6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32040" y="4643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347864" y="1563638"/>
            <a:ext cx="1728192" cy="432048"/>
            <a:chOff x="3779912" y="1779662"/>
            <a:chExt cx="1440160" cy="432048"/>
          </a:xfrm>
          <a:noFill/>
        </p:grpSpPr>
        <p:sp>
          <p:nvSpPr>
            <p:cNvPr id="14" name="右箭头 13"/>
            <p:cNvSpPr/>
            <p:nvPr/>
          </p:nvSpPr>
          <p:spPr>
            <a:xfrm>
              <a:off x="3779912" y="1995686"/>
              <a:ext cx="288032" cy="144016"/>
            </a:xfrm>
            <a:prstGeom prst="rightArrow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211960" y="1779662"/>
              <a:ext cx="1008112" cy="432048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445014" y="2484857"/>
            <a:ext cx="1631042" cy="432048"/>
            <a:chOff x="3779912" y="1779662"/>
            <a:chExt cx="1631042" cy="432048"/>
          </a:xfrm>
          <a:noFill/>
        </p:grpSpPr>
        <p:sp>
          <p:nvSpPr>
            <p:cNvPr id="17" name="右箭头 16"/>
            <p:cNvSpPr/>
            <p:nvPr/>
          </p:nvSpPr>
          <p:spPr>
            <a:xfrm>
              <a:off x="3779912" y="1995686"/>
              <a:ext cx="288032" cy="144016"/>
            </a:xfrm>
            <a:prstGeom prst="rightArrow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211960" y="1779662"/>
              <a:ext cx="1198994" cy="432048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36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13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34842" y="3291728"/>
            <a:ext cx="1724430" cy="432048"/>
            <a:chOff x="3779912" y="1779662"/>
            <a:chExt cx="1271623" cy="432048"/>
          </a:xfrm>
          <a:noFill/>
        </p:grpSpPr>
        <p:sp>
          <p:nvSpPr>
            <p:cNvPr id="20" name="右箭头 19"/>
            <p:cNvSpPr/>
            <p:nvPr/>
          </p:nvSpPr>
          <p:spPr>
            <a:xfrm>
              <a:off x="3779912" y="1995686"/>
              <a:ext cx="288032" cy="144016"/>
            </a:xfrm>
            <a:prstGeom prst="rightArrow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140573" y="1779662"/>
              <a:ext cx="910962" cy="432048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35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11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52652" y="2726911"/>
            <a:ext cx="1232331" cy="1603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251524" y="392346"/>
            <a:ext cx="707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写出下面两个图片放大前后的比例。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59632" y="1052922"/>
            <a:ext cx="2376264" cy="1908487"/>
            <a:chOff x="73910" y="3094061"/>
            <a:chExt cx="2376264" cy="1908487"/>
          </a:xfrm>
        </p:grpSpPr>
        <p:grpSp>
          <p:nvGrpSpPr>
            <p:cNvPr id="9" name="组合 8"/>
            <p:cNvGrpSpPr/>
            <p:nvPr/>
          </p:nvGrpSpPr>
          <p:grpSpPr>
            <a:xfrm>
              <a:off x="73910" y="3094061"/>
              <a:ext cx="2376264" cy="1908487"/>
              <a:chOff x="3499024" y="1379016"/>
              <a:chExt cx="2376264" cy="190848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3499024" y="1734081"/>
                <a:ext cx="2172796" cy="1553422"/>
                <a:chOff x="3499024" y="1734081"/>
                <a:chExt cx="2172796" cy="1553422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3851920" y="1734081"/>
                  <a:ext cx="1806699" cy="1259931"/>
                  <a:chOff x="3851920" y="1734081"/>
                  <a:chExt cx="1806699" cy="1259931"/>
                </a:xfrm>
              </p:grpSpPr>
              <p:grpSp>
                <p:nvGrpSpPr>
                  <p:cNvPr id="16" name="组合 15"/>
                  <p:cNvGrpSpPr/>
                  <p:nvPr/>
                </p:nvGrpSpPr>
                <p:grpSpPr>
                  <a:xfrm>
                    <a:off x="3851920" y="1755135"/>
                    <a:ext cx="1806699" cy="1238877"/>
                    <a:chOff x="4283968" y="1734081"/>
                    <a:chExt cx="1806699" cy="1238877"/>
                  </a:xfrm>
                </p:grpSpPr>
                <p:grpSp>
                  <p:nvGrpSpPr>
                    <p:cNvPr id="18" name="组合 17"/>
                    <p:cNvGrpSpPr/>
                    <p:nvPr/>
                  </p:nvGrpSpPr>
                  <p:grpSpPr>
                    <a:xfrm>
                      <a:off x="4499992" y="2781831"/>
                      <a:ext cx="1590675" cy="191127"/>
                      <a:chOff x="4499992" y="2781831"/>
                      <a:chExt cx="1590675" cy="191127"/>
                    </a:xfrm>
                  </p:grpSpPr>
                  <p:cxnSp>
                    <p:nvCxnSpPr>
                      <p:cNvPr id="21" name="直接连接符 20"/>
                      <p:cNvCxnSpPr/>
                      <p:nvPr/>
                    </p:nvCxnSpPr>
                    <p:spPr>
                      <a:xfrm>
                        <a:off x="4499992" y="27818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直接连接符 21"/>
                      <p:cNvCxnSpPr/>
                      <p:nvPr/>
                    </p:nvCxnSpPr>
                    <p:spPr>
                      <a:xfrm>
                        <a:off x="6090667" y="27818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箭头连接符 22"/>
                      <p:cNvCxnSpPr/>
                      <p:nvPr/>
                    </p:nvCxnSpPr>
                    <p:spPr>
                      <a:xfrm>
                        <a:off x="4499992" y="2877394"/>
                        <a:ext cx="1590675" cy="0"/>
                      </a:xfrm>
                      <a:prstGeom prst="straightConnector1">
                        <a:avLst/>
                      </a:prstGeom>
                      <a:ln>
                        <a:headEnd type="arrow"/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" name="直接连接符 18"/>
                    <p:cNvCxnSpPr/>
                    <p:nvPr/>
                  </p:nvCxnSpPr>
                  <p:spPr>
                    <a:xfrm flipH="1">
                      <a:off x="4283968" y="1734081"/>
                      <a:ext cx="2160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直接连接符 19"/>
                    <p:cNvCxnSpPr/>
                    <p:nvPr/>
                  </p:nvCxnSpPr>
                  <p:spPr>
                    <a:xfrm flipH="1">
                      <a:off x="4283968" y="2781831"/>
                      <a:ext cx="2160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直接箭头连接符 16"/>
                  <p:cNvCxnSpPr/>
                  <p:nvPr/>
                </p:nvCxnSpPr>
                <p:spPr>
                  <a:xfrm>
                    <a:off x="3979334" y="1734081"/>
                    <a:ext cx="0" cy="104775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4292900" y="2825838"/>
                  <a:ext cx="13789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10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499024" y="1817726"/>
                  <a:ext cx="41544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7</a:t>
                  </a:r>
                </a:p>
                <a:p>
                  <a:pPr algn="ctr"/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211960" y="1379016"/>
                <a:ext cx="1663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放大前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831" y="3502672"/>
              <a:ext cx="1603876" cy="106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3587289" y="915566"/>
            <a:ext cx="3360979" cy="2592288"/>
            <a:chOff x="2285751" y="2700917"/>
            <a:chExt cx="3360979" cy="2592288"/>
          </a:xfrm>
        </p:grpSpPr>
        <p:grpSp>
          <p:nvGrpSpPr>
            <p:cNvPr id="25" name="组合 24"/>
            <p:cNvGrpSpPr/>
            <p:nvPr/>
          </p:nvGrpSpPr>
          <p:grpSpPr>
            <a:xfrm>
              <a:off x="2285751" y="2700917"/>
              <a:ext cx="3360979" cy="2592288"/>
              <a:chOff x="6012160" y="1133439"/>
              <a:chExt cx="2686926" cy="2264205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6012160" y="1557495"/>
                <a:ext cx="2686926" cy="1840149"/>
                <a:chOff x="6012160" y="1557495"/>
                <a:chExt cx="2686926" cy="1840149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6300192" y="1557495"/>
                  <a:ext cx="2398894" cy="1662319"/>
                  <a:chOff x="6300192" y="1557495"/>
                  <a:chExt cx="2398894" cy="1662319"/>
                </a:xfrm>
              </p:grpSpPr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6516215" y="2934222"/>
                    <a:ext cx="2182869" cy="285592"/>
                    <a:chOff x="6582580" y="2934230"/>
                    <a:chExt cx="1524311" cy="191128"/>
                  </a:xfrm>
                </p:grpSpPr>
                <p:cxnSp>
                  <p:nvCxnSpPr>
                    <p:cNvPr id="37" name="直接连接符 36"/>
                    <p:cNvCxnSpPr/>
                    <p:nvPr/>
                  </p:nvCxnSpPr>
                  <p:spPr>
                    <a:xfrm>
                      <a:off x="6582580" y="2934230"/>
                      <a:ext cx="0" cy="19112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直接连接符 37"/>
                    <p:cNvCxnSpPr/>
                    <p:nvPr/>
                  </p:nvCxnSpPr>
                  <p:spPr>
                    <a:xfrm>
                      <a:off x="8106891" y="2934231"/>
                      <a:ext cx="0" cy="19112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直接箭头连接符 32"/>
                  <p:cNvCxnSpPr/>
                  <p:nvPr/>
                </p:nvCxnSpPr>
                <p:spPr>
                  <a:xfrm>
                    <a:off x="6516216" y="3029794"/>
                    <a:ext cx="2182870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3"/>
                  <p:cNvCxnSpPr/>
                  <p:nvPr/>
                </p:nvCxnSpPr>
                <p:spPr>
                  <a:xfrm flipH="1">
                    <a:off x="6300192" y="1557495"/>
                    <a:ext cx="201092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/>
                  <p:cNvCxnSpPr/>
                  <p:nvPr/>
                </p:nvCxnSpPr>
                <p:spPr>
                  <a:xfrm flipH="1">
                    <a:off x="6300192" y="2934222"/>
                    <a:ext cx="216023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箭头连接符 35"/>
                  <p:cNvCxnSpPr/>
                  <p:nvPr/>
                </p:nvCxnSpPr>
                <p:spPr>
                  <a:xfrm>
                    <a:off x="6400738" y="1557495"/>
                    <a:ext cx="7465" cy="1340953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7232795" y="2994408"/>
                  <a:ext cx="948191" cy="403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20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012160" y="1699490"/>
                  <a:ext cx="489124" cy="1048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14</a:t>
                  </a:r>
                  <a:endPara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厘米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6804247" y="1133439"/>
                <a:ext cx="1434305" cy="40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放大后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37524" y="3158265"/>
              <a:ext cx="2709203" cy="158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TextBox 38"/>
          <p:cNvSpPr txBox="1"/>
          <p:nvPr/>
        </p:nvSpPr>
        <p:spPr>
          <a:xfrm>
            <a:off x="600905" y="3435847"/>
            <a:ext cx="6635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放大前后图片的长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宽的比：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10:7=20:14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放大前后图片长的比和宽的比：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14:7=20:10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全屏显示(16:9)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Cambria Math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42</cp:revision>
  <dcterms:created xsi:type="dcterms:W3CDTF">2018-09-11T05:46:00Z</dcterms:created>
  <dcterms:modified xsi:type="dcterms:W3CDTF">2023-01-16T23:41:32Z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B0FA09FF18564077BC8B50DB8C80254B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