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308" r:id="rId2"/>
    <p:sldId id="269" r:id="rId3"/>
    <p:sldId id="347" r:id="rId4"/>
    <p:sldId id="310" r:id="rId5"/>
    <p:sldId id="348" r:id="rId6"/>
    <p:sldId id="349" r:id="rId7"/>
    <p:sldId id="350" r:id="rId8"/>
    <p:sldId id="351" r:id="rId9"/>
    <p:sldId id="271" r:id="rId10"/>
    <p:sldId id="318" r:id="rId11"/>
    <p:sldId id="319" r:id="rId12"/>
    <p:sldId id="352" r:id="rId13"/>
    <p:sldId id="353" r:id="rId14"/>
    <p:sldId id="354" r:id="rId15"/>
    <p:sldId id="355" r:id="rId16"/>
    <p:sldId id="356" r:id="rId17"/>
    <p:sldId id="357" r:id="rId18"/>
    <p:sldId id="342" r:id="rId19"/>
    <p:sldId id="343" r:id="rId20"/>
    <p:sldId id="358" r:id="rId21"/>
    <p:sldId id="344" r:id="rId22"/>
    <p:sldId id="367" r:id="rId23"/>
    <p:sldId id="359" r:id="rId24"/>
    <p:sldId id="360" r:id="rId25"/>
    <p:sldId id="361" r:id="rId26"/>
    <p:sldId id="362" r:id="rId27"/>
    <p:sldId id="363" r:id="rId28"/>
    <p:sldId id="364" r:id="rId29"/>
    <p:sldId id="365" r:id="rId30"/>
    <p:sldId id="366" r:id="rId31"/>
  </p:sldIdLst>
  <p:sldSz cx="9144000" cy="5143500" type="screen16x9"/>
  <p:notesSz cx="7104063" cy="10234613"/>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varScale="1">
        <p:scale>
          <a:sx n="155" d="100"/>
          <a:sy n="155" d="100"/>
        </p:scale>
        <p:origin x="-354"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email"/>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790241" y="1534000"/>
            <a:ext cx="7621896" cy="1723526"/>
            <a:chOff x="3238" y="1336"/>
            <a:chExt cx="11826" cy="3343"/>
          </a:xfrm>
        </p:grpSpPr>
        <p:sp>
          <p:nvSpPr>
            <p:cNvPr id="3" name="Rectangle 5"/>
            <p:cNvSpPr/>
            <p:nvPr/>
          </p:nvSpPr>
          <p:spPr>
            <a:xfrm>
              <a:off x="3238" y="3604"/>
              <a:ext cx="11236" cy="1075"/>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3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3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4</a:t>
              </a:r>
              <a:r>
                <a:rPr lang="zh-CN" altLang="en-US" sz="3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endParaRPr lang="en-US" altLang="zh-CN" sz="3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6" name="文本框 5"/>
            <p:cNvSpPr txBox="1"/>
            <p:nvPr/>
          </p:nvSpPr>
          <p:spPr>
            <a:xfrm>
              <a:off x="3963" y="1336"/>
              <a:ext cx="11101" cy="1791"/>
            </a:xfrm>
            <a:prstGeom prst="rect">
              <a:avLst/>
            </a:prstGeom>
            <a:noFill/>
          </p:spPr>
          <p:txBody>
            <a:bodyPr wrap="square" rtlCol="0">
              <a:spAutoFit/>
            </a:bodyPr>
            <a:lstStyle/>
            <a:p>
              <a:pPr algn="ctr">
                <a:lnSpc>
                  <a:spcPct val="150000"/>
                </a:lnSpc>
              </a:pPr>
              <a:r>
                <a:rPr lang="en-US" altLang="zh-CN" sz="3600" b="1" dirty="0">
                  <a:latin typeface="微软雅黑" panose="020B0503020204020204" charset="-122"/>
                  <a:ea typeface="微软雅黑" panose="020B0503020204020204" charset="-122"/>
                </a:rPr>
                <a:t>Unit 1</a:t>
              </a:r>
              <a:r>
                <a:rPr lang="zh-CN" altLang="en-US" sz="3600" b="1" dirty="0">
                  <a:latin typeface="微软雅黑" panose="020B0503020204020204" charset="-122"/>
                  <a:ea typeface="微软雅黑" panose="020B0503020204020204" charset="-122"/>
                </a:rPr>
                <a:t>  </a:t>
              </a:r>
              <a:r>
                <a:rPr lang="en-US" altLang="zh-CN" sz="3600" b="1" dirty="0">
                  <a:latin typeface="微软雅黑" panose="020B0503020204020204" charset="-122"/>
                  <a:ea typeface="微软雅黑" panose="020B0503020204020204" charset="-122"/>
                </a:rPr>
                <a:t>What's the matter?</a:t>
              </a:r>
            </a:p>
          </p:txBody>
        </p:sp>
      </p:grpSp>
      <p:pic>
        <p:nvPicPr>
          <p:cNvPr id="7" name="Picture 4"/>
          <p:cNvPicPr>
            <a:picLocks noChangeAspect="1"/>
          </p:cNvPicPr>
          <p:nvPr/>
        </p:nvPicPr>
        <p:blipFill>
          <a:blip r:embed="rId2" cstate="email"/>
          <a:stretch>
            <a:fillRect/>
          </a:stretch>
        </p:blipFill>
        <p:spPr>
          <a:xfrm>
            <a:off x="851542" y="1625633"/>
            <a:ext cx="284559" cy="845344"/>
          </a:xfrm>
          <a:prstGeom prst="rect">
            <a:avLst/>
          </a:prstGeom>
          <a:noFill/>
          <a:ln w="9525">
            <a:noFill/>
          </a:ln>
        </p:spPr>
      </p:pic>
      <p:sp>
        <p:nvSpPr>
          <p:cNvPr id="8" name="矩形 7"/>
          <p:cNvSpPr/>
          <p:nvPr/>
        </p:nvSpPr>
        <p:spPr>
          <a:xfrm>
            <a:off x="0" y="4139825"/>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46169" y="1197196"/>
            <a:ext cx="8190923" cy="2192908"/>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)2.Last year Gina's grandfather ________. Her family felt </a:t>
            </a:r>
          </a:p>
          <a:p>
            <a:pPr>
              <a:lnSpc>
                <a:spcPct val="150000"/>
              </a:lnSpc>
            </a:pPr>
            <a:r>
              <a:rPr lang="en-US" altLang="zh-CN" sz="2300" b="1" dirty="0">
                <a:latin typeface="Times New Roman" panose="02020603050405020304" pitchFamily="18" charset="0"/>
                <a:cs typeface="Times New Roman" panose="02020603050405020304" pitchFamily="18" charset="0"/>
              </a:rPr>
              <a:t>              very sad for his ________</a:t>
            </a:r>
            <a:r>
              <a:rPr lang="zh-CN" altLang="en-US" sz="2300" b="1" dirty="0">
                <a:latin typeface="Times New Roman" panose="02020603050405020304" pitchFamily="18" charset="0"/>
                <a:cs typeface="Times New Roman" panose="02020603050405020304" pitchFamily="18" charset="0"/>
              </a:rPr>
              <a:t>．</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dead; death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died; dead       </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died; death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death; dead</a:t>
            </a:r>
          </a:p>
        </p:txBody>
      </p:sp>
      <p:sp>
        <p:nvSpPr>
          <p:cNvPr id="13" name="矩形 12"/>
          <p:cNvSpPr/>
          <p:nvPr/>
        </p:nvSpPr>
        <p:spPr>
          <a:xfrm>
            <a:off x="893627" y="1370226"/>
            <a:ext cx="305613"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C</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89788" y="3444400"/>
            <a:ext cx="8298180" cy="1454244"/>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000" b="1" dirty="0">
                <a:latin typeface="仿宋" panose="02010609060101010101" charset="-122"/>
                <a:ea typeface="仿宋" panose="02010609060101010101" charset="-122"/>
                <a:cs typeface="Times New Roman" panose="02020603050405020304" pitchFamily="18" charset="0"/>
              </a:rPr>
              <a:t>die</a:t>
            </a:r>
            <a:r>
              <a:rPr lang="zh-CN" altLang="en-US" sz="2000" b="1" dirty="0">
                <a:latin typeface="仿宋" panose="02010609060101010101" charset="-122"/>
                <a:ea typeface="仿宋" panose="02010609060101010101" charset="-122"/>
                <a:cs typeface="Times New Roman" panose="02020603050405020304" pitchFamily="18" charset="0"/>
              </a:rPr>
              <a:t>是动词；</a:t>
            </a:r>
            <a:r>
              <a:rPr lang="en-US" altLang="zh-CN" sz="2000" b="1" dirty="0">
                <a:latin typeface="仿宋" panose="02010609060101010101" charset="-122"/>
                <a:ea typeface="仿宋" panose="02010609060101010101" charset="-122"/>
                <a:cs typeface="Times New Roman" panose="02020603050405020304" pitchFamily="18" charset="0"/>
              </a:rPr>
              <a:t>dead</a:t>
            </a:r>
            <a:r>
              <a:rPr lang="zh-CN" altLang="en-US" sz="2000" b="1" dirty="0">
                <a:latin typeface="仿宋" panose="02010609060101010101" charset="-122"/>
                <a:ea typeface="仿宋" panose="02010609060101010101" charset="-122"/>
                <a:cs typeface="Times New Roman" panose="02020603050405020304" pitchFamily="18" charset="0"/>
              </a:rPr>
              <a:t>是形容词，修饰名词作定语或在</a:t>
            </a:r>
            <a:r>
              <a:rPr lang="en-US" altLang="zh-CN" sz="2000" b="1" dirty="0">
                <a:latin typeface="仿宋" panose="02010609060101010101" charset="-122"/>
                <a:ea typeface="仿宋" panose="02010609060101010101" charset="-122"/>
                <a:cs typeface="Times New Roman" panose="02020603050405020304" pitchFamily="18" charset="0"/>
              </a:rPr>
              <a:t>be </a:t>
            </a:r>
            <a:r>
              <a:rPr lang="zh-CN" altLang="en-US" sz="2000" b="1" dirty="0">
                <a:latin typeface="仿宋" panose="02010609060101010101" charset="-122"/>
                <a:ea typeface="仿宋" panose="02010609060101010101" charset="-122"/>
                <a:cs typeface="Times New Roman" panose="02020603050405020304" pitchFamily="18" charset="0"/>
              </a:rPr>
              <a:t>动词后作表语，表示“死”这种状态； </a:t>
            </a:r>
            <a:r>
              <a:rPr lang="en-US" altLang="zh-CN" sz="2000" b="1" dirty="0">
                <a:latin typeface="仿宋" panose="02010609060101010101" charset="-122"/>
                <a:ea typeface="仿宋" panose="02010609060101010101" charset="-122"/>
                <a:cs typeface="Times New Roman" panose="02020603050405020304" pitchFamily="18" charset="0"/>
              </a:rPr>
              <a:t>death</a:t>
            </a:r>
            <a:r>
              <a:rPr lang="zh-CN" altLang="en-US" sz="2000" b="1" dirty="0">
                <a:latin typeface="仿宋" panose="02010609060101010101" charset="-122"/>
                <a:ea typeface="仿宋" panose="02010609060101010101" charset="-122"/>
                <a:cs typeface="Times New Roman" panose="02020603050405020304" pitchFamily="18" charset="0"/>
              </a:rPr>
              <a:t>是名词，意为“死亡”，常放在形容词性物主代词或者名词所有格后面。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01033" y="1145127"/>
            <a:ext cx="7923628" cy="166199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 (</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)3.Tim often has problems ________ after long running.</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breathing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to breathe       </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breathe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breathes</a:t>
            </a:r>
          </a:p>
        </p:txBody>
      </p:sp>
      <p:sp>
        <p:nvSpPr>
          <p:cNvPr id="13" name="矩形 12"/>
          <p:cNvSpPr/>
          <p:nvPr/>
        </p:nvSpPr>
        <p:spPr>
          <a:xfrm>
            <a:off x="1023929" y="1313971"/>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A</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06374" y="2840896"/>
            <a:ext cx="8298180" cy="530915"/>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000" b="1" dirty="0">
                <a:latin typeface="仿宋" panose="02010609060101010101" charset="-122"/>
                <a:ea typeface="仿宋" panose="02010609060101010101" charset="-122"/>
                <a:cs typeface="Times New Roman" panose="02020603050405020304" pitchFamily="18" charset="0"/>
              </a:rPr>
              <a:t>have problems doing </a:t>
            </a:r>
            <a:r>
              <a:rPr lang="en-US" altLang="zh-CN" sz="2000" b="1" dirty="0" err="1">
                <a:latin typeface="仿宋" panose="02010609060101010101" charset="-122"/>
                <a:ea typeface="仿宋" panose="02010609060101010101" charset="-122"/>
                <a:cs typeface="Times New Roman" panose="02020603050405020304" pitchFamily="18" charset="0"/>
              </a:rPr>
              <a:t>sth</a:t>
            </a:r>
            <a:r>
              <a:rPr lang="en-US" altLang="zh-CN" sz="2000" b="1" dirty="0">
                <a:latin typeface="仿宋" panose="02010609060101010101" charset="-122"/>
                <a:ea typeface="仿宋" panose="02010609060101010101"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意为“做某事有问题”。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46169" y="1197196"/>
            <a:ext cx="8190923" cy="3785652"/>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)4.Do you mind ________</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I'm feeling pretty tired.</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drive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driving         </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to drive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drives</a:t>
            </a:r>
          </a:p>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)5.Smoking is bad for your health, so you should ________ </a:t>
            </a:r>
          </a:p>
          <a:p>
            <a:pPr>
              <a:lnSpc>
                <a:spcPct val="150000"/>
              </a:lnSpc>
            </a:pPr>
            <a:r>
              <a:rPr lang="en-US" altLang="zh-CN" sz="2300" b="1" dirty="0">
                <a:latin typeface="Times New Roman" panose="02020603050405020304" pitchFamily="18" charset="0"/>
                <a:cs typeface="Times New Roman" panose="02020603050405020304" pitchFamily="18" charset="0"/>
              </a:rPr>
              <a:t>              smoking.</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keep on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give up         </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get out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get off</a:t>
            </a:r>
          </a:p>
        </p:txBody>
      </p:sp>
      <p:sp>
        <p:nvSpPr>
          <p:cNvPr id="13" name="矩形 12"/>
          <p:cNvSpPr/>
          <p:nvPr/>
        </p:nvSpPr>
        <p:spPr>
          <a:xfrm>
            <a:off x="893626" y="1370226"/>
            <a:ext cx="292388"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B</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870766" y="2931564"/>
            <a:ext cx="292388"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B</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46169" y="1197196"/>
            <a:ext cx="8190923" cy="166199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)6.He used a knife to ________ the branch of the tree. </a:t>
            </a:r>
          </a:p>
          <a:p>
            <a:pPr>
              <a:lnSpc>
                <a:spcPct val="150000"/>
              </a:lnSpc>
            </a:pPr>
            <a:r>
              <a:rPr lang="en-US" altLang="zh-CN" sz="2300" b="1" dirty="0">
                <a:latin typeface="Times New Roman" panose="02020603050405020304" pitchFamily="18" charset="0"/>
                <a:cs typeface="Times New Roman" panose="02020603050405020304" pitchFamily="18" charset="0"/>
              </a:rPr>
              <a:t>             A. take off                         B. cut off           </a:t>
            </a:r>
          </a:p>
          <a:p>
            <a:pPr>
              <a:lnSpc>
                <a:spcPct val="150000"/>
              </a:lnSpc>
            </a:pPr>
            <a:r>
              <a:rPr lang="en-US" altLang="zh-CN" sz="2300" b="1" dirty="0">
                <a:latin typeface="Times New Roman" panose="02020603050405020304" pitchFamily="18" charset="0"/>
                <a:cs typeface="Times New Roman" panose="02020603050405020304" pitchFamily="18" charset="0"/>
              </a:rPr>
              <a:t>            C. give off                          D. set off </a:t>
            </a:r>
          </a:p>
        </p:txBody>
      </p:sp>
      <p:sp>
        <p:nvSpPr>
          <p:cNvPr id="13" name="矩形 12"/>
          <p:cNvSpPr/>
          <p:nvPr/>
        </p:nvSpPr>
        <p:spPr>
          <a:xfrm>
            <a:off x="893626" y="1370226"/>
            <a:ext cx="292388"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B</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0634" y="2950624"/>
            <a:ext cx="8298180" cy="1454244"/>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000" b="1" dirty="0">
                <a:latin typeface="仿宋" panose="02010609060101010101" charset="-122"/>
                <a:ea typeface="仿宋" panose="02010609060101010101" charset="-122"/>
                <a:cs typeface="Times New Roman" panose="02020603050405020304" pitchFamily="18" charset="0"/>
              </a:rPr>
              <a:t> take off</a:t>
            </a:r>
            <a:r>
              <a:rPr lang="zh-CN" altLang="en-US" sz="2000" b="1" dirty="0">
                <a:latin typeface="仿宋" panose="02010609060101010101" charset="-122"/>
                <a:ea typeface="仿宋" panose="02010609060101010101" charset="-122"/>
                <a:cs typeface="Times New Roman" panose="02020603050405020304" pitchFamily="18" charset="0"/>
              </a:rPr>
              <a:t>意为“脱掉，起飞”；</a:t>
            </a:r>
            <a:r>
              <a:rPr lang="en-US" altLang="zh-CN" sz="2000" b="1" dirty="0">
                <a:latin typeface="仿宋" panose="02010609060101010101" charset="-122"/>
                <a:ea typeface="仿宋" panose="02010609060101010101" charset="-122"/>
                <a:cs typeface="Times New Roman" panose="02020603050405020304" pitchFamily="18" charset="0"/>
              </a:rPr>
              <a:t>cut off</a:t>
            </a:r>
            <a:r>
              <a:rPr lang="zh-CN" altLang="en-US" sz="2000" b="1" dirty="0">
                <a:latin typeface="仿宋" panose="02010609060101010101" charset="-122"/>
                <a:ea typeface="仿宋" panose="02010609060101010101" charset="-122"/>
                <a:cs typeface="Times New Roman" panose="02020603050405020304" pitchFamily="18" charset="0"/>
              </a:rPr>
              <a:t>意为“切除”；</a:t>
            </a:r>
            <a:r>
              <a:rPr lang="en-US" altLang="zh-CN" sz="2000" b="1" dirty="0">
                <a:latin typeface="仿宋" panose="02010609060101010101" charset="-122"/>
                <a:ea typeface="仿宋" panose="02010609060101010101" charset="-122"/>
                <a:cs typeface="Times New Roman" panose="02020603050405020304" pitchFamily="18" charset="0"/>
              </a:rPr>
              <a:t>give off</a:t>
            </a:r>
            <a:r>
              <a:rPr lang="zh-CN" altLang="en-US" sz="2000" b="1" dirty="0">
                <a:latin typeface="仿宋" panose="02010609060101010101" charset="-122"/>
                <a:ea typeface="仿宋" panose="02010609060101010101" charset="-122"/>
                <a:cs typeface="Times New Roman" panose="02020603050405020304" pitchFamily="18" charset="0"/>
              </a:rPr>
              <a:t>意为“发出”；</a:t>
            </a:r>
            <a:r>
              <a:rPr lang="en-US" altLang="zh-CN" sz="2000" b="1" dirty="0">
                <a:latin typeface="仿宋" panose="02010609060101010101" charset="-122"/>
                <a:ea typeface="仿宋" panose="02010609060101010101" charset="-122"/>
                <a:cs typeface="Times New Roman" panose="02020603050405020304" pitchFamily="18" charset="0"/>
              </a:rPr>
              <a:t>set off</a:t>
            </a:r>
            <a:r>
              <a:rPr lang="zh-CN" altLang="en-US" sz="2000" b="1" dirty="0">
                <a:latin typeface="仿宋" panose="02010609060101010101" charset="-122"/>
                <a:ea typeface="仿宋" panose="02010609060101010101" charset="-122"/>
                <a:cs typeface="Times New Roman" panose="02020603050405020304" pitchFamily="18" charset="0"/>
              </a:rPr>
              <a:t>意为“出发”。结合句意“他用刀砍掉树枝”可推断，符合题意的短语是</a:t>
            </a:r>
            <a:r>
              <a:rPr lang="en-US" altLang="zh-CN" sz="2000" b="1" dirty="0">
                <a:latin typeface="仿宋" panose="02010609060101010101" charset="-122"/>
                <a:ea typeface="仿宋" panose="02010609060101010101" charset="-122"/>
                <a:cs typeface="Times New Roman" panose="02020603050405020304" pitchFamily="18" charset="0"/>
              </a:rPr>
              <a:t>cut off</a:t>
            </a:r>
            <a:r>
              <a:rPr lang="zh-CN" altLang="en-US" sz="20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957166"/>
            <a:ext cx="8652695" cy="2192908"/>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)7.[2018·</a:t>
            </a:r>
            <a:r>
              <a:rPr lang="zh-CN" altLang="en-US" sz="2300" b="1" dirty="0">
                <a:latin typeface="Times New Roman" panose="02020603050405020304" pitchFamily="18" charset="0"/>
                <a:cs typeface="Times New Roman" panose="02020603050405020304" pitchFamily="18" charset="0"/>
              </a:rPr>
              <a:t>无锡</a:t>
            </a:r>
            <a:r>
              <a:rPr lang="en-US" altLang="zh-CN" sz="2300" b="1" dirty="0">
                <a:latin typeface="Times New Roman" panose="02020603050405020304" pitchFamily="18" charset="0"/>
                <a:cs typeface="Times New Roman" panose="02020603050405020304" pitchFamily="18" charset="0"/>
              </a:rPr>
              <a:t>]I don't have much money, but I'd like to buy </a:t>
            </a:r>
          </a:p>
          <a:p>
            <a:pPr>
              <a:lnSpc>
                <a:spcPct val="150000"/>
              </a:lnSpc>
            </a:pPr>
            <a:r>
              <a:rPr lang="en-US" altLang="zh-CN" sz="2300" b="1" dirty="0">
                <a:latin typeface="Times New Roman" panose="02020603050405020304" pitchFamily="18" charset="0"/>
                <a:cs typeface="Times New Roman" panose="02020603050405020304" pitchFamily="18" charset="0"/>
              </a:rPr>
              <a:t>              my dad something really special, if you know what I </a:t>
            </a:r>
          </a:p>
          <a:p>
            <a:pPr>
              <a:lnSpc>
                <a:spcPct val="150000"/>
              </a:lnSpc>
            </a:pPr>
            <a:r>
              <a:rPr lang="en-US" altLang="zh-CN" sz="2300" b="1" dirty="0">
                <a:latin typeface="Times New Roman" panose="02020603050405020304" pitchFamily="18" charset="0"/>
                <a:cs typeface="Times New Roman" panose="02020603050405020304" pitchFamily="18" charset="0"/>
              </a:rPr>
              <a:t>              ________</a:t>
            </a:r>
            <a:r>
              <a:rPr lang="zh-CN" altLang="en-US" sz="2300" b="1" dirty="0">
                <a:latin typeface="Times New Roman" panose="02020603050405020304" pitchFamily="18" charset="0"/>
                <a:cs typeface="Times New Roman" panose="02020603050405020304" pitchFamily="18" charset="0"/>
              </a:rPr>
              <a:t>．</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want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care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mean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prefer</a:t>
            </a:r>
          </a:p>
        </p:txBody>
      </p:sp>
      <p:sp>
        <p:nvSpPr>
          <p:cNvPr id="13" name="矩形 12"/>
          <p:cNvSpPr/>
          <p:nvPr/>
        </p:nvSpPr>
        <p:spPr>
          <a:xfrm>
            <a:off x="838763" y="1130196"/>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C</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0634" y="3122074"/>
            <a:ext cx="8298180" cy="1915909"/>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考查动词辨析。句意： 我没有很多钱，但是我想要给爸爸买很特别的东西，如果你知道我的意思的话。</a:t>
            </a:r>
            <a:r>
              <a:rPr lang="en-US" altLang="zh-CN" sz="2000" b="1" dirty="0">
                <a:latin typeface="仿宋" panose="02010609060101010101" charset="-122"/>
                <a:ea typeface="仿宋" panose="02010609060101010101" charset="-122"/>
                <a:cs typeface="Times New Roman" panose="02020603050405020304" pitchFamily="18" charset="0"/>
              </a:rPr>
              <a:t>want</a:t>
            </a:r>
            <a:r>
              <a:rPr lang="zh-CN" altLang="en-US" sz="2000" b="1" dirty="0">
                <a:latin typeface="仿宋" panose="02010609060101010101" charset="-122"/>
                <a:ea typeface="仿宋" panose="02010609060101010101" charset="-122"/>
                <a:cs typeface="Times New Roman" panose="02020603050405020304" pitchFamily="18" charset="0"/>
              </a:rPr>
              <a:t>意为“想要”；</a:t>
            </a:r>
            <a:r>
              <a:rPr lang="en-US" altLang="zh-CN" sz="2000" b="1" dirty="0">
                <a:latin typeface="仿宋" panose="02010609060101010101" charset="-122"/>
                <a:ea typeface="仿宋" panose="02010609060101010101" charset="-122"/>
                <a:cs typeface="Times New Roman" panose="02020603050405020304" pitchFamily="18" charset="0"/>
              </a:rPr>
              <a:t>care</a:t>
            </a:r>
            <a:r>
              <a:rPr lang="zh-CN" altLang="en-US" sz="2000" b="1" dirty="0">
                <a:latin typeface="仿宋" panose="02010609060101010101" charset="-122"/>
                <a:ea typeface="仿宋" panose="02010609060101010101" charset="-122"/>
                <a:cs typeface="Times New Roman" panose="02020603050405020304" pitchFamily="18" charset="0"/>
              </a:rPr>
              <a:t>意为“介意，在乎”；</a:t>
            </a:r>
            <a:r>
              <a:rPr lang="en-US" altLang="zh-CN" sz="2000" b="1" dirty="0">
                <a:latin typeface="仿宋" panose="02010609060101010101" charset="-122"/>
                <a:ea typeface="仿宋" panose="02010609060101010101" charset="-122"/>
                <a:cs typeface="Times New Roman" panose="02020603050405020304" pitchFamily="18" charset="0"/>
              </a:rPr>
              <a:t>mean</a:t>
            </a:r>
            <a:r>
              <a:rPr lang="zh-CN" altLang="en-US" sz="2000" b="1" dirty="0">
                <a:latin typeface="仿宋" panose="02010609060101010101" charset="-122"/>
                <a:ea typeface="仿宋" panose="02010609060101010101" charset="-122"/>
                <a:cs typeface="Times New Roman" panose="02020603050405020304" pitchFamily="18" charset="0"/>
              </a:rPr>
              <a:t>意为“意思是，意味着”；</a:t>
            </a:r>
            <a:r>
              <a:rPr lang="en-US" altLang="zh-CN" sz="2000" b="1" dirty="0">
                <a:latin typeface="仿宋" panose="02010609060101010101" charset="-122"/>
                <a:ea typeface="仿宋" panose="02010609060101010101" charset="-122"/>
                <a:cs typeface="Times New Roman" panose="02020603050405020304" pitchFamily="18" charset="0"/>
              </a:rPr>
              <a:t>prefer</a:t>
            </a:r>
            <a:r>
              <a:rPr lang="zh-CN" altLang="en-US" sz="2000" b="1" dirty="0">
                <a:latin typeface="仿宋" panose="02010609060101010101" charset="-122"/>
                <a:ea typeface="仿宋" panose="02010609060101010101" charset="-122"/>
                <a:cs typeface="Times New Roman" panose="02020603050405020304" pitchFamily="18" charset="0"/>
              </a:rPr>
              <a:t>意为“更喜欢”。根据句意可知选</a:t>
            </a:r>
            <a:r>
              <a:rPr lang="en-US" altLang="zh-CN" sz="2000" b="1" dirty="0">
                <a:latin typeface="仿宋" panose="02010609060101010101" charset="-122"/>
                <a:ea typeface="仿宋" panose="02010609060101010101" charset="-122"/>
                <a:cs typeface="Times New Roman" panose="02020603050405020304" pitchFamily="18" charset="0"/>
              </a:rPr>
              <a:t>C</a:t>
            </a:r>
            <a:r>
              <a:rPr lang="zh-CN" altLang="en-US" sz="20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1546954"/>
            <a:ext cx="8190923" cy="166199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)8.Lisa is reading a novel ________ </a:t>
            </a:r>
            <a:r>
              <a:rPr lang="en-US" altLang="zh-CN" sz="2300" b="1" i="1" dirty="0">
                <a:latin typeface="Times New Roman" panose="02020603050405020304" pitchFamily="18" charset="0"/>
                <a:cs typeface="Times New Roman" panose="02020603050405020304" pitchFamily="18" charset="0"/>
              </a:rPr>
              <a:t>The Adventures of Tom </a:t>
            </a:r>
          </a:p>
          <a:p>
            <a:pPr>
              <a:lnSpc>
                <a:spcPct val="150000"/>
              </a:lnSpc>
            </a:pPr>
            <a:r>
              <a:rPr lang="en-US" altLang="zh-CN" sz="2300" b="1" i="1" dirty="0">
                <a:latin typeface="Times New Roman" panose="02020603050405020304" pitchFamily="18" charset="0"/>
                <a:cs typeface="Times New Roman" panose="02020603050405020304" pitchFamily="18" charset="0"/>
              </a:rPr>
              <a:t>              Sawyer</a:t>
            </a:r>
            <a:r>
              <a:rPr lang="en-US" altLang="zh-CN" sz="2300" b="1" dirty="0">
                <a:latin typeface="Times New Roman" panose="02020603050405020304" pitchFamily="18" charset="0"/>
                <a:cs typeface="Times New Roman" panose="02020603050405020304" pitchFamily="18" charset="0"/>
              </a:rPr>
              <a:t>. </a:t>
            </a:r>
          </a:p>
          <a:p>
            <a:pPr>
              <a:lnSpc>
                <a:spcPct val="150000"/>
              </a:lnSpc>
            </a:pPr>
            <a:r>
              <a:rPr lang="en-US" altLang="zh-CN" sz="2300" b="1" dirty="0">
                <a:latin typeface="Times New Roman" panose="02020603050405020304" pitchFamily="18" charset="0"/>
                <a:cs typeface="Times New Roman" panose="02020603050405020304" pitchFamily="18" charset="0"/>
              </a:rPr>
              <a:t>              A. call             B. calls              C. calling         D. called </a:t>
            </a:r>
          </a:p>
        </p:txBody>
      </p:sp>
      <p:sp>
        <p:nvSpPr>
          <p:cNvPr id="13" name="矩形 12"/>
          <p:cNvSpPr/>
          <p:nvPr/>
        </p:nvSpPr>
        <p:spPr>
          <a:xfrm>
            <a:off x="838763" y="1719983"/>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D</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957166"/>
            <a:ext cx="8572915" cy="2192908"/>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)9.—Not only the young but also the old are ______ </a:t>
            </a:r>
            <a:r>
              <a:rPr lang="en-US" altLang="zh-CN" sz="2300" b="1" dirty="0" err="1">
                <a:latin typeface="Times New Roman" panose="02020603050405020304" pitchFamily="18" charset="0"/>
                <a:cs typeface="Times New Roman" panose="02020603050405020304" pitchFamily="18" charset="0"/>
              </a:rPr>
              <a:t>WeChat</a:t>
            </a:r>
            <a:r>
              <a:rPr lang="en-US" altLang="zh-CN" sz="2300" b="1" dirty="0">
                <a:latin typeface="Times New Roman" panose="02020603050405020304" pitchFamily="18" charset="0"/>
                <a:cs typeface="Times New Roman" panose="02020603050405020304" pitchFamily="18" charset="0"/>
              </a:rPr>
              <a:t>.</a:t>
            </a:r>
          </a:p>
          <a:p>
            <a:pPr>
              <a:lnSpc>
                <a:spcPct val="150000"/>
              </a:lnSpc>
            </a:pPr>
            <a:r>
              <a:rPr lang="en-US" altLang="zh-CN" sz="2300" b="1" dirty="0">
                <a:latin typeface="Times New Roman" panose="02020603050405020304" pitchFamily="18" charset="0"/>
                <a:cs typeface="Times New Roman" panose="02020603050405020304" pitchFamily="18" charset="0"/>
              </a:rPr>
              <a:t>              —They can communicate more freely.</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angry with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interested in       </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surprised at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tired of</a:t>
            </a:r>
          </a:p>
        </p:txBody>
      </p:sp>
      <p:sp>
        <p:nvSpPr>
          <p:cNvPr id="13" name="矩形 12"/>
          <p:cNvSpPr/>
          <p:nvPr/>
        </p:nvSpPr>
        <p:spPr>
          <a:xfrm>
            <a:off x="838762" y="1130196"/>
            <a:ext cx="292388"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B</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0634" y="3122074"/>
            <a:ext cx="8298180" cy="1915909"/>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000" b="1" dirty="0">
                <a:latin typeface="仿宋" panose="02010609060101010101" charset="-122"/>
                <a:ea typeface="仿宋" panose="02010609060101010101" charset="-122"/>
                <a:cs typeface="Times New Roman" panose="02020603050405020304" pitchFamily="18" charset="0"/>
              </a:rPr>
              <a:t> be angry with</a:t>
            </a:r>
            <a:r>
              <a:rPr lang="zh-CN" altLang="en-US" sz="2000" b="1" dirty="0">
                <a:latin typeface="仿宋" panose="02010609060101010101" charset="-122"/>
                <a:ea typeface="仿宋" panose="02010609060101010101" charset="-122"/>
                <a:cs typeface="Times New Roman" panose="02020603050405020304" pitchFamily="18" charset="0"/>
              </a:rPr>
              <a:t>意为“生某人的气”；</a:t>
            </a:r>
            <a:r>
              <a:rPr lang="en-US" altLang="zh-CN" sz="2000" b="1" dirty="0">
                <a:latin typeface="仿宋" panose="02010609060101010101" charset="-122"/>
                <a:ea typeface="仿宋" panose="02010609060101010101" charset="-122"/>
                <a:cs typeface="Times New Roman" panose="02020603050405020304" pitchFamily="18" charset="0"/>
              </a:rPr>
              <a:t>be interested in </a:t>
            </a:r>
            <a:r>
              <a:rPr lang="zh-CN" altLang="en-US" sz="2000" b="1" dirty="0">
                <a:latin typeface="仿宋" panose="02010609060101010101" charset="-122"/>
                <a:ea typeface="仿宋" panose="02010609060101010101" charset="-122"/>
                <a:cs typeface="Times New Roman" panose="02020603050405020304" pitchFamily="18" charset="0"/>
              </a:rPr>
              <a:t>意为“对</a:t>
            </a:r>
            <a:r>
              <a:rPr lang="en-US" altLang="zh-CN" sz="2000" b="1" dirty="0">
                <a:latin typeface="仿宋" panose="02010609060101010101" charset="-122"/>
                <a:ea typeface="仿宋" panose="02010609060101010101"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感兴趣”；</a:t>
            </a:r>
            <a:r>
              <a:rPr lang="en-US" altLang="zh-CN" sz="2000" b="1" dirty="0">
                <a:latin typeface="仿宋" panose="02010609060101010101" charset="-122"/>
                <a:ea typeface="仿宋" panose="02010609060101010101" charset="-122"/>
                <a:cs typeface="Times New Roman" panose="02020603050405020304" pitchFamily="18" charset="0"/>
              </a:rPr>
              <a:t>be surprised at</a:t>
            </a:r>
            <a:r>
              <a:rPr lang="zh-CN" altLang="en-US" sz="2000" b="1" dirty="0">
                <a:latin typeface="仿宋" panose="02010609060101010101" charset="-122"/>
                <a:ea typeface="仿宋" panose="02010609060101010101" charset="-122"/>
                <a:cs typeface="Times New Roman" panose="02020603050405020304" pitchFamily="18" charset="0"/>
              </a:rPr>
              <a:t>意为“对</a:t>
            </a:r>
            <a:r>
              <a:rPr lang="en-US" altLang="zh-CN" sz="2000" b="1" dirty="0">
                <a:latin typeface="仿宋" panose="02010609060101010101" charset="-122"/>
                <a:ea typeface="仿宋" panose="02010609060101010101"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感到惊讶”；</a:t>
            </a:r>
            <a:r>
              <a:rPr lang="en-US" altLang="zh-CN" sz="2000" b="1" dirty="0">
                <a:latin typeface="仿宋" panose="02010609060101010101" charset="-122"/>
                <a:ea typeface="仿宋" panose="02010609060101010101" charset="-122"/>
                <a:cs typeface="Times New Roman" panose="02020603050405020304" pitchFamily="18" charset="0"/>
              </a:rPr>
              <a:t>be tired of</a:t>
            </a:r>
            <a:r>
              <a:rPr lang="zh-CN" altLang="en-US" sz="2000" b="1" dirty="0">
                <a:latin typeface="仿宋" panose="02010609060101010101" charset="-122"/>
                <a:ea typeface="仿宋" panose="02010609060101010101" charset="-122"/>
                <a:cs typeface="Times New Roman" panose="02020603050405020304" pitchFamily="18" charset="0"/>
              </a:rPr>
              <a:t>意为“厌倦”。句意：“不仅年轻人而且老年人都对微信感兴趣。”“他们可以更自由地交流。”故选</a:t>
            </a:r>
            <a:r>
              <a:rPr lang="en-US" altLang="zh-CN" sz="2000" b="1" dirty="0">
                <a:latin typeface="仿宋" panose="02010609060101010101" charset="-122"/>
                <a:ea typeface="仿宋" panose="02010609060101010101" charset="-122"/>
                <a:cs typeface="Times New Roman" panose="02020603050405020304" pitchFamily="18" charset="0"/>
              </a:rPr>
              <a:t>B</a:t>
            </a:r>
            <a:r>
              <a:rPr lang="zh-CN" altLang="en-US" sz="20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957166"/>
            <a:ext cx="8554504" cy="166199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)10.Do you know the man</a:t>
            </a:r>
            <a:r>
              <a:rPr lang="en-US" altLang="zh-CN" sz="2300" b="1" dirty="0" smtClean="0">
                <a:latin typeface="Times New Roman" panose="02020603050405020304" pitchFamily="18" charset="0"/>
                <a:cs typeface="Times New Roman" panose="02020603050405020304" pitchFamily="18" charset="0"/>
              </a:rPr>
              <a:t>______ </a:t>
            </a:r>
            <a:r>
              <a:rPr lang="en-US" altLang="zh-CN" sz="2300" b="1" dirty="0">
                <a:latin typeface="Times New Roman" panose="02020603050405020304" pitchFamily="18" charset="0"/>
                <a:cs typeface="Times New Roman" panose="02020603050405020304" pitchFamily="18" charset="0"/>
              </a:rPr>
              <a:t>saved five people in the </a:t>
            </a:r>
          </a:p>
          <a:p>
            <a:pPr>
              <a:lnSpc>
                <a:spcPct val="150000"/>
              </a:lnSpc>
            </a:pPr>
            <a:r>
              <a:rPr lang="en-US" altLang="zh-CN" sz="2300" b="1" dirty="0">
                <a:latin typeface="Times New Roman" panose="02020603050405020304" pitchFamily="18" charset="0"/>
                <a:cs typeface="Times New Roman" panose="02020603050405020304" pitchFamily="18" charset="0"/>
              </a:rPr>
              <a:t>                fire?</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who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it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when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whom</a:t>
            </a:r>
          </a:p>
        </p:txBody>
      </p:sp>
      <p:sp>
        <p:nvSpPr>
          <p:cNvPr id="13" name="矩形 12"/>
          <p:cNvSpPr/>
          <p:nvPr/>
        </p:nvSpPr>
        <p:spPr>
          <a:xfrm>
            <a:off x="838763" y="1130196"/>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A</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0634" y="3122074"/>
            <a:ext cx="8298180" cy="992579"/>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考查定语从句的关系代词。先行词是“</a:t>
            </a:r>
            <a:r>
              <a:rPr lang="en-US" altLang="zh-CN" sz="2000" b="1" dirty="0">
                <a:latin typeface="仿宋" panose="02010609060101010101" charset="-122"/>
                <a:ea typeface="仿宋" panose="02010609060101010101" charset="-122"/>
                <a:cs typeface="Times New Roman" panose="02020603050405020304" pitchFamily="18" charset="0"/>
              </a:rPr>
              <a:t>the man”</a:t>
            </a:r>
            <a:r>
              <a:rPr lang="zh-CN" altLang="en-US" sz="2000" b="1" dirty="0">
                <a:latin typeface="仿宋" panose="02010609060101010101" charset="-122"/>
                <a:ea typeface="仿宋" panose="02010609060101010101" charset="-122"/>
                <a:cs typeface="Times New Roman" panose="02020603050405020304" pitchFamily="18" charset="0"/>
              </a:rPr>
              <a:t>，指人，关系代词在定语从句中作主语，故</a:t>
            </a:r>
            <a:r>
              <a:rPr lang="en-US" altLang="zh-CN" sz="2000" b="1" dirty="0">
                <a:latin typeface="仿宋" panose="02010609060101010101" charset="-122"/>
                <a:ea typeface="仿宋" panose="02010609060101010101" charset="-122"/>
                <a:cs typeface="Times New Roman" panose="02020603050405020304" pitchFamily="18" charset="0"/>
              </a:rPr>
              <a:t>who</a:t>
            </a:r>
            <a:r>
              <a:rPr lang="zh-CN" altLang="en-US" sz="2000" b="1" dirty="0">
                <a:latin typeface="仿宋" panose="02010609060101010101" charset="-122"/>
                <a:ea typeface="仿宋" panose="02010609060101010101" charset="-122"/>
                <a:cs typeface="Times New Roman" panose="02020603050405020304" pitchFamily="18" charset="0"/>
              </a:rPr>
              <a:t>符合题意。</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354807" y="1040416"/>
            <a:ext cx="63341" cy="310515"/>
          </a:xfrm>
          <a:prstGeom prst="rect">
            <a:avLst/>
          </a:prstGeom>
          <a:noFill/>
          <a:ln w="9525">
            <a:noFill/>
          </a:ln>
        </p:spPr>
      </p:pic>
      <p:sp>
        <p:nvSpPr>
          <p:cNvPr id="8" name="TextBox 7"/>
          <p:cNvSpPr txBox="1"/>
          <p:nvPr/>
        </p:nvSpPr>
        <p:spPr>
          <a:xfrm>
            <a:off x="474778" y="942969"/>
            <a:ext cx="8102998" cy="423193"/>
          </a:xfrm>
          <a:prstGeom prst="rect">
            <a:avLst/>
          </a:prstGeom>
          <a:noFill/>
        </p:spPr>
        <p:txBody>
          <a:bodyPr wrap="square" lIns="68580" tIns="34290" rIns="68580" bIns="34290" rtlCol="0">
            <a:spAutoFit/>
          </a:bodyPr>
          <a:lstStyle/>
          <a:p>
            <a:r>
              <a:rPr lang="en-US" altLang="zh-CN" sz="2300" b="1" dirty="0">
                <a:latin typeface="Times New Roman" panose="02020603050405020304" pitchFamily="18" charset="0"/>
                <a:cs typeface="Times New Roman" panose="02020603050405020304" pitchFamily="18" charset="0"/>
              </a:rPr>
              <a:t>Ⅱ.</a:t>
            </a:r>
            <a:r>
              <a:rPr lang="zh-CN" altLang="en-US" sz="2300" b="1" dirty="0">
                <a:latin typeface="Times New Roman" panose="02020603050405020304" pitchFamily="18" charset="0"/>
                <a:cs typeface="Times New Roman" panose="02020603050405020304" pitchFamily="18" charset="0"/>
              </a:rPr>
              <a:t>阅读理解</a:t>
            </a:r>
          </a:p>
        </p:txBody>
      </p:sp>
      <p:sp>
        <p:nvSpPr>
          <p:cNvPr id="15" name="TextBox 14"/>
          <p:cNvSpPr txBox="1"/>
          <p:nvPr/>
        </p:nvSpPr>
        <p:spPr>
          <a:xfrm>
            <a:off x="329752" y="1562208"/>
            <a:ext cx="8338760" cy="2192908"/>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Last Sunday evening my parents went out for a walk with my sister. But I studied alone at home because I would have an English test. Suddenly, I saw bright light in my neighbor's kitchen. I thought he was cooking so I went on studying.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60054" y="1637646"/>
            <a:ext cx="8338760" cy="2192908"/>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Soon, there was a terrible smell in the air and I thought something was wrong. I went out and saw fire coming out of my neighbor's kitchen. So I shouted, “Fire! Fire</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But no one heard or came out.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7154" y="783908"/>
            <a:ext cx="2708800" cy="506254"/>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314" cy="872"/>
            </a:xfrm>
            <a:prstGeom prst="rect">
              <a:avLst/>
            </a:prstGeom>
            <a:noFill/>
          </p:spPr>
          <p:txBody>
            <a:bodyPr wrap="none" rtlCol="0">
              <a:spAutoFit/>
            </a:bodyPr>
            <a:lstStyle/>
            <a:p>
              <a:pPr algn="l"/>
              <a:r>
                <a:rPr lang="zh-CN" altLang="en-US" sz="21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p>
          </p:txBody>
        </p:sp>
      </p:grpSp>
      <p:pic>
        <p:nvPicPr>
          <p:cNvPr id="7" name="Picture 4"/>
          <p:cNvPicPr>
            <a:picLocks noChangeAspect="1"/>
          </p:cNvPicPr>
          <p:nvPr/>
        </p:nvPicPr>
        <p:blipFill>
          <a:blip r:embed="rId3" cstate="email"/>
          <a:stretch>
            <a:fillRect/>
          </a:stretch>
        </p:blipFill>
        <p:spPr>
          <a:xfrm>
            <a:off x="354807" y="1527334"/>
            <a:ext cx="63341" cy="310515"/>
          </a:xfrm>
          <a:prstGeom prst="rect">
            <a:avLst/>
          </a:prstGeom>
          <a:noFill/>
          <a:ln w="9525">
            <a:noFill/>
          </a:ln>
        </p:spPr>
      </p:pic>
      <p:sp>
        <p:nvSpPr>
          <p:cNvPr id="8" name="TextBox 7"/>
          <p:cNvSpPr txBox="1"/>
          <p:nvPr/>
        </p:nvSpPr>
        <p:spPr>
          <a:xfrm>
            <a:off x="474778" y="1429887"/>
            <a:ext cx="8102998" cy="423193"/>
          </a:xfrm>
          <a:prstGeom prst="rect">
            <a:avLst/>
          </a:prstGeom>
          <a:noFill/>
        </p:spPr>
        <p:txBody>
          <a:bodyPr wrap="square" lIns="68580" tIns="34290" rIns="68580" bIns="34290" rtlCol="0">
            <a:spAutoFit/>
          </a:bodyPr>
          <a:lstStyle/>
          <a:p>
            <a:r>
              <a:rPr lang="en-US" altLang="zh-CN" sz="2300" b="1" dirty="0">
                <a:latin typeface="Times New Roman" panose="02020603050405020304" pitchFamily="18" charset="0"/>
                <a:cs typeface="Times New Roman" panose="02020603050405020304" pitchFamily="18" charset="0"/>
              </a:rPr>
              <a:t>Ⅰ.</a:t>
            </a:r>
            <a:r>
              <a:rPr lang="zh-CN" altLang="en-US" sz="2300" b="1" dirty="0">
                <a:latin typeface="Times New Roman" panose="02020603050405020304" pitchFamily="18" charset="0"/>
                <a:cs typeface="Times New Roman" panose="02020603050405020304" pitchFamily="18" charset="0"/>
              </a:rPr>
              <a:t>根据句意及汉语提示写出所缺的单词</a:t>
            </a:r>
          </a:p>
        </p:txBody>
      </p:sp>
      <p:sp>
        <p:nvSpPr>
          <p:cNvPr id="15" name="TextBox 14"/>
          <p:cNvSpPr txBox="1"/>
          <p:nvPr/>
        </p:nvSpPr>
        <p:spPr>
          <a:xfrm>
            <a:off x="391475" y="1939398"/>
            <a:ext cx="8752525" cy="3254737"/>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1</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waiter puts a fork and two ________(</a:t>
            </a:r>
            <a:r>
              <a:rPr lang="zh-CN" altLang="en-US" sz="2300" b="1" dirty="0">
                <a:latin typeface="Times New Roman" panose="02020603050405020304" pitchFamily="18" charset="0"/>
                <a:cs typeface="Times New Roman" panose="02020603050405020304" pitchFamily="18" charset="0"/>
              </a:rPr>
              <a:t>刀</a:t>
            </a:r>
            <a:r>
              <a:rPr lang="en-US" altLang="zh-CN" sz="2300" b="1" dirty="0">
                <a:latin typeface="Times New Roman" panose="02020603050405020304" pitchFamily="18" charset="0"/>
                <a:cs typeface="Times New Roman" panose="02020603050405020304" pitchFamily="18" charset="0"/>
              </a:rPr>
              <a:t>) on the dinner table.</a:t>
            </a:r>
          </a:p>
          <a:p>
            <a:pPr algn="just">
              <a:lnSpc>
                <a:spcPct val="150000"/>
              </a:lnSpc>
            </a:pPr>
            <a:r>
              <a:rPr lang="en-US" altLang="zh-CN" sz="2300" b="1" dirty="0">
                <a:latin typeface="Times New Roman" panose="02020603050405020304" pitchFamily="18" charset="0"/>
                <a:cs typeface="Times New Roman" panose="02020603050405020304" pitchFamily="18" charset="0"/>
              </a:rPr>
              <a:t>2</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You are so young. You shouldn't take such a ________ (</a:t>
            </a:r>
            <a:r>
              <a:rPr lang="zh-CN" altLang="en-US" sz="2300" b="1" dirty="0">
                <a:latin typeface="Times New Roman" panose="02020603050405020304" pitchFamily="18" charset="0"/>
                <a:cs typeface="Times New Roman" panose="02020603050405020304" pitchFamily="18" charset="0"/>
              </a:rPr>
              <a:t>风险</a:t>
            </a:r>
            <a:r>
              <a:rPr lang="en-US" altLang="zh-CN" sz="2300" b="1" dirty="0">
                <a:latin typeface="Times New Roman" panose="02020603050405020304" pitchFamily="18" charset="0"/>
                <a:cs typeface="Times New Roman" panose="02020603050405020304" pitchFamily="18" charset="0"/>
              </a:rPr>
              <a:t>). </a:t>
            </a:r>
          </a:p>
          <a:p>
            <a:pPr algn="just">
              <a:lnSpc>
                <a:spcPct val="150000"/>
              </a:lnSpc>
            </a:pPr>
            <a:r>
              <a:rPr lang="en-US" altLang="zh-CN" sz="2300" b="1" dirty="0">
                <a:latin typeface="Times New Roman" panose="02020603050405020304" pitchFamily="18" charset="0"/>
                <a:cs typeface="Times New Roman" panose="02020603050405020304" pitchFamily="18" charset="0"/>
              </a:rPr>
              <a:t>3</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He's in a difficult ________ (</a:t>
            </a:r>
            <a:r>
              <a:rPr lang="zh-CN" altLang="en-US" sz="2300" b="1" dirty="0">
                <a:latin typeface="Times New Roman" panose="02020603050405020304" pitchFamily="18" charset="0"/>
                <a:cs typeface="Times New Roman" panose="02020603050405020304" pitchFamily="18" charset="0"/>
              </a:rPr>
              <a:t>状况</a:t>
            </a:r>
            <a:r>
              <a:rPr lang="en-US" altLang="zh-CN" sz="2300" b="1" dirty="0">
                <a:latin typeface="Times New Roman" panose="02020603050405020304" pitchFamily="18" charset="0"/>
                <a:cs typeface="Times New Roman" panose="02020603050405020304" pitchFamily="18" charset="0"/>
              </a:rPr>
              <a:t>) and doesn't know what to do. </a:t>
            </a:r>
          </a:p>
          <a:p>
            <a:pPr algn="just">
              <a:lnSpc>
                <a:spcPct val="150000"/>
              </a:lnSpc>
            </a:pPr>
            <a:r>
              <a:rPr lang="en-US" altLang="zh-CN" sz="2300" b="1" dirty="0">
                <a:latin typeface="Times New Roman" panose="02020603050405020304" pitchFamily="18" charset="0"/>
                <a:cs typeface="Times New Roman" panose="02020603050405020304" pitchFamily="18" charset="0"/>
              </a:rPr>
              <a:t>4</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________(</a:t>
            </a:r>
            <a:r>
              <a:rPr lang="zh-CN" altLang="en-US" sz="2300" b="1" dirty="0">
                <a:latin typeface="Times New Roman" panose="02020603050405020304" pitchFamily="18" charset="0"/>
                <a:cs typeface="Times New Roman" panose="02020603050405020304" pitchFamily="18" charset="0"/>
              </a:rPr>
              <a:t>意志</a:t>
            </a:r>
            <a:r>
              <a:rPr lang="en-US" altLang="zh-CN" sz="2300" b="1" dirty="0">
                <a:latin typeface="Times New Roman" panose="02020603050405020304" pitchFamily="18" charset="0"/>
                <a:cs typeface="Times New Roman" panose="02020603050405020304" pitchFamily="18" charset="0"/>
              </a:rPr>
              <a:t>) of these climbers shows us that we should </a:t>
            </a:r>
          </a:p>
          <a:p>
            <a:pPr algn="just">
              <a:lnSpc>
                <a:spcPct val="150000"/>
              </a:lnSpc>
            </a:pPr>
            <a:r>
              <a:rPr lang="en-US" altLang="zh-CN" sz="2300" b="1" dirty="0">
                <a:latin typeface="Times New Roman" panose="02020603050405020304" pitchFamily="18" charset="0"/>
                <a:cs typeface="Times New Roman" panose="02020603050405020304" pitchFamily="18" charset="0"/>
              </a:rPr>
              <a:t>       never give up trying to achieve(</a:t>
            </a:r>
            <a:r>
              <a:rPr lang="zh-CN" altLang="en-US" sz="2300" b="1" dirty="0">
                <a:latin typeface="Times New Roman" panose="02020603050405020304" pitchFamily="18" charset="0"/>
                <a:cs typeface="Times New Roman" panose="02020603050405020304" pitchFamily="18" charset="0"/>
              </a:rPr>
              <a:t>实现</a:t>
            </a:r>
            <a:r>
              <a:rPr lang="en-US" altLang="zh-CN" sz="2300" b="1" dirty="0">
                <a:latin typeface="Times New Roman" panose="02020603050405020304" pitchFamily="18" charset="0"/>
                <a:cs typeface="Times New Roman" panose="02020603050405020304" pitchFamily="18" charset="0"/>
              </a:rPr>
              <a:t>) our dreams.</a:t>
            </a:r>
          </a:p>
          <a:p>
            <a:pPr algn="just">
              <a:lnSpc>
                <a:spcPct val="150000"/>
              </a:lnSpc>
            </a:pPr>
            <a:r>
              <a:rPr lang="en-US" altLang="zh-CN" sz="2300" b="1" dirty="0">
                <a:latin typeface="Times New Roman" panose="02020603050405020304" pitchFamily="18" charset="0"/>
                <a:cs typeface="Times New Roman" panose="02020603050405020304" pitchFamily="18" charset="0"/>
              </a:rPr>
              <a:t>5</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man tried to ________ (</a:t>
            </a:r>
            <a:r>
              <a:rPr lang="zh-CN" altLang="en-US" sz="2300" b="1" dirty="0">
                <a:latin typeface="Times New Roman" panose="02020603050405020304" pitchFamily="18" charset="0"/>
                <a:cs typeface="Times New Roman" panose="02020603050405020304" pitchFamily="18" charset="0"/>
              </a:rPr>
              <a:t>管理</a:t>
            </a:r>
            <a:r>
              <a:rPr lang="en-US" altLang="zh-CN" sz="2300" b="1" dirty="0">
                <a:latin typeface="Times New Roman" panose="02020603050405020304" pitchFamily="18" charset="0"/>
                <a:cs typeface="Times New Roman" panose="02020603050405020304" pitchFamily="18" charset="0"/>
              </a:rPr>
              <a:t>) the whole company. </a:t>
            </a:r>
          </a:p>
        </p:txBody>
      </p:sp>
      <p:sp>
        <p:nvSpPr>
          <p:cNvPr id="16" name="矩形 15"/>
          <p:cNvSpPr/>
          <p:nvPr/>
        </p:nvSpPr>
        <p:spPr>
          <a:xfrm>
            <a:off x="4997207" y="2108610"/>
            <a:ext cx="778097"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knives</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6656768" y="2599224"/>
            <a:ext cx="523220"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risk</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3155605" y="3132035"/>
            <a:ext cx="998111"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situation</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1671991" y="3623525"/>
            <a:ext cx="663884"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spirit</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3160177" y="4672799"/>
            <a:ext cx="838836"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control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60054" y="1637645"/>
            <a:ext cx="8338760" cy="2723823"/>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I ran quickly into my house to call 119, and then I rang my neighbor's doorbell and knocked at the door, but there was no </a:t>
            </a:r>
            <a:r>
              <a:rPr lang="en-US" altLang="zh-CN" sz="2300" b="1" u="sng" dirty="0">
                <a:latin typeface="Times New Roman" panose="02020603050405020304" pitchFamily="18" charset="0"/>
                <a:cs typeface="Times New Roman" panose="02020603050405020304" pitchFamily="18" charset="0"/>
              </a:rPr>
              <a:t>response</a:t>
            </a:r>
            <a:r>
              <a:rPr lang="en-US" altLang="zh-CN" sz="2300" b="1" dirty="0">
                <a:latin typeface="Times New Roman" panose="02020603050405020304" pitchFamily="18" charset="0"/>
                <a:cs typeface="Times New Roman" panose="02020603050405020304" pitchFamily="18" charset="0"/>
              </a:rPr>
              <a:t>. I got into the house through the window and found my neighbor sleeping in his bedroom. I woke him up and we rushed out of the house together.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77758" y="787253"/>
            <a:ext cx="8338760" cy="2723823"/>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We tried our best to pour water through the kitchen window, but the fire was too heavy. Luckily, the firemen came and put out the fire quickly. When my parents came back, they found I was dirty and tired. After my neighbor told them the whole story, they were happy and said I was a brave boy.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8499" y="994180"/>
            <a:ext cx="8298180" cy="1454244"/>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主旨大意</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 这是一篇记叙文，主要叙述了邻居家失火后，作者通过大声呼喊、拨打火警电话</a:t>
            </a:r>
            <a:r>
              <a:rPr lang="en-US" altLang="zh-CN" sz="2000" b="1" dirty="0">
                <a:latin typeface="仿宋" panose="02010609060101010101" charset="-122"/>
                <a:ea typeface="仿宋" panose="02010609060101010101" charset="-122"/>
                <a:cs typeface="Times New Roman" panose="02020603050405020304" pitchFamily="18" charset="0"/>
              </a:rPr>
              <a:t>119</a:t>
            </a:r>
            <a:r>
              <a:rPr lang="zh-CN" altLang="en-US" sz="2000" b="1" dirty="0">
                <a:latin typeface="仿宋" panose="02010609060101010101" charset="-122"/>
                <a:ea typeface="仿宋" panose="02010609060101010101" charset="-122"/>
                <a:cs typeface="Times New Roman" panose="02020603050405020304" pitchFamily="18" charset="0"/>
              </a:rPr>
              <a:t>、按邻居门铃等方法设法帮助熟睡的邻居脱险，并在消防员的帮助下，把火扑灭的故事。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957166"/>
            <a:ext cx="8394945" cy="166199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)1.The underlined word “response” can be replaced(</a:t>
            </a:r>
            <a:r>
              <a:rPr lang="zh-CN" altLang="en-US" sz="2300" b="1" dirty="0">
                <a:latin typeface="Times New Roman" panose="02020603050405020304" pitchFamily="18" charset="0"/>
                <a:cs typeface="Times New Roman" panose="02020603050405020304" pitchFamily="18" charset="0"/>
              </a:rPr>
              <a:t>代替</a:t>
            </a:r>
            <a:r>
              <a:rPr lang="en-US" altLang="zh-CN" sz="2300" b="1" dirty="0">
                <a:latin typeface="Times New Roman" panose="02020603050405020304" pitchFamily="18" charset="0"/>
                <a:cs typeface="Times New Roman" panose="02020603050405020304" pitchFamily="18" charset="0"/>
              </a:rPr>
              <a:t>) </a:t>
            </a:r>
          </a:p>
          <a:p>
            <a:pPr>
              <a:lnSpc>
                <a:spcPct val="150000"/>
              </a:lnSpc>
            </a:pPr>
            <a:r>
              <a:rPr lang="en-US" altLang="zh-CN" sz="2300" b="1" dirty="0">
                <a:latin typeface="Times New Roman" panose="02020603050405020304" pitchFamily="18" charset="0"/>
                <a:cs typeface="Times New Roman" panose="02020603050405020304" pitchFamily="18" charset="0"/>
              </a:rPr>
              <a:t>               by________</a:t>
            </a:r>
            <a:r>
              <a:rPr lang="zh-CN" altLang="en-US" sz="2300" b="1" dirty="0">
                <a:latin typeface="Times New Roman" panose="02020603050405020304" pitchFamily="18" charset="0"/>
                <a:cs typeface="Times New Roman" panose="02020603050405020304" pitchFamily="18" charset="0"/>
              </a:rPr>
              <a:t>．</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result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answer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question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key</a:t>
            </a:r>
          </a:p>
        </p:txBody>
      </p:sp>
      <p:sp>
        <p:nvSpPr>
          <p:cNvPr id="13" name="矩形 12"/>
          <p:cNvSpPr/>
          <p:nvPr/>
        </p:nvSpPr>
        <p:spPr>
          <a:xfrm>
            <a:off x="838762" y="1130196"/>
            <a:ext cx="292388"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B</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73202" y="2854612"/>
            <a:ext cx="8298180" cy="1454244"/>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词义猜测题。</a:t>
            </a:r>
            <a:r>
              <a:rPr lang="en-US" altLang="zh-CN" sz="2000" b="1" dirty="0">
                <a:latin typeface="仿宋" panose="02010609060101010101" charset="-122"/>
                <a:ea typeface="仿宋" panose="02010609060101010101" charset="-122"/>
                <a:cs typeface="Times New Roman" panose="02020603050405020304" pitchFamily="18" charset="0"/>
              </a:rPr>
              <a:t>result</a:t>
            </a:r>
            <a:r>
              <a:rPr lang="zh-CN" altLang="en-US" sz="2000" b="1" dirty="0">
                <a:latin typeface="仿宋" panose="02010609060101010101" charset="-122"/>
                <a:ea typeface="仿宋" panose="02010609060101010101" charset="-122"/>
                <a:cs typeface="Times New Roman" panose="02020603050405020304" pitchFamily="18" charset="0"/>
              </a:rPr>
              <a:t>意为“结果”；</a:t>
            </a:r>
            <a:r>
              <a:rPr lang="en-US" altLang="zh-CN" sz="2000" b="1" dirty="0">
                <a:latin typeface="仿宋" panose="02010609060101010101" charset="-122"/>
                <a:ea typeface="仿宋" panose="02010609060101010101" charset="-122"/>
                <a:cs typeface="Times New Roman" panose="02020603050405020304" pitchFamily="18" charset="0"/>
              </a:rPr>
              <a:t>answer </a:t>
            </a:r>
            <a:r>
              <a:rPr lang="zh-CN" altLang="en-US" sz="2000" b="1" dirty="0">
                <a:latin typeface="仿宋" panose="02010609060101010101" charset="-122"/>
                <a:ea typeface="仿宋" panose="02010609060101010101" charset="-122"/>
                <a:cs typeface="Times New Roman" panose="02020603050405020304" pitchFamily="18" charset="0"/>
              </a:rPr>
              <a:t>意为“回答”；</a:t>
            </a:r>
            <a:r>
              <a:rPr lang="en-US" altLang="zh-CN" sz="2000" b="1" dirty="0">
                <a:latin typeface="仿宋" panose="02010609060101010101" charset="-122"/>
                <a:ea typeface="仿宋" panose="02010609060101010101" charset="-122"/>
                <a:cs typeface="Times New Roman" panose="02020603050405020304" pitchFamily="18" charset="0"/>
              </a:rPr>
              <a:t>question</a:t>
            </a:r>
            <a:r>
              <a:rPr lang="zh-CN" altLang="en-US" sz="2000" b="1" dirty="0">
                <a:latin typeface="仿宋" panose="02010609060101010101" charset="-122"/>
                <a:ea typeface="仿宋" panose="02010609060101010101" charset="-122"/>
                <a:cs typeface="Times New Roman" panose="02020603050405020304" pitchFamily="18" charset="0"/>
              </a:rPr>
              <a:t>意为“问题”；</a:t>
            </a:r>
            <a:r>
              <a:rPr lang="en-US" altLang="zh-CN" sz="2000" b="1" dirty="0">
                <a:latin typeface="仿宋" panose="02010609060101010101" charset="-122"/>
                <a:ea typeface="仿宋" panose="02010609060101010101" charset="-122"/>
                <a:cs typeface="Times New Roman" panose="02020603050405020304" pitchFamily="18" charset="0"/>
              </a:rPr>
              <a:t>key</a:t>
            </a:r>
            <a:r>
              <a:rPr lang="zh-CN" altLang="en-US" sz="2000" b="1" dirty="0">
                <a:latin typeface="仿宋" panose="02010609060101010101" charset="-122"/>
                <a:ea typeface="仿宋" panose="02010609060101010101" charset="-122"/>
                <a:cs typeface="Times New Roman" panose="02020603050405020304" pitchFamily="18" charset="0"/>
              </a:rPr>
              <a:t>意为“钥匙”。根据句中提到的“按门铃、敲门”可知，顺接的动作应是“应答”。故选</a:t>
            </a:r>
            <a:r>
              <a:rPr lang="en-US" altLang="zh-CN" sz="2000" b="1" dirty="0">
                <a:latin typeface="仿宋" panose="02010609060101010101" charset="-122"/>
                <a:ea typeface="仿宋" panose="02010609060101010101" charset="-122"/>
                <a:cs typeface="Times New Roman" panose="02020603050405020304" pitchFamily="18" charset="0"/>
              </a:rPr>
              <a:t>B</a:t>
            </a:r>
            <a:r>
              <a:rPr lang="zh-CN" altLang="en-US" sz="20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957166"/>
            <a:ext cx="8190923" cy="272382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)2.Why didn't the writer go out for a walk with his parents?</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Because his parents only liked his sister.</a:t>
            </a:r>
          </a:p>
          <a:p>
            <a:pPr>
              <a:lnSpc>
                <a:spcPct val="150000"/>
              </a:lnSpc>
            </a:pPr>
            <a:r>
              <a:rPr lang="en-US" altLang="zh-CN" sz="2300" b="1" dirty="0">
                <a:latin typeface="Times New Roman" panose="02020603050405020304" pitchFamily="18" charset="0"/>
                <a:cs typeface="Times New Roman" panose="02020603050405020304" pitchFamily="18" charset="0"/>
              </a:rPr>
              <a:t>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Because he wanted to watch TV at home.</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Because he had to study for an English test.</a:t>
            </a:r>
          </a:p>
          <a:p>
            <a:pPr>
              <a:lnSpc>
                <a:spcPct val="150000"/>
              </a:lnSpc>
            </a:pPr>
            <a:r>
              <a:rPr lang="en-US" altLang="zh-CN" sz="2300" b="1" dirty="0">
                <a:latin typeface="Times New Roman" panose="02020603050405020304" pitchFamily="18" charset="0"/>
                <a:cs typeface="Times New Roman" panose="02020603050405020304" pitchFamily="18" charset="0"/>
              </a:rPr>
              <a:t>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Because there was a fire in his neighbor's kitchen.</a:t>
            </a:r>
          </a:p>
        </p:txBody>
      </p:sp>
      <p:sp>
        <p:nvSpPr>
          <p:cNvPr id="13" name="矩形 12"/>
          <p:cNvSpPr/>
          <p:nvPr/>
        </p:nvSpPr>
        <p:spPr>
          <a:xfrm>
            <a:off x="838763" y="1130196"/>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C</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73202" y="3615850"/>
            <a:ext cx="8298180" cy="1454244"/>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细节理解题。由第一段第二句“</a:t>
            </a:r>
            <a:r>
              <a:rPr lang="en-US" altLang="zh-CN" sz="2000" b="1" dirty="0">
                <a:latin typeface="仿宋" panose="02010609060101010101" charset="-122"/>
                <a:ea typeface="仿宋" panose="02010609060101010101" charset="-122"/>
                <a:cs typeface="Times New Roman" panose="02020603050405020304" pitchFamily="18" charset="0"/>
              </a:rPr>
              <a:t>But I studied alone at home because I would have an English test.”</a:t>
            </a:r>
            <a:r>
              <a:rPr lang="zh-CN" altLang="en-US" sz="2000" b="1" dirty="0">
                <a:latin typeface="仿宋" panose="02010609060101010101" charset="-122"/>
                <a:ea typeface="仿宋" panose="02010609060101010101" charset="-122"/>
                <a:cs typeface="Times New Roman" panose="02020603050405020304" pitchFamily="18" charset="0"/>
              </a:rPr>
              <a:t>可知，因为作者在家为英语考试而复习，所以没有和父母出去散步。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1305" y="1210912"/>
            <a:ext cx="8190923" cy="166199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)3.Who put out the fire at last?</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writer's parents.</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writer's neighbor.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firemen.</a:t>
            </a:r>
          </a:p>
        </p:txBody>
      </p:sp>
      <p:sp>
        <p:nvSpPr>
          <p:cNvPr id="13" name="矩形 12"/>
          <p:cNvSpPr/>
          <p:nvPr/>
        </p:nvSpPr>
        <p:spPr>
          <a:xfrm>
            <a:off x="838763" y="1383942"/>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D</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2997" y="669130"/>
            <a:ext cx="8788045" cy="3254737"/>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)4.According to the passage, which of the following is TRUE?</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writer's neighbor was sleeping when the fire started.</a:t>
            </a:r>
          </a:p>
          <a:p>
            <a:pPr>
              <a:lnSpc>
                <a:spcPct val="150000"/>
              </a:lnSpc>
            </a:pPr>
            <a:r>
              <a:rPr lang="en-US" altLang="zh-CN" sz="2300" b="1" dirty="0">
                <a:latin typeface="Times New Roman" panose="02020603050405020304" pitchFamily="18" charset="0"/>
                <a:cs typeface="Times New Roman" panose="02020603050405020304" pitchFamily="18" charset="0"/>
              </a:rPr>
              <a:t>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No one helped the writer's neighbor put out the fire.</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fire happened last Friday evening.</a:t>
            </a:r>
          </a:p>
          <a:p>
            <a:pPr>
              <a:lnSpc>
                <a:spcPct val="150000"/>
              </a:lnSpc>
            </a:pPr>
            <a:r>
              <a:rPr lang="en-US" altLang="zh-CN" sz="2300" b="1" dirty="0">
                <a:latin typeface="Times New Roman" panose="02020603050405020304" pitchFamily="18" charset="0"/>
                <a:cs typeface="Times New Roman" panose="02020603050405020304" pitchFamily="18" charset="0"/>
              </a:rPr>
              <a:t>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writer's parents were angry when they knew what </a:t>
            </a:r>
          </a:p>
          <a:p>
            <a:pPr>
              <a:lnSpc>
                <a:spcPct val="150000"/>
              </a:lnSpc>
            </a:pPr>
            <a:r>
              <a:rPr lang="en-US" altLang="zh-CN" sz="2300" b="1" dirty="0">
                <a:latin typeface="Times New Roman" panose="02020603050405020304" pitchFamily="18" charset="0"/>
                <a:cs typeface="Times New Roman" panose="02020603050405020304" pitchFamily="18" charset="0"/>
              </a:rPr>
              <a:t>                     had happened.</a:t>
            </a:r>
          </a:p>
        </p:txBody>
      </p:sp>
      <p:sp>
        <p:nvSpPr>
          <p:cNvPr id="13" name="矩形 12"/>
          <p:cNvSpPr/>
          <p:nvPr/>
        </p:nvSpPr>
        <p:spPr>
          <a:xfrm>
            <a:off x="660455" y="828444"/>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A</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42900" y="3698146"/>
            <a:ext cx="8483346" cy="1454244"/>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细节理解题。根据第三段倒数第二句“</a:t>
            </a:r>
            <a:r>
              <a:rPr lang="en-US" altLang="zh-CN" sz="2000" b="1" dirty="0">
                <a:latin typeface="仿宋" panose="02010609060101010101" charset="-122"/>
                <a:ea typeface="仿宋" panose="02010609060101010101" charset="-122"/>
                <a:cs typeface="Times New Roman" panose="02020603050405020304" pitchFamily="18" charset="0"/>
              </a:rPr>
              <a:t>I got into the house through the window and found my neighbor sleeping in his bedroom.”</a:t>
            </a:r>
            <a:r>
              <a:rPr lang="zh-CN" altLang="en-US" sz="2000" b="1" dirty="0">
                <a:latin typeface="仿宋" panose="02010609060101010101" charset="-122"/>
                <a:ea typeface="仿宋" panose="02010609060101010101" charset="-122"/>
                <a:cs typeface="Times New Roman" panose="02020603050405020304" pitchFamily="18" charset="0"/>
              </a:rPr>
              <a:t>可知，着火的时候，作者的邻居正在睡觉。故选</a:t>
            </a:r>
            <a:r>
              <a:rPr lang="en-US" altLang="zh-CN" sz="2000" b="1" dirty="0">
                <a:latin typeface="仿宋" panose="02010609060101010101" charset="-122"/>
                <a:ea typeface="仿宋" panose="02010609060101010101" charset="-122"/>
                <a:cs typeface="Times New Roman" panose="02020603050405020304" pitchFamily="18" charset="0"/>
              </a:rPr>
              <a:t>A</a:t>
            </a:r>
            <a:r>
              <a:rPr lang="zh-CN" altLang="en-US" sz="20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2997" y="970882"/>
            <a:ext cx="8472101" cy="2723823"/>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)5.What's the passage mainly about?</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How to put out a fire.</a:t>
            </a:r>
          </a:p>
          <a:p>
            <a:pPr>
              <a:lnSpc>
                <a:spcPct val="150000"/>
              </a:lnSpc>
            </a:pPr>
            <a:r>
              <a:rPr lang="en-US" altLang="zh-CN" sz="2300" b="1" dirty="0">
                <a:latin typeface="Times New Roman" panose="02020603050405020304" pitchFamily="18" charset="0"/>
                <a:cs typeface="Times New Roman" panose="02020603050405020304" pitchFamily="18" charset="0"/>
              </a:rPr>
              <a:t>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writer's neighbor was a brave man.</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 saved his neighbor from the fire.</a:t>
            </a:r>
            <a:r>
              <a:rPr lang="zh-CN" altLang="en-US" sz="2300" b="1" dirty="0">
                <a:latin typeface="Times New Roman" panose="02020603050405020304" pitchFamily="18" charset="0"/>
                <a:cs typeface="Times New Roman" panose="02020603050405020304" pitchFamily="18" charset="0"/>
              </a:rPr>
              <a:t>　</a:t>
            </a:r>
          </a:p>
          <a:p>
            <a:pPr>
              <a:lnSpc>
                <a:spcPct val="150000"/>
              </a:lnSpc>
            </a:pPr>
            <a:r>
              <a:rPr lang="en-US" altLang="zh-CN" sz="2300" b="1" dirty="0">
                <a:latin typeface="Times New Roman" panose="02020603050405020304" pitchFamily="18" charset="0"/>
                <a:cs typeface="Times New Roman" panose="02020603050405020304" pitchFamily="18" charset="0"/>
              </a:rPr>
              <a:t>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The writer studied for a test at home.</a:t>
            </a:r>
          </a:p>
        </p:txBody>
      </p:sp>
      <p:sp>
        <p:nvSpPr>
          <p:cNvPr id="13" name="矩形 12"/>
          <p:cNvSpPr/>
          <p:nvPr/>
        </p:nvSpPr>
        <p:spPr>
          <a:xfrm>
            <a:off x="660455" y="1130196"/>
            <a:ext cx="30561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C</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42900" y="3698146"/>
            <a:ext cx="8483346" cy="992579"/>
          </a:xfrm>
          <a:prstGeom prst="rect">
            <a:avLst/>
          </a:prstGeom>
          <a:noFill/>
        </p:spPr>
        <p:txBody>
          <a:bodyPr wrap="square" lIns="68580" tIns="34290" rIns="68580" bIns="34290" rtlCol="0">
            <a:spAutoFit/>
          </a:bodyPr>
          <a:lstStyle/>
          <a:p>
            <a:pPr algn="just">
              <a:lnSpc>
                <a:spcPct val="150000"/>
              </a:lnSpc>
            </a:pP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000" b="1" dirty="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b="1" dirty="0">
                <a:latin typeface="仿宋" panose="02010609060101010101" charset="-122"/>
                <a:ea typeface="仿宋" panose="02010609060101010101" charset="-122"/>
                <a:cs typeface="Times New Roman" panose="02020603050405020304" pitchFamily="18" charset="0"/>
              </a:rPr>
              <a:t>主旨大意题。本文讲述了作者如何帮助邻居脱离危险的故事。故选</a:t>
            </a:r>
            <a:r>
              <a:rPr lang="en-US" altLang="zh-CN" sz="2000" b="1" dirty="0">
                <a:latin typeface="仿宋" panose="02010609060101010101" charset="-122"/>
                <a:ea typeface="仿宋" panose="02010609060101010101" charset="-122"/>
                <a:cs typeface="Times New Roman" panose="02020603050405020304" pitchFamily="18" charset="0"/>
              </a:rPr>
              <a:t>C</a:t>
            </a:r>
            <a:r>
              <a:rPr lang="zh-CN" altLang="en-US" sz="2000" b="1" dirty="0">
                <a:latin typeface="仿宋" panose="02010609060101010101" charset="-122"/>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354807" y="910114"/>
            <a:ext cx="63341" cy="310515"/>
          </a:xfrm>
          <a:prstGeom prst="rect">
            <a:avLst/>
          </a:prstGeom>
          <a:noFill/>
          <a:ln w="9525">
            <a:noFill/>
          </a:ln>
        </p:spPr>
      </p:pic>
      <p:sp>
        <p:nvSpPr>
          <p:cNvPr id="8" name="TextBox 7"/>
          <p:cNvSpPr txBox="1"/>
          <p:nvPr/>
        </p:nvSpPr>
        <p:spPr>
          <a:xfrm>
            <a:off x="474778" y="812667"/>
            <a:ext cx="8102998" cy="423193"/>
          </a:xfrm>
          <a:prstGeom prst="rect">
            <a:avLst/>
          </a:prstGeom>
          <a:noFill/>
        </p:spPr>
        <p:txBody>
          <a:bodyPr wrap="square" lIns="68580" tIns="34290" rIns="68580" bIns="34290" rtlCol="0">
            <a:spAutoFit/>
          </a:bodyPr>
          <a:lstStyle/>
          <a:p>
            <a:r>
              <a:rPr lang="en-US" altLang="zh-CN" sz="2300" b="1" dirty="0">
                <a:latin typeface="Times New Roman" panose="02020603050405020304" pitchFamily="18" charset="0"/>
                <a:cs typeface="Times New Roman" panose="02020603050405020304" pitchFamily="18" charset="0"/>
              </a:rPr>
              <a:t>Ⅲ.</a:t>
            </a:r>
            <a:r>
              <a:rPr lang="zh-CN" altLang="en-US" sz="2300" b="1" dirty="0">
                <a:latin typeface="Times New Roman" panose="02020603050405020304" pitchFamily="18" charset="0"/>
                <a:cs typeface="Times New Roman" panose="02020603050405020304" pitchFamily="18" charset="0"/>
              </a:rPr>
              <a:t>从方框中选出合适的单词，并用其适当形式完成短文</a:t>
            </a:r>
          </a:p>
        </p:txBody>
      </p:sp>
      <p:sp>
        <p:nvSpPr>
          <p:cNvPr id="15" name="TextBox 14"/>
          <p:cNvSpPr txBox="1"/>
          <p:nvPr/>
        </p:nvSpPr>
        <p:spPr>
          <a:xfrm>
            <a:off x="226881" y="1905108"/>
            <a:ext cx="8855749" cy="3254737"/>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Hi, dear boys and girls! Do you know how to be a 1.________ kid? Here are some rules you 2.________ follow.</a:t>
            </a:r>
          </a:p>
          <a:p>
            <a:pPr algn="just">
              <a:lnSpc>
                <a:spcPct val="150000"/>
              </a:lnSpc>
            </a:pPr>
            <a:r>
              <a:rPr lang="en-US" altLang="zh-CN" sz="2300" b="1" dirty="0">
                <a:latin typeface="Times New Roman" panose="02020603050405020304" pitchFamily="18" charset="0"/>
                <a:cs typeface="Times New Roman" panose="02020603050405020304" pitchFamily="18" charset="0"/>
              </a:rPr>
              <a:t>       First, eat different foods, especially fruit and vegetables. You may have a favorite food, but you'd better eat something different. 3.________ you eat different foods, you will probably get more nutrients (</a:t>
            </a:r>
            <a:r>
              <a:rPr lang="zh-CN" altLang="en-US" sz="2300" b="1" dirty="0">
                <a:latin typeface="Times New Roman" panose="02020603050405020304" pitchFamily="18" charset="0"/>
                <a:cs typeface="Times New Roman" panose="02020603050405020304" pitchFamily="18" charset="0"/>
              </a:rPr>
              <a:t>营养物质</a:t>
            </a:r>
            <a:r>
              <a:rPr lang="en-US" altLang="zh-CN" sz="2300" b="1" dirty="0">
                <a:latin typeface="Times New Roman" panose="02020603050405020304" pitchFamily="18" charset="0"/>
                <a:cs typeface="Times New Roman" panose="02020603050405020304" pitchFamily="18" charset="0"/>
              </a:rPr>
              <a:t>) your body needs.</a:t>
            </a:r>
          </a:p>
        </p:txBody>
      </p:sp>
      <p:sp>
        <p:nvSpPr>
          <p:cNvPr id="6" name="TextBox 5"/>
          <p:cNvSpPr txBox="1"/>
          <p:nvPr/>
        </p:nvSpPr>
        <p:spPr>
          <a:xfrm>
            <a:off x="850391" y="1303020"/>
            <a:ext cx="7385345" cy="600164"/>
          </a:xfrm>
          <a:prstGeom prst="rect">
            <a:avLst/>
          </a:prstGeom>
          <a:noFill/>
          <a:ln>
            <a:solidFill>
              <a:schemeClr val="tx1"/>
            </a:solidFill>
          </a:ln>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second, should, feel, how, if, health, rule, drink, eat, out</a:t>
            </a:r>
          </a:p>
        </p:txBody>
      </p:sp>
      <p:sp>
        <p:nvSpPr>
          <p:cNvPr id="9" name="矩形 8"/>
          <p:cNvSpPr/>
          <p:nvPr/>
        </p:nvSpPr>
        <p:spPr>
          <a:xfrm>
            <a:off x="7443017" y="2069742"/>
            <a:ext cx="869469"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healthy</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3773987" y="2611524"/>
            <a:ext cx="793727"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should</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989639" y="4127142"/>
            <a:ext cx="537647"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If</a:t>
            </a:r>
            <a:r>
              <a:rPr lang="zh-CN" altLang="en-US" sz="1800" b="1" dirty="0">
                <a:solidFill>
                  <a:srgbClr val="FF0000"/>
                </a:solidFill>
                <a:latin typeface="Times New Roman" panose="02020603050405020304" pitchFamily="18" charset="0"/>
                <a:cs typeface="Times New Roman" panose="02020603050405020304" pitchFamily="18"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ox(in)">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6" grpId="0" animBg="1"/>
      <p:bldP spid="9" grpId="0"/>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2997" y="858052"/>
            <a:ext cx="8781908" cy="4316566"/>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4</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________</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drink water and milk as often as possible. When you're really thirsty, it is best 5.________ some water. Milk is a great drink that can give you more calcium(</a:t>
            </a:r>
            <a:r>
              <a:rPr lang="zh-CN" altLang="en-US" sz="2300" b="1" dirty="0">
                <a:latin typeface="Times New Roman" panose="02020603050405020304" pitchFamily="18" charset="0"/>
                <a:cs typeface="Times New Roman" panose="02020603050405020304" pitchFamily="18" charset="0"/>
              </a:rPr>
              <a:t>钙</a:t>
            </a:r>
            <a:r>
              <a:rPr lang="en-US" altLang="zh-CN" sz="2300" b="1" dirty="0">
                <a:latin typeface="Times New Roman" panose="02020603050405020304" pitchFamily="18" charset="0"/>
                <a:cs typeface="Times New Roman" panose="02020603050405020304" pitchFamily="18" charset="0"/>
              </a:rPr>
              <a:t>) your body needs to grow strong bones.</a:t>
            </a:r>
          </a:p>
          <a:p>
            <a:pPr algn="just">
              <a:lnSpc>
                <a:spcPct val="150000"/>
              </a:lnSpc>
            </a:pPr>
            <a:r>
              <a:rPr lang="en-US" altLang="zh-CN" sz="2300" b="1" dirty="0">
                <a:latin typeface="Times New Roman" panose="02020603050405020304" pitchFamily="18" charset="0"/>
                <a:cs typeface="Times New Roman" panose="02020603050405020304" pitchFamily="18" charset="0"/>
              </a:rPr>
              <a:t>       Next, listen to your body. 6.________ do you feel when you are full? When you are 7.________</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notice how your body feels and when your stomach feels comfortably full. Eating too much will not make you 8.________ comfortable and will make you fat.</a:t>
            </a:r>
          </a:p>
        </p:txBody>
      </p:sp>
      <p:sp>
        <p:nvSpPr>
          <p:cNvPr id="13" name="矩形 12"/>
          <p:cNvSpPr/>
          <p:nvPr/>
        </p:nvSpPr>
        <p:spPr>
          <a:xfrm>
            <a:off x="1469698" y="1020468"/>
            <a:ext cx="937460" cy="346249"/>
          </a:xfrm>
          <a:prstGeom prst="rect">
            <a:avLst/>
          </a:prstGeom>
        </p:spPr>
        <p:txBody>
          <a:bodyPr wrap="squar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Second</a:t>
            </a:r>
            <a:r>
              <a:rPr lang="zh-CN" altLang="en-US" sz="1800" b="1" dirty="0">
                <a:solidFill>
                  <a:srgbClr val="FF0000"/>
                </a:solidFill>
                <a:latin typeface="Times New Roman" panose="02020603050405020304" pitchFamily="18" charset="0"/>
                <a:cs typeface="Times New Roman" panose="02020603050405020304" pitchFamily="18" charset="0"/>
              </a:rPr>
              <a:t>　　</a:t>
            </a:r>
          </a:p>
        </p:txBody>
      </p:sp>
      <p:sp>
        <p:nvSpPr>
          <p:cNvPr id="7" name="矩形 6"/>
          <p:cNvSpPr/>
          <p:nvPr/>
        </p:nvSpPr>
        <p:spPr>
          <a:xfrm>
            <a:off x="4313483" y="1532531"/>
            <a:ext cx="940402"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to drink</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4731821" y="3061866"/>
            <a:ext cx="600164"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How</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3401368" y="3589932"/>
            <a:ext cx="972863"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eating</a:t>
            </a:r>
            <a:r>
              <a:rPr lang="zh-CN" altLang="en-US" sz="1800" b="1" dirty="0">
                <a:solidFill>
                  <a:srgbClr val="FF0000"/>
                </a:solidFill>
                <a:latin typeface="Times New Roman" panose="02020603050405020304" pitchFamily="18" charset="0"/>
                <a:cs typeface="Times New Roman" panose="02020603050405020304" pitchFamily="18" charset="0"/>
              </a:rPr>
              <a:t>　</a:t>
            </a:r>
          </a:p>
        </p:txBody>
      </p:sp>
      <p:sp>
        <p:nvSpPr>
          <p:cNvPr id="11" name="矩形 10"/>
          <p:cNvSpPr/>
          <p:nvPr/>
        </p:nvSpPr>
        <p:spPr>
          <a:xfrm>
            <a:off x="2187503" y="4625490"/>
            <a:ext cx="483546"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feel</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ppt_x"/>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7"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354807" y="1040416"/>
            <a:ext cx="63341" cy="310515"/>
          </a:xfrm>
          <a:prstGeom prst="rect">
            <a:avLst/>
          </a:prstGeom>
          <a:noFill/>
          <a:ln w="9525">
            <a:noFill/>
          </a:ln>
        </p:spPr>
      </p:pic>
      <p:sp>
        <p:nvSpPr>
          <p:cNvPr id="8" name="TextBox 7"/>
          <p:cNvSpPr txBox="1"/>
          <p:nvPr/>
        </p:nvSpPr>
        <p:spPr>
          <a:xfrm>
            <a:off x="474778" y="942969"/>
            <a:ext cx="8102998" cy="423193"/>
          </a:xfrm>
          <a:prstGeom prst="rect">
            <a:avLst/>
          </a:prstGeom>
          <a:noFill/>
        </p:spPr>
        <p:txBody>
          <a:bodyPr wrap="square" lIns="68580" tIns="34290" rIns="68580" bIns="34290" rtlCol="0">
            <a:spAutoFit/>
          </a:bodyPr>
          <a:lstStyle/>
          <a:p>
            <a:r>
              <a:rPr lang="en-US" altLang="zh-CN" sz="2300" b="1" dirty="0">
                <a:latin typeface="Times New Roman" panose="02020603050405020304" pitchFamily="18" charset="0"/>
                <a:cs typeface="Times New Roman" panose="02020603050405020304" pitchFamily="18" charset="0"/>
              </a:rPr>
              <a:t>Ⅱ.</a:t>
            </a:r>
            <a:r>
              <a:rPr lang="zh-CN" altLang="en-US" sz="2300" b="1" dirty="0">
                <a:latin typeface="Times New Roman" panose="02020603050405020304" pitchFamily="18" charset="0"/>
                <a:cs typeface="Times New Roman" panose="02020603050405020304" pitchFamily="18" charset="0"/>
              </a:rPr>
              <a:t>用所给单词的适当形式填空</a:t>
            </a:r>
          </a:p>
        </p:txBody>
      </p:sp>
      <p:sp>
        <p:nvSpPr>
          <p:cNvPr id="15" name="TextBox 14"/>
          <p:cNvSpPr txBox="1"/>
          <p:nvPr/>
        </p:nvSpPr>
        <p:spPr>
          <a:xfrm>
            <a:off x="329752" y="1562208"/>
            <a:ext cx="8759016" cy="2723823"/>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1</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[2018·</a:t>
            </a:r>
            <a:r>
              <a:rPr lang="zh-CN" altLang="en-US" sz="2300" b="1" dirty="0">
                <a:latin typeface="Times New Roman" panose="02020603050405020304" pitchFamily="18" charset="0"/>
                <a:cs typeface="Times New Roman" panose="02020603050405020304" pitchFamily="18" charset="0"/>
              </a:rPr>
              <a:t>宿迁</a:t>
            </a:r>
            <a:r>
              <a:rPr lang="en-US" altLang="zh-CN" sz="2300" b="1" dirty="0">
                <a:latin typeface="Times New Roman" panose="02020603050405020304" pitchFamily="18" charset="0"/>
                <a:cs typeface="Times New Roman" panose="02020603050405020304" pitchFamily="18" charset="0"/>
              </a:rPr>
              <a:t>]At present there are many online courses and we </a:t>
            </a:r>
          </a:p>
          <a:p>
            <a:pPr algn="just">
              <a:lnSpc>
                <a:spcPct val="150000"/>
              </a:lnSpc>
            </a:pPr>
            <a:r>
              <a:rPr lang="en-US" altLang="zh-CN" sz="2300" b="1" dirty="0">
                <a:latin typeface="Times New Roman" panose="02020603050405020304" pitchFamily="18" charset="0"/>
                <a:cs typeface="Times New Roman" panose="02020603050405020304" pitchFamily="18" charset="0"/>
              </a:rPr>
              <a:t>      can choose some to study by ________(we)</a:t>
            </a:r>
            <a:r>
              <a:rPr lang="zh-CN" altLang="en-US" sz="2300" b="1" dirty="0">
                <a:latin typeface="Times New Roman" panose="02020603050405020304" pitchFamily="18" charset="0"/>
                <a:cs typeface="Times New Roman" panose="02020603050405020304" pitchFamily="18" charset="0"/>
              </a:rPr>
              <a:t>．</a:t>
            </a:r>
          </a:p>
          <a:p>
            <a:pPr algn="just">
              <a:lnSpc>
                <a:spcPct val="150000"/>
              </a:lnSpc>
            </a:pPr>
            <a:r>
              <a:rPr lang="en-US" altLang="zh-CN" sz="2300" b="1" dirty="0">
                <a:latin typeface="Times New Roman" panose="02020603050405020304" pitchFamily="18" charset="0"/>
                <a:cs typeface="Times New Roman" panose="02020603050405020304" pitchFamily="18" charset="0"/>
              </a:rPr>
              <a:t>2</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In 1887, a mountain ________(climb) found large footprints(</a:t>
            </a:r>
            <a:r>
              <a:rPr lang="zh-CN" altLang="en-US" sz="2300" b="1" dirty="0">
                <a:latin typeface="Times New Roman" panose="02020603050405020304" pitchFamily="18" charset="0"/>
                <a:cs typeface="Times New Roman" panose="02020603050405020304" pitchFamily="18" charset="0"/>
              </a:rPr>
              <a:t>脚</a:t>
            </a:r>
            <a:endParaRPr lang="en-US" altLang="zh-CN" sz="2300" b="1" dirty="0">
              <a:latin typeface="Times New Roman" panose="02020603050405020304" pitchFamily="18" charset="0"/>
              <a:cs typeface="Times New Roman" panose="02020603050405020304" pitchFamily="18" charset="0"/>
            </a:endParaRPr>
          </a:p>
          <a:p>
            <a:pPr algn="just">
              <a:lnSpc>
                <a:spcPct val="150000"/>
              </a:lnSpc>
            </a:pPr>
            <a:r>
              <a:rPr lang="en-US" altLang="zh-CN" sz="2300" b="1" dirty="0">
                <a:latin typeface="Times New Roman" panose="02020603050405020304" pitchFamily="18" charset="0"/>
                <a:cs typeface="Times New Roman" panose="02020603050405020304" pitchFamily="18" charset="0"/>
              </a:rPr>
              <a:t>      </a:t>
            </a:r>
            <a:r>
              <a:rPr lang="zh-CN" altLang="en-US" sz="2300" b="1" dirty="0">
                <a:latin typeface="Times New Roman" panose="02020603050405020304" pitchFamily="18" charset="0"/>
                <a:cs typeface="Times New Roman" panose="02020603050405020304" pitchFamily="18" charset="0"/>
              </a:rPr>
              <a:t>印</a:t>
            </a:r>
            <a:r>
              <a:rPr lang="en-US" altLang="zh-CN" sz="2300" b="1" dirty="0">
                <a:latin typeface="Times New Roman" panose="02020603050405020304" pitchFamily="18" charset="0"/>
                <a:cs typeface="Times New Roman" panose="02020603050405020304" pitchFamily="18" charset="0"/>
              </a:rPr>
              <a:t>) in the snow.</a:t>
            </a:r>
          </a:p>
          <a:p>
            <a:pPr algn="just">
              <a:lnSpc>
                <a:spcPct val="150000"/>
              </a:lnSpc>
            </a:pPr>
            <a:r>
              <a:rPr lang="en-US" altLang="zh-CN" sz="2300" b="1" dirty="0">
                <a:latin typeface="Times New Roman" panose="02020603050405020304" pitchFamily="18" charset="0"/>
                <a:cs typeface="Times New Roman" panose="02020603050405020304" pitchFamily="18" charset="0"/>
              </a:rPr>
              <a:t>3</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What's the ________ (mean) of the word? </a:t>
            </a:r>
          </a:p>
        </p:txBody>
      </p:sp>
      <p:sp>
        <p:nvSpPr>
          <p:cNvPr id="17" name="矩形 16"/>
          <p:cNvSpPr/>
          <p:nvPr/>
        </p:nvSpPr>
        <p:spPr>
          <a:xfrm>
            <a:off x="4360405" y="2258744"/>
            <a:ext cx="1048605"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ourselves</a:t>
            </a:r>
          </a:p>
        </p:txBody>
      </p:sp>
      <p:sp>
        <p:nvSpPr>
          <p:cNvPr id="18" name="矩形 17"/>
          <p:cNvSpPr/>
          <p:nvPr/>
        </p:nvSpPr>
        <p:spPr>
          <a:xfrm>
            <a:off x="3480372" y="2756472"/>
            <a:ext cx="893514"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climber</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2325942" y="3769170"/>
            <a:ext cx="984885"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meaning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7" grpId="0"/>
      <p:bldP spid="18"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88435" y="1667295"/>
            <a:ext cx="8472101" cy="2192908"/>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        Finally, be active. One thing you'd like to do as a kid is to find 9.________ which activity you like best. Find ways to be active every day.</a:t>
            </a:r>
          </a:p>
          <a:p>
            <a:pPr algn="just">
              <a:lnSpc>
                <a:spcPct val="150000"/>
              </a:lnSpc>
            </a:pPr>
            <a:r>
              <a:rPr lang="en-US" altLang="zh-CN" sz="2300" b="1" dirty="0">
                <a:latin typeface="Times New Roman" panose="02020603050405020304" pitchFamily="18" charset="0"/>
                <a:cs typeface="Times New Roman" panose="02020603050405020304" pitchFamily="18" charset="0"/>
              </a:rPr>
              <a:t>        Follow these 10.________ and you can be a healthy kid.</a:t>
            </a:r>
          </a:p>
        </p:txBody>
      </p:sp>
      <p:sp>
        <p:nvSpPr>
          <p:cNvPr id="13" name="矩形 12"/>
          <p:cNvSpPr/>
          <p:nvPr/>
        </p:nvSpPr>
        <p:spPr>
          <a:xfrm>
            <a:off x="1078792" y="2330346"/>
            <a:ext cx="532838" cy="346249"/>
          </a:xfrm>
          <a:prstGeom prst="rect">
            <a:avLst/>
          </a:prstGeom>
        </p:spPr>
        <p:txBody>
          <a:bodyPr wrap="squar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out </a:t>
            </a:r>
            <a:r>
              <a:rPr lang="zh-CN" altLang="en-US" sz="1800" b="1" dirty="0">
                <a:solidFill>
                  <a:srgbClr val="FF0000"/>
                </a:solidFill>
                <a:latin typeface="Times New Roman" panose="02020603050405020304" pitchFamily="18" charset="0"/>
                <a:cs typeface="Times New Roman" panose="02020603050405020304" pitchFamily="18" charset="0"/>
              </a:rPr>
              <a:t>　　</a:t>
            </a:r>
          </a:p>
        </p:txBody>
      </p:sp>
      <p:sp>
        <p:nvSpPr>
          <p:cNvPr id="7" name="矩形 6"/>
          <p:cNvSpPr/>
          <p:nvPr/>
        </p:nvSpPr>
        <p:spPr>
          <a:xfrm>
            <a:off x="3236777" y="3377334"/>
            <a:ext cx="625412" cy="346249"/>
          </a:xfrm>
          <a:prstGeom prst="rect">
            <a:avLst/>
          </a:prstGeom>
        </p:spPr>
        <p:txBody>
          <a:bodyPr wrap="none" lIns="68580" tIns="34290" rIns="68580" bIns="34290">
            <a:spAutoFit/>
          </a:bodyPr>
          <a:lstStyle/>
          <a:p>
            <a:r>
              <a:rPr lang="en-US" altLang="zh-CN" sz="1800" b="1" dirty="0">
                <a:solidFill>
                  <a:srgbClr val="FF0000"/>
                </a:solidFill>
                <a:latin typeface="Times New Roman" panose="02020603050405020304" pitchFamily="18" charset="0"/>
                <a:cs typeface="Times New Roman" panose="02020603050405020304" pitchFamily="18" charset="0"/>
              </a:rPr>
              <a:t>rules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2900" y="1500485"/>
            <a:ext cx="8483346" cy="2192908"/>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4</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We realized the__________ (important) of food safety. </a:t>
            </a:r>
          </a:p>
          <a:p>
            <a:pPr algn="just">
              <a:lnSpc>
                <a:spcPct val="150000"/>
              </a:lnSpc>
            </a:pPr>
            <a:r>
              <a:rPr lang="en-US" altLang="zh-CN" sz="2300" b="1" dirty="0">
                <a:latin typeface="Times New Roman" panose="02020603050405020304" pitchFamily="18" charset="0"/>
                <a:cs typeface="Times New Roman" panose="02020603050405020304" pitchFamily="18" charset="0"/>
              </a:rPr>
              <a:t>5</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Her father's ________(die) made the whole family very sad.</a:t>
            </a:r>
          </a:p>
          <a:p>
            <a:pPr algn="just">
              <a:lnSpc>
                <a:spcPct val="150000"/>
              </a:lnSpc>
            </a:pPr>
            <a:r>
              <a:rPr lang="en-US" altLang="zh-CN" sz="2300" b="1" dirty="0">
                <a:latin typeface="Times New Roman" panose="02020603050405020304" pitchFamily="18" charset="0"/>
                <a:cs typeface="Times New Roman" panose="02020603050405020304" pitchFamily="18" charset="0"/>
              </a:rPr>
              <a:t>6</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[2018·</a:t>
            </a:r>
            <a:r>
              <a:rPr lang="zh-CN" altLang="en-US" sz="2300" b="1" dirty="0">
                <a:latin typeface="Times New Roman" panose="02020603050405020304" pitchFamily="18" charset="0"/>
                <a:cs typeface="Times New Roman" panose="02020603050405020304" pitchFamily="18" charset="0"/>
              </a:rPr>
              <a:t>烟台</a:t>
            </a:r>
            <a:r>
              <a:rPr lang="en-US" altLang="zh-CN" sz="2300" b="1" dirty="0">
                <a:latin typeface="Times New Roman" panose="02020603050405020304" pitchFamily="18" charset="0"/>
                <a:cs typeface="Times New Roman" panose="02020603050405020304" pitchFamily="18" charset="0"/>
              </a:rPr>
              <a:t>]They haven't made a ________(decide) where to </a:t>
            </a:r>
          </a:p>
          <a:p>
            <a:pPr algn="just">
              <a:lnSpc>
                <a:spcPct val="150000"/>
              </a:lnSpc>
            </a:pPr>
            <a:r>
              <a:rPr lang="en-US" altLang="zh-CN" sz="2300" b="1" dirty="0">
                <a:latin typeface="Times New Roman" panose="02020603050405020304" pitchFamily="18" charset="0"/>
                <a:cs typeface="Times New Roman" panose="02020603050405020304" pitchFamily="18" charset="0"/>
              </a:rPr>
              <a:t>      spend their summer vacation.</a:t>
            </a:r>
          </a:p>
        </p:txBody>
      </p:sp>
      <p:sp>
        <p:nvSpPr>
          <p:cNvPr id="17" name="矩形 16"/>
          <p:cNvSpPr/>
          <p:nvPr/>
        </p:nvSpPr>
        <p:spPr>
          <a:xfrm>
            <a:off x="2817355" y="1655240"/>
            <a:ext cx="1266212"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importance</a:t>
            </a:r>
          </a:p>
        </p:txBody>
      </p:sp>
      <p:sp>
        <p:nvSpPr>
          <p:cNvPr id="18" name="矩形 17"/>
          <p:cNvSpPr/>
          <p:nvPr/>
        </p:nvSpPr>
        <p:spPr>
          <a:xfrm>
            <a:off x="2684844" y="2214690"/>
            <a:ext cx="690334"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death</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5021137" y="2692464"/>
            <a:ext cx="933188"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decision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354807" y="1040416"/>
            <a:ext cx="63341" cy="310515"/>
          </a:xfrm>
          <a:prstGeom prst="rect">
            <a:avLst/>
          </a:prstGeom>
          <a:noFill/>
          <a:ln w="9525">
            <a:noFill/>
          </a:ln>
        </p:spPr>
      </p:pic>
      <p:sp>
        <p:nvSpPr>
          <p:cNvPr id="8" name="TextBox 7"/>
          <p:cNvSpPr txBox="1"/>
          <p:nvPr/>
        </p:nvSpPr>
        <p:spPr>
          <a:xfrm>
            <a:off x="474778" y="942969"/>
            <a:ext cx="8102998" cy="423193"/>
          </a:xfrm>
          <a:prstGeom prst="rect">
            <a:avLst/>
          </a:prstGeom>
          <a:noFill/>
        </p:spPr>
        <p:txBody>
          <a:bodyPr wrap="square" lIns="68580" tIns="34290" rIns="68580" bIns="34290" rtlCol="0">
            <a:spAutoFit/>
          </a:bodyPr>
          <a:lstStyle/>
          <a:p>
            <a:r>
              <a:rPr lang="en-US" altLang="zh-CN" sz="2300" b="1" dirty="0">
                <a:latin typeface="Times New Roman" panose="02020603050405020304" pitchFamily="18" charset="0"/>
                <a:cs typeface="Times New Roman" panose="02020603050405020304" pitchFamily="18" charset="0"/>
              </a:rPr>
              <a:t>Ⅲ.</a:t>
            </a:r>
            <a:r>
              <a:rPr lang="zh-CN" altLang="en-US" sz="2300" b="1" dirty="0">
                <a:latin typeface="Times New Roman" panose="02020603050405020304" pitchFamily="18" charset="0"/>
                <a:cs typeface="Times New Roman" panose="02020603050405020304" pitchFamily="18" charset="0"/>
              </a:rPr>
              <a:t>根据汉语意思完成句子</a:t>
            </a:r>
          </a:p>
        </p:txBody>
      </p:sp>
      <p:sp>
        <p:nvSpPr>
          <p:cNvPr id="15" name="TextBox 14"/>
          <p:cNvSpPr txBox="1"/>
          <p:nvPr/>
        </p:nvSpPr>
        <p:spPr>
          <a:xfrm>
            <a:off x="329752" y="1562208"/>
            <a:ext cx="8277038" cy="2723823"/>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1</a:t>
            </a:r>
            <a:r>
              <a:rPr lang="zh-CN" altLang="en-US" sz="2300" b="1" dirty="0">
                <a:latin typeface="Times New Roman" panose="02020603050405020304" pitchFamily="18" charset="0"/>
                <a:cs typeface="Times New Roman" panose="02020603050405020304" pitchFamily="18" charset="0"/>
              </a:rPr>
              <a:t>．迈克习惯于饭后散步。</a:t>
            </a:r>
          </a:p>
          <a:p>
            <a:pPr algn="just">
              <a:lnSpc>
                <a:spcPct val="150000"/>
              </a:lnSpc>
            </a:pPr>
            <a:r>
              <a:rPr lang="en-US" altLang="zh-CN" sz="2300" b="1" dirty="0">
                <a:latin typeface="Times New Roman" panose="02020603050405020304" pitchFamily="18" charset="0"/>
                <a:cs typeface="Times New Roman" panose="02020603050405020304" pitchFamily="18" charset="0"/>
              </a:rPr>
              <a:t>      Mike ________ ________ ________ taking walks after dinner. </a:t>
            </a:r>
          </a:p>
          <a:p>
            <a:pPr algn="just">
              <a:lnSpc>
                <a:spcPct val="150000"/>
              </a:lnSpc>
            </a:pPr>
            <a:r>
              <a:rPr lang="en-US" altLang="zh-CN" sz="2300" b="1" dirty="0">
                <a:latin typeface="Times New Roman" panose="02020603050405020304" pitchFamily="18" charset="0"/>
                <a:cs typeface="Times New Roman" panose="02020603050405020304" pitchFamily="18" charset="0"/>
              </a:rPr>
              <a:t>2</a:t>
            </a:r>
            <a:r>
              <a:rPr lang="zh-CN" altLang="en-US" sz="2300" b="1" dirty="0">
                <a:latin typeface="Times New Roman" panose="02020603050405020304" pitchFamily="18" charset="0"/>
                <a:cs typeface="Times New Roman" panose="02020603050405020304" pitchFamily="18" charset="0"/>
              </a:rPr>
              <a:t>．这部手机不错，但遗憾的是，我的钱花光了。</a:t>
            </a:r>
          </a:p>
          <a:p>
            <a:pPr algn="just">
              <a:lnSpc>
                <a:spcPct val="150000"/>
              </a:lnSpc>
            </a:pPr>
            <a:r>
              <a:rPr lang="en-US" altLang="zh-CN" sz="2300" b="1" dirty="0">
                <a:latin typeface="Times New Roman" panose="02020603050405020304" pitchFamily="18" charset="0"/>
                <a:cs typeface="Times New Roman" panose="02020603050405020304" pitchFamily="18" charset="0"/>
              </a:rPr>
              <a:t>      The mobile phone is nice, but it is a pity that my money </a:t>
            </a:r>
          </a:p>
          <a:p>
            <a:pPr algn="just">
              <a:lnSpc>
                <a:spcPct val="150000"/>
              </a:lnSpc>
            </a:pPr>
            <a:r>
              <a:rPr lang="en-US" altLang="zh-CN" sz="2300" b="1" dirty="0">
                <a:latin typeface="Times New Roman" panose="02020603050405020304" pitchFamily="18" charset="0"/>
                <a:cs typeface="Times New Roman" panose="02020603050405020304" pitchFamily="18" charset="0"/>
              </a:rPr>
              <a:t>       ________ ________ ________. </a:t>
            </a:r>
          </a:p>
        </p:txBody>
      </p:sp>
      <p:sp>
        <p:nvSpPr>
          <p:cNvPr id="17" name="矩形 16"/>
          <p:cNvSpPr/>
          <p:nvPr/>
        </p:nvSpPr>
        <p:spPr>
          <a:xfrm>
            <a:off x="2117839" y="2231312"/>
            <a:ext cx="2665634"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is             used                 to</a:t>
            </a:r>
          </a:p>
        </p:txBody>
      </p:sp>
      <p:sp>
        <p:nvSpPr>
          <p:cNvPr id="11" name="矩形 10"/>
          <p:cNvSpPr/>
          <p:nvPr/>
        </p:nvSpPr>
        <p:spPr>
          <a:xfrm>
            <a:off x="1400112" y="3782886"/>
            <a:ext cx="2711319"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has             run              out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7"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22326" y="787253"/>
            <a:ext cx="8483346" cy="4316566"/>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3</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[2018·</a:t>
            </a:r>
            <a:r>
              <a:rPr lang="zh-CN" altLang="en-US" sz="2300" b="1" dirty="0">
                <a:latin typeface="Times New Roman" panose="02020603050405020304" pitchFamily="18" charset="0"/>
                <a:cs typeface="Times New Roman" panose="02020603050405020304" pitchFamily="18" charset="0"/>
              </a:rPr>
              <a:t>重庆</a:t>
            </a:r>
            <a:r>
              <a:rPr lang="en-US" altLang="zh-CN" sz="2300" b="1" dirty="0">
                <a:latin typeface="Times New Roman" panose="02020603050405020304" pitchFamily="18" charset="0"/>
                <a:cs typeface="Times New Roman" panose="02020603050405020304" pitchFamily="18" charset="0"/>
              </a:rPr>
              <a:t>B]</a:t>
            </a:r>
            <a:r>
              <a:rPr lang="zh-CN" altLang="en-US" sz="2300" b="1" dirty="0">
                <a:latin typeface="Times New Roman" panose="02020603050405020304" pitchFamily="18" charset="0"/>
                <a:cs typeface="Times New Roman" panose="02020603050405020304" pitchFamily="18" charset="0"/>
              </a:rPr>
              <a:t>我们应该学好英语，以便能向世界讲述中国故事。</a:t>
            </a:r>
          </a:p>
          <a:p>
            <a:pPr algn="just">
              <a:lnSpc>
                <a:spcPct val="150000"/>
              </a:lnSpc>
            </a:pPr>
            <a:r>
              <a:rPr lang="en-US" altLang="zh-CN" sz="2300" b="1" dirty="0">
                <a:latin typeface="Times New Roman" panose="02020603050405020304" pitchFamily="18" charset="0"/>
                <a:cs typeface="Times New Roman" panose="02020603050405020304" pitchFamily="18" charset="0"/>
              </a:rPr>
              <a:t>       We should learn English well ________ ________ we can tell </a:t>
            </a:r>
          </a:p>
          <a:p>
            <a:pPr algn="just">
              <a:lnSpc>
                <a:spcPct val="150000"/>
              </a:lnSpc>
            </a:pPr>
            <a:r>
              <a:rPr lang="en-US" altLang="zh-CN" sz="2300" b="1" dirty="0">
                <a:latin typeface="Times New Roman" panose="02020603050405020304" pitchFamily="18" charset="0"/>
                <a:cs typeface="Times New Roman" panose="02020603050405020304" pitchFamily="18" charset="0"/>
              </a:rPr>
              <a:t>       China stories to the world.</a:t>
            </a:r>
          </a:p>
          <a:p>
            <a:pPr algn="just">
              <a:lnSpc>
                <a:spcPct val="150000"/>
              </a:lnSpc>
            </a:pPr>
            <a:r>
              <a:rPr lang="en-US" altLang="zh-CN" sz="2300" b="1" dirty="0">
                <a:latin typeface="Times New Roman" panose="02020603050405020304" pitchFamily="18" charset="0"/>
                <a:cs typeface="Times New Roman" panose="02020603050405020304" pitchFamily="18" charset="0"/>
              </a:rPr>
              <a:t>4</a:t>
            </a:r>
            <a:r>
              <a:rPr lang="zh-CN" altLang="en-US" sz="2300" b="1" dirty="0">
                <a:latin typeface="Times New Roman" panose="02020603050405020304" pitchFamily="18" charset="0"/>
                <a:cs typeface="Times New Roman" panose="02020603050405020304" pitchFamily="18" charset="0"/>
              </a:rPr>
              <a:t>．我们应该掌控自己的生活。</a:t>
            </a:r>
          </a:p>
          <a:p>
            <a:pPr algn="just">
              <a:lnSpc>
                <a:spcPct val="150000"/>
              </a:lnSpc>
            </a:pPr>
            <a:r>
              <a:rPr lang="en-US" altLang="zh-CN" sz="2300" b="1" dirty="0">
                <a:latin typeface="Times New Roman" panose="02020603050405020304" pitchFamily="18" charset="0"/>
                <a:cs typeface="Times New Roman" panose="02020603050405020304" pitchFamily="18" charset="0"/>
              </a:rPr>
              <a:t>       We should ________ ________ ________ ________ our own life.</a:t>
            </a:r>
          </a:p>
          <a:p>
            <a:pPr algn="just">
              <a:lnSpc>
                <a:spcPct val="150000"/>
              </a:lnSpc>
            </a:pPr>
            <a:r>
              <a:rPr lang="en-US" altLang="zh-CN" sz="2300" b="1" dirty="0">
                <a:latin typeface="Times New Roman" panose="02020603050405020304" pitchFamily="18" charset="0"/>
                <a:cs typeface="Times New Roman" panose="02020603050405020304" pitchFamily="18" charset="0"/>
              </a:rPr>
              <a:t>5</a:t>
            </a:r>
            <a:r>
              <a:rPr lang="zh-CN" altLang="en-US" sz="2300" b="1" dirty="0">
                <a:latin typeface="Times New Roman" panose="02020603050405020304" pitchFamily="18" charset="0"/>
                <a:cs typeface="Times New Roman" panose="02020603050405020304" pitchFamily="18" charset="0"/>
              </a:rPr>
              <a:t>．我认为你应该戒烟，因为它对你的健康有害。</a:t>
            </a:r>
          </a:p>
          <a:p>
            <a:pPr algn="just">
              <a:lnSpc>
                <a:spcPct val="150000"/>
              </a:lnSpc>
            </a:pPr>
            <a:r>
              <a:rPr lang="en-US" altLang="zh-CN" sz="2300" b="1" dirty="0">
                <a:latin typeface="Times New Roman" panose="02020603050405020304" pitchFamily="18" charset="0"/>
                <a:cs typeface="Times New Roman" panose="02020603050405020304" pitchFamily="18" charset="0"/>
              </a:rPr>
              <a:t>       I think you should ________ ________ smoking</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because it's </a:t>
            </a:r>
          </a:p>
          <a:p>
            <a:pPr algn="just">
              <a:lnSpc>
                <a:spcPct val="150000"/>
              </a:lnSpc>
            </a:pPr>
            <a:r>
              <a:rPr lang="en-US" altLang="zh-CN" sz="2300" b="1" dirty="0">
                <a:latin typeface="Times New Roman" panose="02020603050405020304" pitchFamily="18" charset="0"/>
                <a:cs typeface="Times New Roman" panose="02020603050405020304" pitchFamily="18" charset="0"/>
              </a:rPr>
              <a:t>      bad for your health.</a:t>
            </a:r>
          </a:p>
        </p:txBody>
      </p:sp>
      <p:sp>
        <p:nvSpPr>
          <p:cNvPr id="17" name="矩形 16"/>
          <p:cNvSpPr/>
          <p:nvPr/>
        </p:nvSpPr>
        <p:spPr>
          <a:xfrm>
            <a:off x="4943335" y="1470074"/>
            <a:ext cx="1549943"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so              that</a:t>
            </a:r>
          </a:p>
        </p:txBody>
      </p:sp>
      <p:sp>
        <p:nvSpPr>
          <p:cNvPr id="18" name="矩形 17"/>
          <p:cNvSpPr/>
          <p:nvPr/>
        </p:nvSpPr>
        <p:spPr>
          <a:xfrm>
            <a:off x="2719135" y="3023934"/>
            <a:ext cx="3878129"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be               in              control             of</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3711258" y="4043490"/>
            <a:ext cx="1427314"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give           up</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22326" y="1171302"/>
            <a:ext cx="8821674" cy="3254737"/>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6</a:t>
            </a:r>
            <a:r>
              <a:rPr lang="zh-CN" altLang="en-US" sz="2300" b="1" dirty="0">
                <a:latin typeface="Times New Roman" panose="02020603050405020304" pitchFamily="18" charset="0"/>
                <a:cs typeface="Times New Roman" panose="02020603050405020304" pitchFamily="18" charset="0"/>
              </a:rPr>
              <a:t>．虽然他健康状况不好，但他仍然坚持工作。</a:t>
            </a:r>
          </a:p>
          <a:p>
            <a:pPr algn="just">
              <a:lnSpc>
                <a:spcPct val="150000"/>
              </a:lnSpc>
            </a:pPr>
            <a:r>
              <a:rPr lang="en-US" altLang="zh-CN" sz="2300" b="1" dirty="0">
                <a:latin typeface="Times New Roman" panose="02020603050405020304" pitchFamily="18" charset="0"/>
                <a:cs typeface="Times New Roman" panose="02020603050405020304" pitchFamily="18" charset="0"/>
              </a:rPr>
              <a:t>      Although he was in poor health, he still _______ ______ _______. </a:t>
            </a:r>
          </a:p>
          <a:p>
            <a:pPr algn="just">
              <a:lnSpc>
                <a:spcPct val="150000"/>
              </a:lnSpc>
            </a:pPr>
            <a:r>
              <a:rPr lang="en-US" altLang="zh-CN" sz="2300" b="1" dirty="0">
                <a:latin typeface="Times New Roman" panose="02020603050405020304" pitchFamily="18" charset="0"/>
                <a:cs typeface="Times New Roman" panose="02020603050405020304" pitchFamily="18" charset="0"/>
              </a:rPr>
              <a:t>7</a:t>
            </a:r>
            <a:r>
              <a:rPr lang="zh-CN" altLang="en-US" sz="2300" b="1" dirty="0">
                <a:latin typeface="Times New Roman" panose="02020603050405020304" pitchFamily="18" charset="0"/>
                <a:cs typeface="Times New Roman" panose="02020603050405020304" pitchFamily="18" charset="0"/>
              </a:rPr>
              <a:t>．他的梦想和我的一样。</a:t>
            </a:r>
          </a:p>
          <a:p>
            <a:pPr algn="just">
              <a:lnSpc>
                <a:spcPct val="150000"/>
              </a:lnSpc>
            </a:pPr>
            <a:r>
              <a:rPr lang="en-US" altLang="zh-CN" sz="2300" b="1" dirty="0">
                <a:latin typeface="Times New Roman" panose="02020603050405020304" pitchFamily="18" charset="0"/>
                <a:cs typeface="Times New Roman" panose="02020603050405020304" pitchFamily="18" charset="0"/>
              </a:rPr>
              <a:t>      His dream is ________ ________ ________ mine. </a:t>
            </a:r>
          </a:p>
          <a:p>
            <a:pPr algn="just">
              <a:lnSpc>
                <a:spcPct val="150000"/>
              </a:lnSpc>
            </a:pPr>
            <a:r>
              <a:rPr lang="en-US" altLang="zh-CN" sz="2300" b="1" dirty="0">
                <a:latin typeface="Times New Roman" panose="02020603050405020304" pitchFamily="18" charset="0"/>
                <a:cs typeface="Times New Roman" panose="02020603050405020304" pitchFamily="18" charset="0"/>
              </a:rPr>
              <a:t>8</a:t>
            </a:r>
            <a:r>
              <a:rPr lang="zh-CN" altLang="en-US" sz="2300" b="1" dirty="0">
                <a:latin typeface="Times New Roman" panose="02020603050405020304" pitchFamily="18" charset="0"/>
                <a:cs typeface="Times New Roman" panose="02020603050405020304" pitchFamily="18" charset="0"/>
              </a:rPr>
              <a:t>．那位歌手的演唱会因为大雨而被推迟了。</a:t>
            </a:r>
          </a:p>
          <a:p>
            <a:pPr algn="just">
              <a:lnSpc>
                <a:spcPct val="150000"/>
              </a:lnSpc>
            </a:pPr>
            <a:r>
              <a:rPr lang="en-US" altLang="zh-CN" sz="2300" b="1" dirty="0">
                <a:latin typeface="Times New Roman" panose="02020603050405020304" pitchFamily="18" charset="0"/>
                <a:cs typeface="Times New Roman" panose="02020603050405020304" pitchFamily="18" charset="0"/>
              </a:rPr>
              <a:t>      The singer's concert was put off _______ ______ the heavy rain. </a:t>
            </a:r>
          </a:p>
        </p:txBody>
      </p:sp>
      <p:sp>
        <p:nvSpPr>
          <p:cNvPr id="17" name="矩形 16"/>
          <p:cNvSpPr/>
          <p:nvPr/>
        </p:nvSpPr>
        <p:spPr>
          <a:xfrm>
            <a:off x="5896597" y="1840406"/>
            <a:ext cx="2794275"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kept          on          working</a:t>
            </a:r>
          </a:p>
        </p:txBody>
      </p:sp>
      <p:sp>
        <p:nvSpPr>
          <p:cNvPr id="18" name="矩形 17"/>
          <p:cNvSpPr/>
          <p:nvPr/>
        </p:nvSpPr>
        <p:spPr>
          <a:xfrm>
            <a:off x="2890584" y="2879916"/>
            <a:ext cx="2767826"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the             same               as</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4918266" y="3920046"/>
            <a:ext cx="1446550"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because      of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22326" y="1171302"/>
            <a:ext cx="8821674" cy="2723823"/>
          </a:xfrm>
          <a:prstGeom prst="rect">
            <a:avLst/>
          </a:prstGeom>
          <a:noFill/>
        </p:spPr>
        <p:txBody>
          <a:bodyPr wrap="square" lIns="68580" tIns="34290" rIns="68580" bIns="34290" rtlCol="0">
            <a:spAutoFit/>
          </a:bodyPr>
          <a:lstStyle/>
          <a:p>
            <a:pPr algn="just">
              <a:lnSpc>
                <a:spcPct val="150000"/>
              </a:lnSpc>
            </a:pPr>
            <a:r>
              <a:rPr lang="en-US" altLang="zh-CN" sz="2300" b="1" dirty="0">
                <a:latin typeface="Times New Roman" panose="02020603050405020304" pitchFamily="18" charset="0"/>
                <a:cs typeface="Times New Roman" panose="02020603050405020304" pitchFamily="18" charset="0"/>
              </a:rPr>
              <a:t>9</a:t>
            </a:r>
            <a:r>
              <a:rPr lang="zh-CN" altLang="en-US" sz="2300" b="1" dirty="0">
                <a:latin typeface="Times New Roman" panose="02020603050405020304" pitchFamily="18" charset="0"/>
                <a:cs typeface="Times New Roman" panose="02020603050405020304" pitchFamily="18" charset="0"/>
              </a:rPr>
              <a:t>．他不得不做一些事情来挽救自己的生命。</a:t>
            </a:r>
          </a:p>
          <a:p>
            <a:pPr algn="just">
              <a:lnSpc>
                <a:spcPct val="150000"/>
              </a:lnSpc>
            </a:pPr>
            <a:r>
              <a:rPr lang="en-US" altLang="zh-CN" sz="2300" b="1" dirty="0">
                <a:latin typeface="Times New Roman" panose="02020603050405020304" pitchFamily="18" charset="0"/>
                <a:cs typeface="Times New Roman" panose="02020603050405020304" pitchFamily="18" charset="0"/>
              </a:rPr>
              <a:t>      He had to do something ______ _______ ______ ______ _______. </a:t>
            </a:r>
          </a:p>
          <a:p>
            <a:pPr algn="just">
              <a:lnSpc>
                <a:spcPct val="150000"/>
              </a:lnSpc>
            </a:pPr>
            <a:r>
              <a:rPr lang="en-US" altLang="zh-CN" sz="2300" b="1" dirty="0">
                <a:latin typeface="Times New Roman" panose="02020603050405020304" pitchFamily="18" charset="0"/>
                <a:cs typeface="Times New Roman" panose="02020603050405020304" pitchFamily="18" charset="0"/>
              </a:rPr>
              <a:t>10</a:t>
            </a:r>
            <a:r>
              <a:rPr lang="zh-CN" altLang="en-US" sz="2300" b="1" dirty="0">
                <a:latin typeface="Times New Roman" panose="02020603050405020304" pitchFamily="18" charset="0"/>
                <a:cs typeface="Times New Roman" panose="02020603050405020304" pitchFamily="18" charset="0"/>
              </a:rPr>
              <a:t>．她失血太多，我们必须马上送她去医院。</a:t>
            </a:r>
          </a:p>
          <a:p>
            <a:pPr algn="just">
              <a:lnSpc>
                <a:spcPct val="150000"/>
              </a:lnSpc>
            </a:pPr>
            <a:r>
              <a:rPr lang="en-US" altLang="zh-CN" sz="2300" b="1" dirty="0">
                <a:latin typeface="Times New Roman" panose="02020603050405020304" pitchFamily="18" charset="0"/>
                <a:cs typeface="Times New Roman" panose="02020603050405020304" pitchFamily="18" charset="0"/>
              </a:rPr>
              <a:t>        She ________ ________ ________ ________ and we had to send </a:t>
            </a:r>
          </a:p>
          <a:p>
            <a:pPr algn="just">
              <a:lnSpc>
                <a:spcPct val="150000"/>
              </a:lnSpc>
            </a:pPr>
            <a:r>
              <a:rPr lang="en-US" altLang="zh-CN" sz="2300" b="1" dirty="0">
                <a:latin typeface="Times New Roman" panose="02020603050405020304" pitchFamily="18" charset="0"/>
                <a:cs typeface="Times New Roman" panose="02020603050405020304" pitchFamily="18" charset="0"/>
              </a:rPr>
              <a:t>        her to hospital right away.</a:t>
            </a:r>
          </a:p>
        </p:txBody>
      </p:sp>
      <p:sp>
        <p:nvSpPr>
          <p:cNvPr id="17" name="矩形 16"/>
          <p:cNvSpPr/>
          <p:nvPr/>
        </p:nvSpPr>
        <p:spPr>
          <a:xfrm>
            <a:off x="4120375" y="1833548"/>
            <a:ext cx="4235775"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to            save           his         own           life</a:t>
            </a:r>
          </a:p>
        </p:txBody>
      </p:sp>
      <p:sp>
        <p:nvSpPr>
          <p:cNvPr id="18" name="矩形 17"/>
          <p:cNvSpPr/>
          <p:nvPr/>
        </p:nvSpPr>
        <p:spPr>
          <a:xfrm>
            <a:off x="1916748" y="2866200"/>
            <a:ext cx="4089101"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lost             too               much          blood</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58102" y="670560"/>
            <a:ext cx="3323273" cy="633889"/>
          </a:xfrm>
          <a:prstGeom prst="rect">
            <a:avLst/>
          </a:prstGeom>
        </p:spPr>
      </p:pic>
      <p:sp>
        <p:nvSpPr>
          <p:cNvPr id="3" name="文本框 2"/>
          <p:cNvSpPr txBox="1"/>
          <p:nvPr/>
        </p:nvSpPr>
        <p:spPr>
          <a:xfrm>
            <a:off x="560070" y="798671"/>
            <a:ext cx="1754327" cy="392415"/>
          </a:xfrm>
          <a:prstGeom prst="rect">
            <a:avLst/>
          </a:prstGeom>
          <a:noFill/>
        </p:spPr>
        <p:txBody>
          <a:bodyPr wrap="none" lIns="68580" tIns="34290" rIns="68580" bIns="34290" rtlCol="0">
            <a:spAutoFit/>
          </a:bodyPr>
          <a:lstStyle/>
          <a:p>
            <a:pPr lvl="0" algn="l"/>
            <a:r>
              <a:rPr lang="zh-CN" altLang="en-US" sz="21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p>
        </p:txBody>
      </p:sp>
      <p:pic>
        <p:nvPicPr>
          <p:cNvPr id="7" name="Picture 4"/>
          <p:cNvPicPr>
            <a:picLocks noChangeAspect="1"/>
          </p:cNvPicPr>
          <p:nvPr/>
        </p:nvPicPr>
        <p:blipFill>
          <a:blip r:embed="rId3" cstate="email"/>
          <a:stretch>
            <a:fillRect/>
          </a:stretch>
        </p:blipFill>
        <p:spPr>
          <a:xfrm>
            <a:off x="331560" y="1382119"/>
            <a:ext cx="63341" cy="310515"/>
          </a:xfrm>
          <a:prstGeom prst="rect">
            <a:avLst/>
          </a:prstGeom>
          <a:noFill/>
          <a:ln w="9525">
            <a:noFill/>
          </a:ln>
        </p:spPr>
      </p:pic>
      <p:sp>
        <p:nvSpPr>
          <p:cNvPr id="9" name="TextBox 8"/>
          <p:cNvSpPr txBox="1"/>
          <p:nvPr/>
        </p:nvSpPr>
        <p:spPr>
          <a:xfrm>
            <a:off x="641094" y="1304174"/>
            <a:ext cx="7923628" cy="423193"/>
          </a:xfrm>
          <a:prstGeom prst="rect">
            <a:avLst/>
          </a:prstGeom>
          <a:noFill/>
        </p:spPr>
        <p:txBody>
          <a:bodyPr wrap="square" lIns="68580" tIns="34290" rIns="68580" bIns="34290" rtlCol="0">
            <a:spAutoFit/>
          </a:bodyPr>
          <a:lstStyle/>
          <a:p>
            <a:r>
              <a:rPr lang="en-US" altLang="zh-CN" sz="2300" b="1" dirty="0">
                <a:latin typeface="+mn-ea"/>
              </a:rPr>
              <a:t>Ⅰ.</a:t>
            </a:r>
            <a:r>
              <a:rPr lang="zh-CN" altLang="en-US" sz="2300" b="1" dirty="0">
                <a:latin typeface="+mn-ea"/>
              </a:rPr>
              <a:t>单项选择</a:t>
            </a:r>
          </a:p>
        </p:txBody>
      </p:sp>
      <p:sp>
        <p:nvSpPr>
          <p:cNvPr id="12" name="TextBox 11"/>
          <p:cNvSpPr txBox="1"/>
          <p:nvPr/>
        </p:nvSpPr>
        <p:spPr>
          <a:xfrm>
            <a:off x="301753" y="1649908"/>
            <a:ext cx="8654796" cy="2192908"/>
          </a:xfrm>
          <a:prstGeom prst="rect">
            <a:avLst/>
          </a:prstGeom>
          <a:noFill/>
        </p:spPr>
        <p:txBody>
          <a:bodyPr wrap="square" lIns="68580" tIns="34290" rIns="68580" bIns="34290" rtlCol="0">
            <a:spAutoFit/>
          </a:bodyPr>
          <a:lstStyle/>
          <a:p>
            <a:pPr>
              <a:lnSpc>
                <a:spcPct val="150000"/>
              </a:lnSpc>
            </a:pPr>
            <a:r>
              <a:rPr lang="en-US" altLang="zh-CN" sz="2300" b="1" dirty="0">
                <a:latin typeface="Times New Roman" panose="02020603050405020304" pitchFamily="18" charset="0"/>
                <a:cs typeface="Times New Roman" panose="02020603050405020304" pitchFamily="18" charset="0"/>
              </a:rPr>
              <a:t> (</a:t>
            </a:r>
            <a:r>
              <a:rPr lang="zh-CN" altLang="en-US" sz="2300" b="1" dirty="0">
                <a:latin typeface="Times New Roman" panose="02020603050405020304" pitchFamily="18" charset="0"/>
                <a:cs typeface="Times New Roman" panose="02020603050405020304" pitchFamily="18" charset="0"/>
              </a:rPr>
              <a:t>　　</a:t>
            </a:r>
            <a:r>
              <a:rPr lang="en-US" altLang="zh-CN" sz="2300" b="1" dirty="0">
                <a:latin typeface="Times New Roman" panose="02020603050405020304" pitchFamily="18" charset="0"/>
                <a:cs typeface="Times New Roman" panose="02020603050405020304" pitchFamily="18" charset="0"/>
              </a:rPr>
              <a:t>)1. Bob hurt ________ in the basketball match at school </a:t>
            </a:r>
          </a:p>
          <a:p>
            <a:pPr>
              <a:lnSpc>
                <a:spcPct val="150000"/>
              </a:lnSpc>
            </a:pPr>
            <a:r>
              <a:rPr lang="en-US" altLang="zh-CN" sz="2300" b="1" dirty="0">
                <a:latin typeface="Times New Roman" panose="02020603050405020304" pitchFamily="18" charset="0"/>
                <a:cs typeface="Times New Roman" panose="02020603050405020304" pitchFamily="18" charset="0"/>
              </a:rPr>
              <a:t>                yesterday afternoon.</a:t>
            </a:r>
          </a:p>
          <a:p>
            <a:pPr>
              <a:lnSpc>
                <a:spcPct val="150000"/>
              </a:lnSpc>
            </a:pPr>
            <a:r>
              <a:rPr lang="en-US" altLang="zh-CN" sz="2300" b="1" dirty="0">
                <a:latin typeface="Times New Roman" panose="02020603050405020304" pitchFamily="18" charset="0"/>
                <a:cs typeface="Times New Roman" panose="02020603050405020304" pitchFamily="18" charset="0"/>
              </a:rPr>
              <a:t>                A</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myself                         B</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himself         </a:t>
            </a:r>
          </a:p>
          <a:p>
            <a:pPr>
              <a:lnSpc>
                <a:spcPct val="150000"/>
              </a:lnSpc>
            </a:pPr>
            <a:r>
              <a:rPr lang="en-US" altLang="zh-CN" sz="2300" b="1" dirty="0">
                <a:latin typeface="Times New Roman" panose="02020603050405020304" pitchFamily="18" charset="0"/>
                <a:cs typeface="Times New Roman" panose="02020603050405020304" pitchFamily="18" charset="0"/>
              </a:rPr>
              <a:t>                C</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herself                         D</a:t>
            </a:r>
            <a:r>
              <a:rPr lang="zh-CN" altLang="en-US" sz="2300" b="1" dirty="0">
                <a:latin typeface="Times New Roman" panose="02020603050405020304" pitchFamily="18" charset="0"/>
                <a:cs typeface="Times New Roman" panose="02020603050405020304" pitchFamily="18" charset="0"/>
              </a:rPr>
              <a:t>．</a:t>
            </a:r>
            <a:r>
              <a:rPr lang="en-US" altLang="zh-CN" sz="2300" b="1" dirty="0">
                <a:latin typeface="Times New Roman" panose="02020603050405020304" pitchFamily="18" charset="0"/>
                <a:cs typeface="Times New Roman" panose="02020603050405020304" pitchFamily="18" charset="0"/>
              </a:rPr>
              <a:t>itself</a:t>
            </a:r>
          </a:p>
        </p:txBody>
      </p:sp>
      <p:sp>
        <p:nvSpPr>
          <p:cNvPr id="13" name="矩形 12"/>
          <p:cNvSpPr/>
          <p:nvPr/>
        </p:nvSpPr>
        <p:spPr>
          <a:xfrm>
            <a:off x="668968" y="1844905"/>
            <a:ext cx="292388" cy="346249"/>
          </a:xfrm>
          <a:prstGeom prst="rect">
            <a:avLst/>
          </a:prstGeom>
        </p:spPr>
        <p:txBody>
          <a:bodyPr wrap="none" lIns="68580" tIns="34290" rIns="68580" bIns="34290">
            <a:spAutoFit/>
          </a:bodyPr>
          <a:lstStyle/>
          <a:p>
            <a:r>
              <a:rPr lang="en-US" sz="1800" b="1" dirty="0">
                <a:solidFill>
                  <a:srgbClr val="FF0000"/>
                </a:solidFill>
                <a:latin typeface="Times New Roman" panose="02020603050405020304" pitchFamily="18" charset="0"/>
                <a:cs typeface="Times New Roman" panose="02020603050405020304" pitchFamily="18" charset="0"/>
              </a:rPr>
              <a:t>B</a:t>
            </a:r>
            <a:endParaRPr lang="zh-CN" altLang="en-US" sz="1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1595</Words>
  <Application>Microsoft Office PowerPoint</Application>
  <PresentationFormat>全屏显示(16:9)</PresentationFormat>
  <Paragraphs>175</Paragraphs>
  <Slides>30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2023-01-16T23:41:42Z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D5CDB41B4E6041E7AFBBAB4C4DAD851E</vt:lpwstr>
  </property>
  <property fmtid="{A09F084E-AD41-489F-8076-AA5BE3082BCA}" pid="100">
    <vt:ui4>5</vt:ui4>
  </property>
  <property fmtid="{64440492-4C8B-11D1-8B70-080036B11A03}" pid="11">
    <vt:lpwstr>www.2ppt.com-爱PPT提供资源下载</vt:lpwstr>
  </property>
</Properties>
</file>