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3" r:id="rId2"/>
    <p:sldId id="261" r:id="rId3"/>
    <p:sldId id="264" r:id="rId4"/>
    <p:sldId id="265" r:id="rId5"/>
    <p:sldId id="276" r:id="rId6"/>
    <p:sldId id="277" r:id="rId7"/>
    <p:sldId id="278" r:id="rId8"/>
    <p:sldId id="266" r:id="rId9"/>
    <p:sldId id="279" r:id="rId10"/>
    <p:sldId id="267" r:id="rId11"/>
    <p:sldId id="281" r:id="rId12"/>
    <p:sldId id="268" r:id="rId13"/>
    <p:sldId id="280" r:id="rId14"/>
    <p:sldId id="282" r:id="rId15"/>
    <p:sldId id="269" r:id="rId16"/>
    <p:sldId id="274" r:id="rId17"/>
    <p:sldId id="273" r:id="rId18"/>
    <p:sldId id="272"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FF"/>
    <a:srgbClr val="F4A6EB"/>
    <a:srgbClr val="F6F6F4"/>
    <a:srgbClr val="023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2" autoAdjust="0"/>
    <p:restoredTop sz="94660" autoAdjust="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w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7.wmf"/><Relationship Id="rId1" Type="http://schemas.openxmlformats.org/officeDocument/2006/relationships/image" Target="../media/image20.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090ECFB6-65C6-4274-93B5-1DA8F55685D6}"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buFontTx/>
              <a:buNone/>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buFontTx/>
              <a:buNone/>
              <a:defRPr sz="1200"/>
            </a:lvl1pPr>
          </a:lstStyle>
          <a:p>
            <a:pPr>
              <a:defRPr/>
            </a:pPr>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buFontTx/>
              <a:buNone/>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A21B8266-1739-4C8C-84FE-EFDA61C87C4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任意多边形 17"/>
          <p:cNvSpPr>
            <a:spLocks noChangeArrowheads="1"/>
          </p:cNvSpPr>
          <p:nvPr userDrawn="1"/>
        </p:nvSpPr>
        <p:spPr bwMode="auto">
          <a:xfrm>
            <a:off x="-1588" y="0"/>
            <a:ext cx="5437188" cy="6858000"/>
          </a:xfrm>
          <a:custGeom>
            <a:avLst/>
            <a:gdLst>
              <a:gd name="T0" fmla="*/ 0 w 5437991"/>
              <a:gd name="T1" fmla="*/ 0 h 6858000"/>
              <a:gd name="T2" fmla="*/ 5437991 w 5437991"/>
              <a:gd name="T3" fmla="*/ 0 h 6858000"/>
              <a:gd name="T4" fmla="*/ 1633127 w 5437991"/>
              <a:gd name="T5" fmla="*/ 6858000 h 6858000"/>
              <a:gd name="T6" fmla="*/ 0 w 5437991"/>
              <a:gd name="T7" fmla="*/ 6858000 h 6858000"/>
              <a:gd name="T8" fmla="*/ 0 w 5437991"/>
              <a:gd name="T9" fmla="*/ 0 h 6858000"/>
            </a:gdLst>
            <a:ahLst/>
            <a:cxnLst>
              <a:cxn ang="0">
                <a:pos x="T0" y="T1"/>
              </a:cxn>
              <a:cxn ang="0">
                <a:pos x="T2" y="T3"/>
              </a:cxn>
              <a:cxn ang="0">
                <a:pos x="T4" y="T5"/>
              </a:cxn>
              <a:cxn ang="0">
                <a:pos x="T6" y="T7"/>
              </a:cxn>
              <a:cxn ang="0">
                <a:pos x="T8" y="T9"/>
              </a:cxn>
            </a:cxnLst>
            <a:rect l="0" t="0" r="r" b="b"/>
            <a:pathLst>
              <a:path w="5437991" h="6858000">
                <a:moveTo>
                  <a:pt x="0" y="0"/>
                </a:moveTo>
                <a:lnTo>
                  <a:pt x="5437991" y="0"/>
                </a:lnTo>
                <a:lnTo>
                  <a:pt x="1633127" y="6858000"/>
                </a:lnTo>
                <a:lnTo>
                  <a:pt x="0" y="6858000"/>
                </a:lnTo>
                <a:lnTo>
                  <a:pt x="0" y="0"/>
                </a:lnTo>
                <a:close/>
              </a:path>
            </a:pathLst>
          </a:custGeom>
          <a:solidFill>
            <a:srgbClr val="A1D749"/>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3"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 typeface="Arial" panose="020B0604020202020204" pitchFamily="34" charset="0"/>
              <a:buNone/>
              <a:defRPr/>
            </a:pPr>
            <a:r>
              <a:rPr lang="zh-CN" altLang="en-US" sz="2400" smtClean="0">
                <a:solidFill>
                  <a:srgbClr val="FFFFFF"/>
                </a:solidFill>
                <a:latin typeface="Arial Black" panose="020B0A04020102020204" pitchFamily="34" charset="0"/>
                <a:ea typeface="黑体" panose="02010609060101010101" pitchFamily="49" charset="-122"/>
                <a:sym typeface="+mn-ea"/>
              </a:rPr>
              <a:t>Contents</a:t>
            </a:r>
          </a:p>
        </p:txBody>
      </p:sp>
      <p:sp>
        <p:nvSpPr>
          <p:cNvPr id="4"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zh-CN" altLang="en-US" sz="4800" smtClean="0">
                <a:solidFill>
                  <a:srgbClr val="FFFFFF"/>
                </a:solidFill>
                <a:latin typeface="黑体" panose="02010609060101010101" pitchFamily="49" charset="-122"/>
                <a:ea typeface="黑体" panose="02010609060101010101" pitchFamily="49" charset="-122"/>
                <a:sym typeface="+mn-ea"/>
              </a:rPr>
              <a:t>目录</a:t>
            </a:r>
          </a:p>
        </p:txBody>
      </p:sp>
      <p:cxnSp>
        <p:nvCxnSpPr>
          <p:cNvPr id="5" name="直接连接符 22"/>
          <p:cNvCxnSpPr>
            <a:cxnSpLocks noChangeShapeType="1"/>
          </p:cNvCxnSpPr>
          <p:nvPr userDrawn="1"/>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6" name="直接连接符 24"/>
          <p:cNvCxnSpPr>
            <a:cxnSpLocks noChangeShapeType="1"/>
          </p:cNvCxnSpPr>
          <p:nvPr userDrawn="1"/>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
        <p:nvSpPr>
          <p:cNvPr id="7" name="日期占位符 1"/>
          <p:cNvSpPr>
            <a:spLocks noGrp="1"/>
          </p:cNvSpPr>
          <p:nvPr>
            <p:ph type="dt" sz="half" idx="10"/>
          </p:nvPr>
        </p:nvSpPr>
        <p:spPr/>
        <p:txBody>
          <a:bodyPr/>
          <a:lstStyle>
            <a:lvl1pPr>
              <a:defRPr/>
            </a:lvl1pPr>
          </a:lstStyle>
          <a:p>
            <a:pPr>
              <a:defRPr/>
            </a:pPr>
            <a:endParaRPr lang="zh-CN" altLang="en-US"/>
          </a:p>
        </p:txBody>
      </p:sp>
      <p:sp>
        <p:nvSpPr>
          <p:cNvPr id="8" name="页脚占位符 2"/>
          <p:cNvSpPr>
            <a:spLocks noGrp="1"/>
          </p:cNvSpPr>
          <p:nvPr>
            <p:ph type="ftr" sz="quarter" idx="11"/>
          </p:nvPr>
        </p:nvSpPr>
        <p:spPr/>
        <p:txBody>
          <a:bodyPr/>
          <a:lstStyle>
            <a:lvl1pPr>
              <a:defRPr/>
            </a:lvl1pPr>
          </a:lstStyle>
          <a:p>
            <a:pPr>
              <a:defRPr/>
            </a:pPr>
            <a:endParaRPr lang="zh-CN" altLang="en-US"/>
          </a:p>
        </p:txBody>
      </p:sp>
      <p:sp>
        <p:nvSpPr>
          <p:cNvPr id="9" name="灯片编号占位符 3"/>
          <p:cNvSpPr>
            <a:spLocks noGrp="1"/>
          </p:cNvSpPr>
          <p:nvPr>
            <p:ph type="sldNum" sz="quarter" idx="12"/>
          </p:nvPr>
        </p:nvSpPr>
        <p:spPr/>
        <p:txBody>
          <a:bodyPr/>
          <a:lstStyle>
            <a:lvl1pPr>
              <a:defRPr/>
            </a:lvl1pPr>
          </a:lstStyle>
          <a:p>
            <a:fld id="{347CBB5C-1920-4580-B1B8-F889599A2376}"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课堂小结</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2A750590-CB0C-4A6E-9EBB-504256E4810A}"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8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p>
        </p:txBody>
      </p:sp>
      <p:sp>
        <p:nvSpPr>
          <p:cNvPr id="3" name="页脚占位符 4"/>
          <p:cNvSpPr>
            <a:spLocks noGrp="1"/>
          </p:cNvSpPr>
          <p:nvPr>
            <p:ph type="ftr" sz="quarter" idx="11"/>
          </p:nvPr>
        </p:nvSpPr>
        <p:spPr/>
        <p:txBody>
          <a:bodyPr/>
          <a:lstStyle>
            <a:lvl1pPr>
              <a:defRPr/>
            </a:lvl1pPr>
          </a:lstStyle>
          <a:p>
            <a:pPr>
              <a:defRPr/>
            </a:pPr>
            <a:endParaRPr lang="en-US"/>
          </a:p>
        </p:txBody>
      </p:sp>
      <p:sp>
        <p:nvSpPr>
          <p:cNvPr id="4" name="灯片编号占位符 5"/>
          <p:cNvSpPr>
            <a:spLocks noGrp="1"/>
          </p:cNvSpPr>
          <p:nvPr>
            <p:ph type="sldNum" sz="quarter" idx="12"/>
          </p:nvPr>
        </p:nvSpPr>
        <p:spPr/>
        <p:txBody>
          <a:bodyPr/>
          <a:lstStyle>
            <a:lvl1pPr>
              <a:defRPr/>
            </a:lvl1pPr>
          </a:lstStyle>
          <a:p>
            <a:fld id="{F8F4972B-8A27-46CB-B266-DBAC22A86CB6}"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知识框架</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FADD211D-4321-411A-9A80-9B45809A0283}" type="slidenum">
              <a:rPr lang="en-US" altLang="zh-CN"/>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0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复习回顾</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34242D40-83A5-4249-84E4-CAAC46650116}" type="slidenum">
              <a:rPr lang="en-US" altLang="zh-CN"/>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例题精讲</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398E55E4-9057-4E6D-90A3-C732751C16C6}" type="slidenum">
              <a:rPr lang="zh-CN" altLang="en-US"/>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随堂练习</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037F4F37-EF78-43E0-B29A-F0962E76461B}" type="slidenum">
              <a:rPr lang="zh-CN" altLang="en-US"/>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F890AB66-067C-4B46-BB4B-94C2A1D4FC83}"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3E50922E-3AD0-45D8-9C12-F3FB11DADFFC}"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800744B-38C8-44D4-8911-FC3DD5CAB962}"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D0AA096B-49FB-402B-B077-2CD73492B869}"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1306513" y="1206500"/>
            <a:ext cx="1811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a:lnSpc>
                <a:spcPct val="100000"/>
              </a:lnSpc>
              <a:spcBef>
                <a:spcPct val="0"/>
              </a:spcBef>
              <a:buFont typeface="Arial" panose="020B0604020202020204" pitchFamily="34" charset="0"/>
              <a:buNone/>
              <a:defRPr/>
            </a:pPr>
            <a:r>
              <a:rPr lang="zh-CN" altLang="en-US" sz="2400" smtClean="0">
                <a:solidFill>
                  <a:srgbClr val="FFFFFF"/>
                </a:solidFill>
                <a:latin typeface="Arial Black" panose="020B0A04020102020204" pitchFamily="34" charset="0"/>
                <a:ea typeface="黑体" panose="02010609060101010101" pitchFamily="49" charset="-122"/>
                <a:sym typeface="+mn-ea"/>
              </a:rPr>
              <a:t>Contents</a:t>
            </a:r>
          </a:p>
        </p:txBody>
      </p:sp>
      <p:sp>
        <p:nvSpPr>
          <p:cNvPr id="4" name="文本框 20"/>
          <p:cNvSpPr txBox="1">
            <a:spLocks noChangeArrowheads="1"/>
          </p:cNvSpPr>
          <p:nvPr/>
        </p:nvSpPr>
        <p:spPr bwMode="auto">
          <a:xfrm>
            <a:off x="277813" y="828675"/>
            <a:ext cx="13477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zh-CN" altLang="en-US" sz="4800" smtClean="0">
                <a:solidFill>
                  <a:srgbClr val="FFFFFF"/>
                </a:solidFill>
                <a:latin typeface="黑体" panose="02010609060101010101" pitchFamily="49" charset="-122"/>
                <a:ea typeface="黑体" panose="02010609060101010101" pitchFamily="49" charset="-122"/>
                <a:sym typeface="+mn-ea"/>
              </a:rPr>
              <a:t>目录</a:t>
            </a:r>
          </a:p>
        </p:txBody>
      </p:sp>
      <p:cxnSp>
        <p:nvCxnSpPr>
          <p:cNvPr id="5" name="直接连接符 22"/>
          <p:cNvCxnSpPr>
            <a:cxnSpLocks noChangeShapeType="1"/>
          </p:cNvCxnSpPr>
          <p:nvPr userDrawn="1"/>
        </p:nvCxnSpPr>
        <p:spPr bwMode="auto">
          <a:xfrm>
            <a:off x="571500" y="1628775"/>
            <a:ext cx="2430463" cy="0"/>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cxnSp>
        <p:nvCxnSpPr>
          <p:cNvPr id="6" name="直接连接符 24"/>
          <p:cNvCxnSpPr>
            <a:cxnSpLocks noChangeShapeType="1"/>
          </p:cNvCxnSpPr>
          <p:nvPr userDrawn="1"/>
        </p:nvCxnSpPr>
        <p:spPr bwMode="auto">
          <a:xfrm>
            <a:off x="1320800" y="534988"/>
            <a:ext cx="0" cy="2124075"/>
          </a:xfrm>
          <a:prstGeom prst="line">
            <a:avLst/>
          </a:prstGeom>
          <a:noFill/>
          <a:ln w="9525">
            <a:solidFill>
              <a:srgbClr val="FFFFFF"/>
            </a:solidFill>
            <a:prstDash val="sysDash"/>
            <a:round/>
          </a:ln>
          <a:extLst>
            <a:ext uri="{909E8E84-426E-40DD-AFC4-6F175D3DCCD1}">
              <a14:hiddenFill xmlns:a14="http://schemas.microsoft.com/office/drawing/2010/main">
                <a:noFill/>
              </a14:hiddenFill>
            </a:ext>
          </a:extLst>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5" y="18854"/>
            <a:ext cx="1727885" cy="523220"/>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学习目标</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0E5B1C73-AD85-4396-841C-AC57F4F53B59}"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1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情境引入</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8E3E5C59-5C40-4477-81C5-06DD959B4097}"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343"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旧知回顾</a:t>
            </a:r>
          </a:p>
        </p:txBody>
      </p:sp>
      <p:sp>
        <p:nvSpPr>
          <p:cNvPr id="3" name="日期占位符 1"/>
          <p:cNvSpPr>
            <a:spLocks noGrp="1"/>
          </p:cNvSpPr>
          <p:nvPr>
            <p:ph type="dt" sz="half" idx="10"/>
          </p:nvPr>
        </p:nvSpPr>
        <p:spPr/>
        <p:txBody>
          <a:bodyPr/>
          <a:lstStyle>
            <a:lvl1pPr>
              <a:defRPr/>
            </a:lvl1pPr>
          </a:lstStyle>
          <a:p>
            <a:pPr>
              <a:defRPr/>
            </a:pPr>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4820ED9A-4C5D-4FA3-92BA-7D836B7BC8E2}"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4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问题探究</a:t>
            </a:r>
          </a:p>
        </p:txBody>
      </p:sp>
      <p:sp>
        <p:nvSpPr>
          <p:cNvPr id="3" name="日期占位符 3"/>
          <p:cNvSpPr>
            <a:spLocks noGrp="1"/>
          </p:cNvSpPr>
          <p:nvPr>
            <p:ph type="dt" sz="half" idx="10"/>
          </p:nvPr>
        </p:nvSpPr>
        <p:spPr/>
        <p:txBody>
          <a:bodyPr/>
          <a:lstStyle>
            <a:lvl1pPr>
              <a:defRPr b="0"/>
            </a:lvl1pPr>
          </a:lstStyle>
          <a:p>
            <a:pPr>
              <a:defRPr/>
            </a:pPr>
            <a:endParaRPr lang="en-US" altLang="zh-CN"/>
          </a:p>
        </p:txBody>
      </p:sp>
      <p:sp>
        <p:nvSpPr>
          <p:cNvPr id="4" name="页脚占位符 4"/>
          <p:cNvSpPr>
            <a:spLocks noGrp="1"/>
          </p:cNvSpPr>
          <p:nvPr>
            <p:ph type="ftr" sz="quarter" idx="11"/>
          </p:nvPr>
        </p:nvSpPr>
        <p:spPr/>
        <p:txBody>
          <a:bodyPr/>
          <a:lstStyle>
            <a:lvl1pPr>
              <a:defRPr b="0"/>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fld id="{84542EBF-CAD6-4C2E-8CB5-554E4735E9AC}"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4" y="19499"/>
            <a:ext cx="1727885"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新知探究</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19DFD46F-64AA-4E6C-BDCA-7BB15CC60262}"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5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65892" y="28280"/>
            <a:ext cx="1727886" cy="522906"/>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例题精讲</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C1B933B4-6319-4FEC-980A-B19852A852C0}"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157014" y="19499"/>
            <a:ext cx="1727885" cy="52290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noFill/>
          </a:ln>
          <a:effectLst>
            <a:softEdge rad="31750"/>
          </a:effectLst>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buFontTx/>
              <a:buNone/>
              <a:defRPr/>
            </a:pPr>
            <a:r>
              <a:rPr lang="zh-CN" altLang="en-US" sz="2800" dirty="0">
                <a:solidFill>
                  <a:srgbClr val="FF0000"/>
                </a:solidFill>
                <a:latin typeface="黑体" panose="02010609060101010101" pitchFamily="49" charset="-122"/>
                <a:ea typeface="黑体" panose="02010609060101010101" pitchFamily="49" charset="-122"/>
                <a:sym typeface="+mn-ea"/>
              </a:rPr>
              <a:t>随堂练习</a:t>
            </a:r>
          </a:p>
        </p:txBody>
      </p:sp>
      <p:sp>
        <p:nvSpPr>
          <p:cNvPr id="3" name="日期占位符 3"/>
          <p:cNvSpPr>
            <a:spLocks noGrp="1"/>
          </p:cNvSpPr>
          <p:nvPr>
            <p:ph type="dt" sz="half" idx="10"/>
          </p:nvPr>
        </p:nvSpPr>
        <p:spPr/>
        <p:txBody>
          <a:bodyPr/>
          <a:lstStyle>
            <a:lvl1pPr>
              <a:defRPr/>
            </a:lvl1pPr>
          </a:lstStyle>
          <a:p>
            <a:pPr>
              <a:defRPr/>
            </a:pPr>
            <a:endParaRPr lang="en-US"/>
          </a:p>
        </p:txBody>
      </p:sp>
      <p:sp>
        <p:nvSpPr>
          <p:cNvPr id="4" name="页脚占位符 4"/>
          <p:cNvSpPr>
            <a:spLocks noGrp="1"/>
          </p:cNvSpPr>
          <p:nvPr>
            <p:ph type="ftr" sz="quarter" idx="11"/>
          </p:nvPr>
        </p:nvSpPr>
        <p:spPr/>
        <p:txBody>
          <a:bodyPr/>
          <a:lstStyle>
            <a:lvl1pPr>
              <a:defRPr/>
            </a:lvl1pPr>
          </a:lstStyle>
          <a:p>
            <a:pPr>
              <a:defRPr/>
            </a:pPr>
            <a:endParaRPr lang="en-US"/>
          </a:p>
        </p:txBody>
      </p:sp>
      <p:sp>
        <p:nvSpPr>
          <p:cNvPr id="5" name="灯片编号占位符 5"/>
          <p:cNvSpPr>
            <a:spLocks noGrp="1"/>
          </p:cNvSpPr>
          <p:nvPr>
            <p:ph type="sldNum" sz="quarter" idx="12"/>
          </p:nvPr>
        </p:nvSpPr>
        <p:spPr/>
        <p:txBody>
          <a:bodyPr/>
          <a:lstStyle>
            <a:lvl1pPr>
              <a:defRPr/>
            </a:lvl1pPr>
          </a:lstStyle>
          <a:p>
            <a:fld id="{CDBCFEC1-F580-4525-AB63-8D0D5825617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21"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26E7088-7038-4EE9-89CF-2979781AA06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3.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wmf"/><Relationship Id="rId11" Type="http://schemas.openxmlformats.org/officeDocument/2006/relationships/image" Target="../media/image22.wmf"/><Relationship Id="rId5" Type="http://schemas.openxmlformats.org/officeDocument/2006/relationships/oleObject" Target="../embeddings/oleObject18.bin"/><Relationship Id="rId10" Type="http://schemas.openxmlformats.org/officeDocument/2006/relationships/oleObject" Target="../embeddings/oleObject21.bin"/><Relationship Id="rId4" Type="http://schemas.openxmlformats.org/officeDocument/2006/relationships/image" Target="../media/image20.wmf"/><Relationship Id="rId9" Type="http://schemas.openxmlformats.org/officeDocument/2006/relationships/image" Target="../media/image21.wmf"/></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27.bin"/><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30.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9.xml"/><Relationship Id="rId1" Type="http://schemas.openxmlformats.org/officeDocument/2006/relationships/vmlDrawing" Target="../drawings/vmlDrawing9.vml"/><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9.xml"/><Relationship Id="rId1" Type="http://schemas.openxmlformats.org/officeDocument/2006/relationships/vmlDrawing" Target="../drawings/vmlDrawing10.vml"/><Relationship Id="rId4" Type="http://schemas.openxmlformats.org/officeDocument/2006/relationships/image" Target="../media/image3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10" Type="http://schemas.openxmlformats.org/officeDocument/2006/relationships/image" Target="../media/image11.emf"/><Relationship Id="rId4" Type="http://schemas.openxmlformats.org/officeDocument/2006/relationships/image" Target="../media/image8.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4.bin"/><Relationship Id="rId1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18.wmf"/><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 Id="rId1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30863"/>
            <a:ext cx="9144000" cy="1015663"/>
          </a:xfrm>
          <a:prstGeom prst="rect">
            <a:avLst/>
          </a:prstGeom>
        </p:spPr>
        <p:txBody>
          <a:bodyPr wrap="square">
            <a:spAutoFit/>
          </a:bodyPr>
          <a:lstStyle/>
          <a:p>
            <a:pPr algn="ctr"/>
            <a:r>
              <a:rPr lang="en-US" altLang="zh-CN" sz="6000" b="1" kern="10" dirty="0" smtClean="0">
                <a:ln w="3175">
                  <a:noFill/>
                  <a:round/>
                </a:ln>
                <a:solidFill>
                  <a:schemeClr val="accent2"/>
                </a:solidFill>
                <a:latin typeface="微软雅黑" panose="020B0503020204020204" pitchFamily="34" charset="-122"/>
                <a:ea typeface="微软雅黑" panose="020B0503020204020204" pitchFamily="34" charset="-122"/>
              </a:rPr>
              <a:t>3.4 </a:t>
            </a:r>
            <a:r>
              <a:rPr lang="zh-CN" altLang="en-US" sz="6000" b="1" kern="10" dirty="0" smtClean="0">
                <a:ln w="3175">
                  <a:noFill/>
                  <a:round/>
                </a:ln>
                <a:solidFill>
                  <a:schemeClr val="accent2"/>
                </a:solidFill>
                <a:latin typeface="微软雅黑" panose="020B0503020204020204" pitchFamily="34" charset="-122"/>
                <a:ea typeface="微软雅黑" panose="020B0503020204020204" pitchFamily="34" charset="-122"/>
              </a:rPr>
              <a:t>分式的通分</a:t>
            </a:r>
            <a:endParaRPr lang="zh-CN" altLang="en-US" sz="6000" b="1" kern="10" dirty="0">
              <a:ln w="3175">
                <a:noFill/>
                <a:round/>
              </a:ln>
              <a:solidFill>
                <a:schemeClr val="accent2"/>
              </a:solidFill>
              <a:latin typeface="微软雅黑" panose="020B0503020204020204" pitchFamily="34" charset="-122"/>
              <a:ea typeface="微软雅黑" panose="020B0503020204020204" pitchFamily="34" charset="-122"/>
            </a:endParaRPr>
          </a:p>
        </p:txBody>
      </p:sp>
      <p:sp>
        <p:nvSpPr>
          <p:cNvPr id="4" name="矩形 3"/>
          <p:cNvSpPr/>
          <p:nvPr/>
        </p:nvSpPr>
        <p:spPr>
          <a:xfrm>
            <a:off x="0" y="4887312"/>
            <a:ext cx="9144000"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1209675" y="1557338"/>
            <a:ext cx="6786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pPr>
            <a:r>
              <a:rPr lang="zh-CN" altLang="en-US" sz="3200" dirty="0">
                <a:latin typeface="Times New Roman Italic" pitchFamily="18" charset="0"/>
                <a:ea typeface="黑体" panose="02010609060101010101" pitchFamily="49" charset="-122"/>
              </a:rPr>
              <a:t>确定几个分式的</a:t>
            </a:r>
            <a:r>
              <a:rPr lang="zh-CN" altLang="en-US" sz="3200" dirty="0">
                <a:solidFill>
                  <a:srgbClr val="FF0000"/>
                </a:solidFill>
                <a:latin typeface="Times New Roman Italic" pitchFamily="18" charset="0"/>
                <a:ea typeface="黑体" panose="02010609060101010101" pitchFamily="49" charset="-122"/>
              </a:rPr>
              <a:t>最简公分母</a:t>
            </a:r>
            <a:r>
              <a:rPr lang="zh-CN" altLang="en-US" sz="3200" dirty="0">
                <a:latin typeface="Times New Roman Italic" pitchFamily="18" charset="0"/>
                <a:ea typeface="黑体" panose="02010609060101010101" pitchFamily="49" charset="-122"/>
              </a:rPr>
              <a:t>的步骤：</a:t>
            </a:r>
          </a:p>
        </p:txBody>
      </p:sp>
      <p:sp>
        <p:nvSpPr>
          <p:cNvPr id="10245" name="Text Box 4"/>
          <p:cNvSpPr txBox="1">
            <a:spLocks noChangeArrowheads="1"/>
          </p:cNvSpPr>
          <p:nvPr/>
        </p:nvSpPr>
        <p:spPr bwMode="auto">
          <a:xfrm>
            <a:off x="942975" y="2387600"/>
            <a:ext cx="765651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dirty="0">
                <a:solidFill>
                  <a:schemeClr val="tx2"/>
                </a:solidFill>
                <a:latin typeface="Times New Roman Italic" pitchFamily="18" charset="0"/>
                <a:ea typeface="黑体" panose="02010609060101010101" pitchFamily="49" charset="-122"/>
              </a:rPr>
              <a:t>（</a:t>
            </a:r>
            <a:r>
              <a:rPr lang="en-US" altLang="zh-CN" sz="2800" dirty="0">
                <a:solidFill>
                  <a:schemeClr val="tx2"/>
                </a:solidFill>
                <a:latin typeface="Times New Roman Italic" pitchFamily="18" charset="0"/>
                <a:ea typeface="黑体" panose="02010609060101010101" pitchFamily="49" charset="-122"/>
              </a:rPr>
              <a:t>1</a:t>
            </a:r>
            <a:r>
              <a:rPr lang="zh-CN" altLang="en-US" sz="2800" dirty="0">
                <a:solidFill>
                  <a:schemeClr val="tx2"/>
                </a:solidFill>
                <a:latin typeface="Times New Roman Italic" pitchFamily="18" charset="0"/>
                <a:ea typeface="黑体" panose="02010609060101010101" pitchFamily="49" charset="-122"/>
              </a:rPr>
              <a:t>）</a:t>
            </a:r>
            <a:r>
              <a:rPr lang="zh-CN" altLang="en-US" sz="2800" dirty="0">
                <a:solidFill>
                  <a:srgbClr val="FF00FF"/>
                </a:solidFill>
                <a:latin typeface="Times New Roman Italic" pitchFamily="18" charset="0"/>
                <a:ea typeface="黑体" panose="02010609060101010101" pitchFamily="49" charset="-122"/>
              </a:rPr>
              <a:t>系数：</a:t>
            </a:r>
            <a:r>
              <a:rPr lang="zh-CN" altLang="en-US" sz="2800" dirty="0">
                <a:latin typeface="Times New Roman Italic" pitchFamily="18" charset="0"/>
                <a:ea typeface="黑体" panose="02010609060101010101" pitchFamily="49" charset="-122"/>
              </a:rPr>
              <a:t>分式中各分母系数的</a:t>
            </a:r>
            <a:r>
              <a:rPr lang="zh-CN" altLang="en-US" sz="2800" dirty="0">
                <a:solidFill>
                  <a:srgbClr val="FF0066"/>
                </a:solidFill>
                <a:latin typeface="Times New Roman Italic" pitchFamily="18" charset="0"/>
                <a:ea typeface="黑体" panose="02010609060101010101" pitchFamily="49" charset="-122"/>
              </a:rPr>
              <a:t>最小公倍数</a:t>
            </a:r>
            <a:r>
              <a:rPr lang="zh-CN" altLang="en-US" sz="2800" dirty="0">
                <a:latin typeface="Times New Roman Italic" pitchFamily="18" charset="0"/>
                <a:ea typeface="黑体" panose="02010609060101010101" pitchFamily="49" charset="-122"/>
              </a:rPr>
              <a:t>；</a:t>
            </a:r>
          </a:p>
          <a:p>
            <a:pPr>
              <a:lnSpc>
                <a:spcPct val="150000"/>
              </a:lnSpc>
            </a:pPr>
            <a:r>
              <a:rPr lang="zh-CN" altLang="en-US" sz="2800" dirty="0">
                <a:solidFill>
                  <a:schemeClr val="tx2"/>
                </a:solidFill>
                <a:latin typeface="Times New Roman Italic" pitchFamily="18" charset="0"/>
                <a:ea typeface="黑体" panose="02010609060101010101" pitchFamily="49" charset="-122"/>
              </a:rPr>
              <a:t>（</a:t>
            </a:r>
            <a:r>
              <a:rPr lang="en-US" altLang="zh-CN" sz="2800" dirty="0">
                <a:solidFill>
                  <a:schemeClr val="tx2"/>
                </a:solidFill>
                <a:latin typeface="Times New Roman Italic" pitchFamily="18" charset="0"/>
                <a:ea typeface="黑体" panose="02010609060101010101" pitchFamily="49" charset="-122"/>
              </a:rPr>
              <a:t>2</a:t>
            </a:r>
            <a:r>
              <a:rPr lang="zh-CN" altLang="en-US" sz="2800" dirty="0">
                <a:solidFill>
                  <a:schemeClr val="tx2"/>
                </a:solidFill>
                <a:latin typeface="Times New Roman Italic" pitchFamily="18" charset="0"/>
                <a:ea typeface="黑体" panose="02010609060101010101" pitchFamily="49" charset="-122"/>
              </a:rPr>
              <a:t>）</a:t>
            </a:r>
            <a:r>
              <a:rPr lang="zh-CN" altLang="en-US" sz="2800" dirty="0">
                <a:solidFill>
                  <a:srgbClr val="FF00FF"/>
                </a:solidFill>
                <a:latin typeface="Times New Roman Italic" pitchFamily="18" charset="0"/>
                <a:ea typeface="黑体" panose="02010609060101010101" pitchFamily="49" charset="-122"/>
              </a:rPr>
              <a:t>因式：</a:t>
            </a:r>
            <a:r>
              <a:rPr lang="zh-CN" altLang="en-US" sz="2800" dirty="0">
                <a:latin typeface="Times New Roman Italic" pitchFamily="18" charset="0"/>
                <a:ea typeface="黑体" panose="02010609060101010101" pitchFamily="49" charset="-122"/>
              </a:rPr>
              <a:t>各分母所有字母因式的</a:t>
            </a:r>
            <a:r>
              <a:rPr lang="zh-CN" altLang="en-US" sz="2800" dirty="0">
                <a:solidFill>
                  <a:srgbClr val="FF0066"/>
                </a:solidFill>
                <a:latin typeface="Times New Roman Italic" pitchFamily="18" charset="0"/>
                <a:ea typeface="黑体" panose="02010609060101010101" pitchFamily="49" charset="-122"/>
              </a:rPr>
              <a:t>最高</a:t>
            </a:r>
            <a:r>
              <a:rPr lang="zh-CN" altLang="en-US" sz="2800" dirty="0">
                <a:latin typeface="Times New Roman Italic" pitchFamily="18" charset="0"/>
                <a:ea typeface="黑体" panose="02010609060101010101" pitchFamily="49" charset="-122"/>
              </a:rPr>
              <a:t>次幂；</a:t>
            </a:r>
            <a:endParaRPr lang="en-US" altLang="zh-CN" sz="2800" dirty="0">
              <a:latin typeface="Times New Roman Italic" pitchFamily="18" charset="0"/>
              <a:ea typeface="黑体" panose="02010609060101010101" pitchFamily="49" charset="-122"/>
            </a:endParaRPr>
          </a:p>
          <a:p>
            <a:pPr>
              <a:lnSpc>
                <a:spcPct val="150000"/>
              </a:lnSpc>
            </a:pPr>
            <a:r>
              <a:rPr lang="zh-CN" altLang="en-US" sz="2800" dirty="0">
                <a:solidFill>
                  <a:schemeClr val="tx2"/>
                </a:solidFill>
                <a:latin typeface="Times New Roman Italic" pitchFamily="18" charset="0"/>
                <a:ea typeface="黑体" panose="02010609060101010101" pitchFamily="49" charset="-122"/>
              </a:rPr>
              <a:t>（</a:t>
            </a:r>
            <a:r>
              <a:rPr lang="en-US" altLang="zh-CN" sz="2800" dirty="0">
                <a:solidFill>
                  <a:schemeClr val="tx2"/>
                </a:solidFill>
                <a:latin typeface="Times New Roman Italic" pitchFamily="18" charset="0"/>
                <a:ea typeface="黑体" panose="02010609060101010101" pitchFamily="49" charset="-122"/>
              </a:rPr>
              <a:t>3</a:t>
            </a:r>
            <a:r>
              <a:rPr lang="zh-CN" altLang="en-US" sz="2800" dirty="0">
                <a:solidFill>
                  <a:schemeClr val="tx2"/>
                </a:solidFill>
                <a:latin typeface="Times New Roman Italic" pitchFamily="18" charset="0"/>
                <a:ea typeface="黑体" panose="02010609060101010101" pitchFamily="49" charset="-122"/>
              </a:rPr>
              <a:t>）</a:t>
            </a:r>
            <a:r>
              <a:rPr lang="zh-CN" altLang="en-US" sz="2800" dirty="0">
                <a:solidFill>
                  <a:srgbClr val="FF00FF"/>
                </a:solidFill>
                <a:latin typeface="Times New Roman Italic" pitchFamily="18" charset="0"/>
                <a:ea typeface="黑体" panose="02010609060101010101" pitchFamily="49" charset="-122"/>
              </a:rPr>
              <a:t>乘积：</a:t>
            </a:r>
            <a:r>
              <a:rPr lang="zh-CN" altLang="en-US" sz="2800" dirty="0">
                <a:latin typeface="Times New Roman Italic" pitchFamily="18" charset="0"/>
                <a:ea typeface="黑体" panose="02010609060101010101" pitchFamily="49" charset="-122"/>
              </a:rPr>
              <a:t>将系数与字母因式相乘，得公分母</a:t>
            </a:r>
            <a:r>
              <a:rPr lang="en-US" altLang="zh-CN" sz="2800" dirty="0">
                <a:latin typeface="Times New Roman Italic" pitchFamily="18" charset="0"/>
                <a:ea typeface="黑体" panose="02010609060101010101" pitchFamily="49" charset="-122"/>
              </a:rPr>
              <a:t>.</a:t>
            </a:r>
          </a:p>
        </p:txBody>
      </p:sp>
      <p:sp>
        <p:nvSpPr>
          <p:cNvPr id="10246" name="Text Box 6"/>
          <p:cNvSpPr txBox="1">
            <a:spLocks noChangeArrowheads="1"/>
          </p:cNvSpPr>
          <p:nvPr/>
        </p:nvSpPr>
        <p:spPr bwMode="auto">
          <a:xfrm>
            <a:off x="593725" y="728663"/>
            <a:ext cx="1416050" cy="585787"/>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None/>
              <a:defRPr/>
            </a:pPr>
            <a:r>
              <a:rPr lang="zh-CN" altLang="en-US" sz="3200" b="1" dirty="0">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归纳：</a:t>
            </a:r>
          </a:p>
        </p:txBody>
      </p:sp>
      <p:sp>
        <p:nvSpPr>
          <p:cNvPr id="6" name="Rectangle 10"/>
          <p:cNvSpPr>
            <a:spLocks noChangeArrowheads="1"/>
          </p:cNvSpPr>
          <p:nvPr/>
        </p:nvSpPr>
        <p:spPr bwMode="auto">
          <a:xfrm>
            <a:off x="593725" y="4419600"/>
            <a:ext cx="1208088" cy="584200"/>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defRPr/>
            </a:pPr>
            <a:r>
              <a:rPr lang="zh-CN" altLang="en-US" sz="3200" b="1" dirty="0">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注：</a:t>
            </a:r>
          </a:p>
        </p:txBody>
      </p:sp>
      <p:sp>
        <p:nvSpPr>
          <p:cNvPr id="7" name="Rectangle 10"/>
          <p:cNvSpPr>
            <a:spLocks noChangeArrowheads="1"/>
          </p:cNvSpPr>
          <p:nvPr/>
        </p:nvSpPr>
        <p:spPr bwMode="auto">
          <a:xfrm>
            <a:off x="1209675" y="4895850"/>
            <a:ext cx="701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2800" dirty="0">
                <a:latin typeface="Times New Roman Italic" pitchFamily="18" charset="0"/>
                <a:ea typeface="黑体" panose="02010609060101010101" pitchFamily="49" charset="-122"/>
              </a:rPr>
              <a:t>        分母是多项式时，</a:t>
            </a:r>
            <a:r>
              <a:rPr lang="zh-CN" altLang="en-US" sz="2800" dirty="0">
                <a:solidFill>
                  <a:srgbClr val="FF0000"/>
                </a:solidFill>
                <a:latin typeface="Times New Roman Italic" pitchFamily="18" charset="0"/>
                <a:ea typeface="黑体" panose="02010609060101010101" pitchFamily="49" charset="-122"/>
              </a:rPr>
              <a:t>先将分母分解因式</a:t>
            </a:r>
            <a:r>
              <a:rPr lang="zh-CN" altLang="en-US" sz="2800" dirty="0">
                <a:latin typeface="Times New Roman Italic" pitchFamily="18" charset="0"/>
                <a:ea typeface="黑体" panose="02010609060101010101" pitchFamily="49" charset="-122"/>
              </a:rPr>
              <a:t>，再找最简公分母。</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arn(outVertical)">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barn(outVertical)">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barn(outVertical)">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495300" y="655638"/>
            <a:ext cx="1808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FontTx/>
              <a:buNone/>
              <a:defRPr/>
            </a:pPr>
            <a:r>
              <a:rPr lang="zh-CN" altLang="en-US" sz="3600" b="1" dirty="0">
                <a:effectLst>
                  <a:outerShdw blurRad="38100" dist="38100" dir="2700000" algn="tl">
                    <a:srgbClr val="000000">
                      <a:alpha val="43137"/>
                    </a:srgbClr>
                  </a:outerShdw>
                </a:effectLst>
                <a:sym typeface="+mn-ea"/>
              </a:rPr>
              <a:t>思考</a:t>
            </a:r>
            <a:r>
              <a:rPr lang="en-US" altLang="zh-CN" sz="3600" b="1" dirty="0">
                <a:effectLst>
                  <a:outerShdw blurRad="38100" dist="38100" dir="2700000" algn="tl">
                    <a:srgbClr val="000000">
                      <a:alpha val="43137"/>
                    </a:srgbClr>
                  </a:outerShdw>
                </a:effectLst>
                <a:sym typeface="+mn-ea"/>
              </a:rPr>
              <a:t>2</a:t>
            </a:r>
            <a:r>
              <a:rPr lang="zh-CN" altLang="en-US" sz="3600" b="1" dirty="0">
                <a:effectLst>
                  <a:outerShdw blurRad="38100" dist="38100" dir="2700000" algn="tl">
                    <a:srgbClr val="000000">
                      <a:alpha val="43137"/>
                    </a:srgbClr>
                  </a:outerShdw>
                </a:effectLst>
                <a:sym typeface="+mn-ea"/>
              </a:rPr>
              <a:t>：</a:t>
            </a:r>
          </a:p>
        </p:txBody>
      </p:sp>
      <p:grpSp>
        <p:nvGrpSpPr>
          <p:cNvPr id="3" name="组合 2"/>
          <p:cNvGrpSpPr/>
          <p:nvPr/>
        </p:nvGrpSpPr>
        <p:grpSpPr bwMode="auto">
          <a:xfrm>
            <a:off x="681038" y="1368425"/>
            <a:ext cx="7385050" cy="895350"/>
            <a:chOff x="594095" y="1170491"/>
            <a:chExt cx="7385106" cy="895352"/>
          </a:xfrm>
        </p:grpSpPr>
        <p:grpSp>
          <p:nvGrpSpPr>
            <p:cNvPr id="33795" name="组合 3"/>
            <p:cNvGrpSpPr/>
            <p:nvPr/>
          </p:nvGrpSpPr>
          <p:grpSpPr bwMode="auto">
            <a:xfrm>
              <a:off x="594095" y="1170493"/>
              <a:ext cx="4979357" cy="895350"/>
              <a:chOff x="716591" y="1546586"/>
              <a:chExt cx="4914551" cy="895350"/>
            </a:xfrm>
          </p:grpSpPr>
          <p:graphicFrame>
            <p:nvGraphicFramePr>
              <p:cNvPr id="33796" name="Object 7"/>
              <p:cNvGraphicFramePr/>
              <p:nvPr/>
            </p:nvGraphicFramePr>
            <p:xfrm>
              <a:off x="716591" y="1546586"/>
              <a:ext cx="2452104" cy="895350"/>
            </p:xfrm>
            <a:graphic>
              <a:graphicData uri="http://schemas.openxmlformats.org/presentationml/2006/ole">
                <mc:AlternateContent xmlns:mc="http://schemas.openxmlformats.org/markup-compatibility/2006">
                  <mc:Choice xmlns:v="urn:schemas-microsoft-com:vml" Requires="v">
                    <p:oleObj spid="_x0000_s33830" r:id="rId3" imgW="1028700" imgH="419100" progId="Equation.DSMT4">
                      <p:embed/>
                    </p:oleObj>
                  </mc:Choice>
                  <mc:Fallback>
                    <p:oleObj r:id="rId3" imgW="1028700" imgH="419100" progId="Equation.DSMT4">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1" y="1546586"/>
                            <a:ext cx="245210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3797" name="Text Box 6"/>
              <p:cNvSpPr txBox="1">
                <a:spLocks noChangeArrowheads="1"/>
              </p:cNvSpPr>
              <p:nvPr/>
            </p:nvSpPr>
            <p:spPr bwMode="auto">
              <a:xfrm>
                <a:off x="2994300" y="1643313"/>
                <a:ext cx="2636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a:t>怎样通分呢？分式</a:t>
                </a:r>
              </a:p>
            </p:txBody>
          </p:sp>
        </p:grpSp>
        <p:graphicFrame>
          <p:nvGraphicFramePr>
            <p:cNvPr id="33798" name="Object 7"/>
            <p:cNvGraphicFramePr/>
            <p:nvPr/>
          </p:nvGraphicFramePr>
          <p:xfrm>
            <a:off x="5463014" y="1170491"/>
            <a:ext cx="2516187" cy="839787"/>
          </p:xfrm>
          <a:graphic>
            <a:graphicData uri="http://schemas.openxmlformats.org/presentationml/2006/ole">
              <mc:AlternateContent xmlns:mc="http://schemas.openxmlformats.org/markup-compatibility/2006">
                <mc:Choice xmlns:v="urn:schemas-microsoft-com:vml" Requires="v">
                  <p:oleObj spid="_x0000_s33831" r:id="rId5" imgW="1040765" imgH="393700" progId="Equation.DSMT4">
                    <p:embed/>
                  </p:oleObj>
                </mc:Choice>
                <mc:Fallback>
                  <p:oleObj r:id="rId5" imgW="1040765" imgH="393700" progId="Equation.DSMT4">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3014" y="1170491"/>
                          <a:ext cx="2516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2" name="组合 11"/>
          <p:cNvGrpSpPr/>
          <p:nvPr/>
        </p:nvGrpSpPr>
        <p:grpSpPr bwMode="auto">
          <a:xfrm>
            <a:off x="1150938" y="2489200"/>
            <a:ext cx="5010150" cy="895350"/>
            <a:chOff x="681214" y="2597727"/>
            <a:chExt cx="5009897" cy="895350"/>
          </a:xfrm>
        </p:grpSpPr>
        <p:graphicFrame>
          <p:nvGraphicFramePr>
            <p:cNvPr id="33800" name="Object 7"/>
            <p:cNvGraphicFramePr/>
            <p:nvPr/>
          </p:nvGraphicFramePr>
          <p:xfrm>
            <a:off x="681214" y="2597727"/>
            <a:ext cx="2484439" cy="895350"/>
          </p:xfrm>
          <a:graphic>
            <a:graphicData uri="http://schemas.openxmlformats.org/presentationml/2006/ole">
              <mc:AlternateContent xmlns:mc="http://schemas.openxmlformats.org/markup-compatibility/2006">
                <mc:Choice xmlns:v="urn:schemas-microsoft-com:vml" Requires="v">
                  <p:oleObj spid="_x0000_s33832" r:id="rId7" imgW="1028700" imgH="419100" progId="Equation.DSMT4">
                    <p:embed/>
                  </p:oleObj>
                </mc:Choice>
                <mc:Fallback>
                  <p:oleObj r:id="rId7" imgW="1028700" imgH="419100" progId="Equation.DSMT4">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14" y="2597727"/>
                          <a:ext cx="248443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33801" name="组合 10"/>
            <p:cNvGrpSpPr/>
            <p:nvPr/>
          </p:nvGrpSpPr>
          <p:grpSpPr bwMode="auto">
            <a:xfrm>
              <a:off x="2988958" y="2722236"/>
              <a:ext cx="2702153" cy="646331"/>
              <a:chOff x="2988958" y="2722236"/>
              <a:chExt cx="2702153" cy="646331"/>
            </a:xfrm>
          </p:grpSpPr>
          <p:sp>
            <p:nvSpPr>
              <p:cNvPr id="33802" name="Text Box 6"/>
              <p:cNvSpPr txBox="1">
                <a:spLocks noChangeArrowheads="1"/>
              </p:cNvSpPr>
              <p:nvPr/>
            </p:nvSpPr>
            <p:spPr bwMode="auto">
              <a:xfrm>
                <a:off x="2988958" y="2722236"/>
                <a:ext cx="267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a:t>的公分母是：</a:t>
                </a:r>
              </a:p>
            </p:txBody>
          </p:sp>
          <p:graphicFrame>
            <p:nvGraphicFramePr>
              <p:cNvPr id="33803" name="Object 20"/>
              <p:cNvGraphicFramePr>
                <a:graphicFrameLocks noChangeAspect="1"/>
              </p:cNvGraphicFramePr>
              <p:nvPr/>
            </p:nvGraphicFramePr>
            <p:xfrm>
              <a:off x="4700909" y="2753860"/>
              <a:ext cx="990202" cy="614707"/>
            </p:xfrm>
            <a:graphic>
              <a:graphicData uri="http://schemas.openxmlformats.org/presentationml/2006/ole">
                <mc:AlternateContent xmlns:mc="http://schemas.openxmlformats.org/markup-compatibility/2006">
                  <mc:Choice xmlns:v="urn:schemas-microsoft-com:vml" Requires="v">
                    <p:oleObj spid="_x0000_s33833" r:id="rId8" imgW="368300" imgH="228600" progId="Equation.DSMT4">
                      <p:embed/>
                    </p:oleObj>
                  </mc:Choice>
                  <mc:Fallback>
                    <p:oleObj r:id="rId8" imgW="368300" imgH="228600" progId="Equation.DSMT4">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0909" y="2753860"/>
                            <a:ext cx="990202" cy="61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graphicFrame>
        <p:nvGraphicFramePr>
          <p:cNvPr id="13" name="Object 20"/>
          <p:cNvGraphicFramePr>
            <a:graphicFrameLocks noChangeAspect="1"/>
          </p:cNvGraphicFramePr>
          <p:nvPr/>
        </p:nvGraphicFramePr>
        <p:xfrm>
          <a:off x="1150938" y="3508375"/>
          <a:ext cx="5830887" cy="615950"/>
        </p:xfrm>
        <a:graphic>
          <a:graphicData uri="http://schemas.openxmlformats.org/presentationml/2006/ole">
            <mc:AlternateContent xmlns:mc="http://schemas.openxmlformats.org/markup-compatibility/2006">
              <mc:Choice xmlns:v="urn:schemas-microsoft-com:vml" Requires="v">
                <p:oleObj spid="_x0000_s33834" r:id="rId10" imgW="2171700" imgH="228600" progId="Equation.DSMT4">
                  <p:embed/>
                </p:oleObj>
              </mc:Choice>
              <mc:Fallback>
                <p:oleObj r:id="rId10" imgW="2171700" imgH="228600" progId="Equation.DSMT4">
                  <p:embed/>
                  <p:pic>
                    <p:nvPicPr>
                      <p:cNvPr id="0"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938" y="3508375"/>
                        <a:ext cx="58308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4" name="Object 7"/>
          <p:cNvGraphicFramePr/>
          <p:nvPr/>
        </p:nvGraphicFramePr>
        <p:xfrm>
          <a:off x="681038" y="4860925"/>
          <a:ext cx="7270750" cy="895350"/>
        </p:xfrm>
        <a:graphic>
          <a:graphicData uri="http://schemas.openxmlformats.org/presentationml/2006/ole">
            <mc:AlternateContent xmlns:mc="http://schemas.openxmlformats.org/markup-compatibility/2006">
              <mc:Choice xmlns:v="urn:schemas-microsoft-com:vml" Requires="v">
                <p:oleObj spid="_x0000_s33835" r:id="rId12" imgW="3009900" imgH="419100" progId="Equation.DSMT4">
                  <p:embed/>
                </p:oleObj>
              </mc:Choice>
              <mc:Fallback>
                <p:oleObj r:id="rId12" imgW="3009900" imgH="419100" progId="Equation.DSMT4">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038" y="4860925"/>
                        <a:ext cx="7270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5" name="Line 17"/>
          <p:cNvSpPr>
            <a:spLocks noChangeShapeType="1"/>
          </p:cNvSpPr>
          <p:nvPr/>
        </p:nvSpPr>
        <p:spPr bwMode="auto">
          <a:xfrm flipH="1">
            <a:off x="2590800" y="3995738"/>
            <a:ext cx="1044575" cy="1000125"/>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7"/>
          <p:cNvSpPr>
            <a:spLocks noChangeShapeType="1"/>
          </p:cNvSpPr>
          <p:nvPr/>
        </p:nvSpPr>
        <p:spPr bwMode="auto">
          <a:xfrm flipH="1">
            <a:off x="6291263" y="3995738"/>
            <a:ext cx="254000" cy="1000125"/>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7"/>
          <p:cNvSpPr>
            <a:spLocks noChangeShapeType="1"/>
          </p:cNvSpPr>
          <p:nvPr/>
        </p:nvSpPr>
        <p:spPr bwMode="auto">
          <a:xfrm flipH="1">
            <a:off x="6473825" y="3989388"/>
            <a:ext cx="82550" cy="1436687"/>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17"/>
          <p:cNvSpPr>
            <a:spLocks noChangeShapeType="1"/>
          </p:cNvSpPr>
          <p:nvPr/>
        </p:nvSpPr>
        <p:spPr bwMode="auto">
          <a:xfrm flipH="1">
            <a:off x="2706688" y="3989388"/>
            <a:ext cx="933450" cy="1476375"/>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3870325" y="5351463"/>
            <a:ext cx="220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1100">
                <a:latin typeface="Times New Roman Italic" pitchFamily="18" charset="0"/>
                <a:ea typeface="黑体" panose="02010609060101010101" pitchFamily="49" charset="-122"/>
              </a:rPr>
              <a:t> </a:t>
            </a:r>
            <a:endParaRPr lang="zh-CN" altLang="en-US" sz="2400">
              <a:latin typeface="Times New Roman Italic" pitchFamily="18" charset="0"/>
              <a:ea typeface="黑体" panose="02010609060101010101" pitchFamily="49" charset="-122"/>
            </a:endParaRPr>
          </a:p>
        </p:txBody>
      </p:sp>
      <p:sp>
        <p:nvSpPr>
          <p:cNvPr id="8197" name="Text Box 5"/>
          <p:cNvSpPr txBox="1">
            <a:spLocks noChangeArrowheads="1"/>
          </p:cNvSpPr>
          <p:nvPr/>
        </p:nvSpPr>
        <p:spPr bwMode="auto">
          <a:xfrm>
            <a:off x="1082675" y="836613"/>
            <a:ext cx="2616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FontTx/>
              <a:buNone/>
              <a:defRPr/>
            </a:pPr>
            <a:r>
              <a:rPr lang="zh-CN" altLang="en-US" sz="32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例1  </a:t>
            </a:r>
            <a:r>
              <a:rPr lang="zh-CN" altLang="en-US" sz="3200" dirty="0">
                <a:latin typeface="Times New Roman Italic" pitchFamily="18" charset="0"/>
                <a:ea typeface="黑体" panose="02010609060101010101" pitchFamily="49" charset="-122"/>
                <a:sym typeface="+mn-ea"/>
              </a:rPr>
              <a:t>通分</a:t>
            </a:r>
            <a:r>
              <a:rPr lang="zh-CN" altLang="en-US" sz="2400" dirty="0">
                <a:effectLst>
                  <a:outerShdw blurRad="38100" dist="38100" dir="2700000" algn="tl">
                    <a:srgbClr val="C0C0C0"/>
                  </a:outerShdw>
                </a:effectLst>
                <a:latin typeface="Times New Roman Italic" pitchFamily="18" charset="0"/>
                <a:ea typeface="黑体" panose="02010609060101010101" pitchFamily="49" charset="-122"/>
                <a:sym typeface="+mn-ea"/>
              </a:rPr>
              <a:t> </a:t>
            </a:r>
          </a:p>
        </p:txBody>
      </p:sp>
      <p:graphicFrame>
        <p:nvGraphicFramePr>
          <p:cNvPr id="34819" name="Object 7"/>
          <p:cNvGraphicFramePr>
            <a:graphicFrameLocks noChangeAspect="1"/>
          </p:cNvGraphicFramePr>
          <p:nvPr/>
        </p:nvGraphicFramePr>
        <p:xfrm>
          <a:off x="5845175" y="1593850"/>
          <a:ext cx="239713" cy="536575"/>
        </p:xfrm>
        <a:graphic>
          <a:graphicData uri="http://schemas.openxmlformats.org/presentationml/2006/ole">
            <mc:AlternateContent xmlns:mc="http://schemas.openxmlformats.org/markup-compatibility/2006">
              <mc:Choice xmlns:v="urn:schemas-microsoft-com:vml" Requires="v">
                <p:oleObj spid="_x0000_s34837" r:id="rId3" imgW="114300" imgH="216535" progId="Equation.3">
                  <p:embed/>
                </p:oleObj>
              </mc:Choice>
              <mc:Fallback>
                <p:oleObj r:id="rId3" imgW="114300" imgH="21653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175" y="1593850"/>
                        <a:ext cx="2397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nvGrpSpPr>
          <p:cNvPr id="2" name="组合 1"/>
          <p:cNvGrpSpPr/>
          <p:nvPr/>
        </p:nvGrpSpPr>
        <p:grpSpPr bwMode="auto">
          <a:xfrm>
            <a:off x="1619250" y="1485900"/>
            <a:ext cx="4225925" cy="1287463"/>
            <a:chOff x="846565" y="1397000"/>
            <a:chExt cx="4226178" cy="1287463"/>
          </a:xfrm>
        </p:grpSpPr>
        <p:graphicFrame>
          <p:nvGraphicFramePr>
            <p:cNvPr id="34821" name="Object 3"/>
            <p:cNvGraphicFramePr>
              <a:graphicFrameLocks noChangeAspect="1"/>
            </p:cNvGraphicFramePr>
            <p:nvPr/>
          </p:nvGraphicFramePr>
          <p:xfrm>
            <a:off x="1756456" y="1397000"/>
            <a:ext cx="3316287" cy="1287463"/>
          </p:xfrm>
          <a:graphic>
            <a:graphicData uri="http://schemas.openxmlformats.org/presentationml/2006/ole">
              <mc:AlternateContent xmlns:mc="http://schemas.openxmlformats.org/markup-compatibility/2006">
                <mc:Choice xmlns:v="urn:schemas-microsoft-com:vml" Requires="v">
                  <p:oleObj spid="_x0000_s34838" r:id="rId5" imgW="1091565" imgH="431800" progId="Equation.DSMT4">
                    <p:embed/>
                  </p:oleObj>
                </mc:Choice>
                <mc:Fallback>
                  <p:oleObj r:id="rId5" imgW="1091565"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6456" y="1397000"/>
                          <a:ext cx="3316287"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822" name="Rectangle 8"/>
            <p:cNvSpPr>
              <a:spLocks noChangeArrowheads="1"/>
            </p:cNvSpPr>
            <p:nvPr/>
          </p:nvSpPr>
          <p:spPr bwMode="auto">
            <a:xfrm>
              <a:off x="846565" y="1751012"/>
              <a:ext cx="125282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a:latin typeface="Times New Roman Italic" pitchFamily="18" charset="0"/>
                  <a:ea typeface="黑体" panose="02010609060101010101" pitchFamily="49" charset="-122"/>
                </a:rPr>
                <a:t>（</a:t>
              </a:r>
              <a:r>
                <a:rPr lang="en-GB" altLang="en-US" sz="3200">
                  <a:latin typeface="Times New Roman Italic" pitchFamily="18" charset="0"/>
                  <a:ea typeface="黑体" panose="02010609060101010101" pitchFamily="49" charset="-122"/>
                </a:rPr>
                <a:t>1</a:t>
              </a:r>
              <a:r>
                <a:rPr lang="zh-CN" altLang="en-US" sz="3200">
                  <a:latin typeface="Times New Roman Italic" pitchFamily="18" charset="0"/>
                  <a:ea typeface="黑体" panose="02010609060101010101" pitchFamily="49" charset="-122"/>
                </a:rPr>
                <a:t>）</a:t>
              </a:r>
              <a:endParaRPr lang="zh-CN" altLang="en-US" sz="5400">
                <a:latin typeface="Times New Roman Italic" pitchFamily="18" charset="0"/>
                <a:ea typeface="黑体" panose="02010609060101010101" pitchFamily="49" charset="-122"/>
              </a:endParaRPr>
            </a:p>
          </p:txBody>
        </p:sp>
      </p:grpSp>
      <p:grpSp>
        <p:nvGrpSpPr>
          <p:cNvPr id="3" name="组合 2"/>
          <p:cNvGrpSpPr/>
          <p:nvPr/>
        </p:nvGrpSpPr>
        <p:grpSpPr bwMode="auto">
          <a:xfrm>
            <a:off x="1619250" y="3709988"/>
            <a:ext cx="4192588" cy="1400175"/>
            <a:chOff x="846565" y="2728994"/>
            <a:chExt cx="4192841" cy="1400175"/>
          </a:xfrm>
        </p:grpSpPr>
        <p:graphicFrame>
          <p:nvGraphicFramePr>
            <p:cNvPr id="34824" name="Object 19"/>
            <p:cNvGraphicFramePr>
              <a:graphicFrameLocks noChangeAspect="1"/>
            </p:cNvGraphicFramePr>
            <p:nvPr/>
          </p:nvGraphicFramePr>
          <p:xfrm>
            <a:off x="1756456" y="2728994"/>
            <a:ext cx="3282950" cy="1400175"/>
          </p:xfrm>
          <a:graphic>
            <a:graphicData uri="http://schemas.openxmlformats.org/presentationml/2006/ole">
              <mc:AlternateContent xmlns:mc="http://schemas.openxmlformats.org/markup-compatibility/2006">
                <mc:Choice xmlns:v="urn:schemas-microsoft-com:vml" Requires="v">
                  <p:oleObj spid="_x0000_s34839" r:id="rId7" imgW="1206500" imgH="431800" progId="Equation.DSMT4">
                    <p:embed/>
                  </p:oleObj>
                </mc:Choice>
                <mc:Fallback>
                  <p:oleObj r:id="rId7" imgW="1206500" imgH="43180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6456" y="2728994"/>
                          <a:ext cx="32829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825" name="Rectangle 8"/>
            <p:cNvSpPr>
              <a:spLocks noChangeArrowheads="1"/>
            </p:cNvSpPr>
            <p:nvPr/>
          </p:nvSpPr>
          <p:spPr bwMode="auto">
            <a:xfrm>
              <a:off x="846565" y="3139364"/>
              <a:ext cx="13446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a:latin typeface="Times New Roman Italic" pitchFamily="18" charset="0"/>
                  <a:ea typeface="黑体" panose="02010609060101010101" pitchFamily="49" charset="-122"/>
                </a:rPr>
                <a:t>（</a:t>
              </a:r>
              <a:r>
                <a:rPr lang="en-GB" altLang="zh-CN" sz="3200">
                  <a:latin typeface="Times New Roman Italic" pitchFamily="18" charset="0"/>
                  <a:ea typeface="黑体" panose="02010609060101010101" pitchFamily="49" charset="-122"/>
                </a:rPr>
                <a:t>2</a:t>
              </a:r>
              <a:r>
                <a:rPr lang="zh-CN" altLang="en-US" sz="3200">
                  <a:latin typeface="Times New Roman Italic" pitchFamily="18" charset="0"/>
                  <a:ea typeface="黑体" panose="02010609060101010101" pitchFamily="49" charset="-122"/>
                </a:rPr>
                <a:t>）</a:t>
              </a:r>
              <a:endParaRPr lang="zh-CN" altLang="en-US" sz="5400">
                <a:latin typeface="Times New Roman Italic" pitchFamily="18" charset="0"/>
                <a:ea typeface="黑体" panose="02010609060101010101" pitchFamily="49"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1000"/>
                                        <p:tgtEl>
                                          <p:spTgt spid="8197"/>
                                        </p:tgtEl>
                                      </p:cBhvr>
                                    </p:animEffect>
                                    <p:anim calcmode="lin" valueType="num">
                                      <p:cBhvr>
                                        <p:cTn id="8" dur="1000" fill="hold"/>
                                        <p:tgtEl>
                                          <p:spTgt spid="8197"/>
                                        </p:tgtEl>
                                        <p:attrNameLst>
                                          <p:attrName>ppt_x</p:attrName>
                                        </p:attrNameLst>
                                      </p:cBhvr>
                                      <p:tavLst>
                                        <p:tav tm="0">
                                          <p:val>
                                            <p:strVal val="#ppt_x"/>
                                          </p:val>
                                        </p:tav>
                                        <p:tav tm="100000">
                                          <p:val>
                                            <p:strVal val="#ppt_x"/>
                                          </p:val>
                                        </p:tav>
                                      </p:tavLst>
                                    </p:anim>
                                    <p:anim calcmode="lin" valueType="num">
                                      <p:cBhvr>
                                        <p:cTn id="9" dur="1000" fill="hold"/>
                                        <p:tgtEl>
                                          <p:spTgt spid="81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bwMode="auto">
          <a:xfrm>
            <a:off x="784225" y="795338"/>
            <a:ext cx="7700963" cy="1573212"/>
            <a:chOff x="0" y="431956"/>
            <a:chExt cx="7702099" cy="1573797"/>
          </a:xfrm>
        </p:grpSpPr>
        <p:grpSp>
          <p:nvGrpSpPr>
            <p:cNvPr id="35842" name="组合 2"/>
            <p:cNvGrpSpPr/>
            <p:nvPr/>
          </p:nvGrpSpPr>
          <p:grpSpPr bwMode="auto">
            <a:xfrm>
              <a:off x="1317522" y="431956"/>
              <a:ext cx="4574951" cy="1098383"/>
              <a:chOff x="846565" y="1494970"/>
              <a:chExt cx="4646287" cy="1098383"/>
            </a:xfrm>
          </p:grpSpPr>
          <p:graphicFrame>
            <p:nvGraphicFramePr>
              <p:cNvPr id="35843" name="Object 3"/>
              <p:cNvGraphicFramePr>
                <a:graphicFrameLocks noChangeAspect="1"/>
              </p:cNvGraphicFramePr>
              <p:nvPr/>
            </p:nvGraphicFramePr>
            <p:xfrm>
              <a:off x="2794170" y="1494970"/>
              <a:ext cx="2698682" cy="1098383"/>
            </p:xfrm>
            <a:graphic>
              <a:graphicData uri="http://schemas.openxmlformats.org/presentationml/2006/ole">
                <mc:AlternateContent xmlns:mc="http://schemas.openxmlformats.org/markup-compatibility/2006">
                  <mc:Choice xmlns:v="urn:schemas-microsoft-com:vml" Requires="v">
                    <p:oleObj spid="_x0000_s35861" r:id="rId3" imgW="1040765" imgH="431800" progId="Equation.DSMT4">
                      <p:embed/>
                    </p:oleObj>
                  </mc:Choice>
                  <mc:Fallback>
                    <p:oleObj r:id="rId3" imgW="1040765"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170" y="1494970"/>
                            <a:ext cx="2698682" cy="109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5" name="Rectangle 8"/>
              <p:cNvSpPr>
                <a:spLocks noChangeArrowheads="1"/>
              </p:cNvSpPr>
              <p:nvPr/>
            </p:nvSpPr>
            <p:spPr bwMode="auto">
              <a:xfrm>
                <a:off x="846867" y="1749064"/>
                <a:ext cx="2236526" cy="58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buFontTx/>
                  <a:buNone/>
                  <a:defRPr/>
                </a:pPr>
                <a:r>
                  <a:rPr lang="zh-CN" altLang="en-US" sz="32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a:t>
                </a:r>
                <a:r>
                  <a:rPr lang="en-GB" altLang="zh-CN" sz="32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1</a:t>
                </a:r>
                <a:r>
                  <a:rPr lang="zh-CN" altLang="en-US" sz="32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a:t>
                </a:r>
                <a:r>
                  <a:rPr lang="zh-CN" altLang="en-US" sz="3200" dirty="0">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分式</a:t>
                </a:r>
                <a:endParaRPr lang="zh-CN" altLang="en-US" sz="5400" dirty="0">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endParaRPr>
              </a:p>
            </p:txBody>
          </p:sp>
        </p:grpSp>
        <p:grpSp>
          <p:nvGrpSpPr>
            <p:cNvPr id="35845" name="组合 7"/>
            <p:cNvGrpSpPr/>
            <p:nvPr/>
          </p:nvGrpSpPr>
          <p:grpSpPr bwMode="auto">
            <a:xfrm>
              <a:off x="0" y="480768"/>
              <a:ext cx="7702099" cy="1524985"/>
              <a:chOff x="788758" y="1752380"/>
              <a:chExt cx="7702099" cy="1524985"/>
            </a:xfrm>
          </p:grpSpPr>
          <p:sp>
            <p:nvSpPr>
              <p:cNvPr id="35846" name="Rectangle 8"/>
              <p:cNvSpPr>
                <a:spLocks noChangeArrowheads="1"/>
              </p:cNvSpPr>
              <p:nvPr/>
            </p:nvSpPr>
            <p:spPr bwMode="auto">
              <a:xfrm>
                <a:off x="788758" y="1752380"/>
                <a:ext cx="7702099" cy="14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3200">
                    <a:solidFill>
                      <a:srgbClr val="7F00FF"/>
                    </a:solidFill>
                    <a:latin typeface="Times New Roman Italic" pitchFamily="18" charset="0"/>
                    <a:ea typeface="黑体" panose="02010609060101010101" pitchFamily="49" charset="-122"/>
                  </a:rPr>
                  <a:t>                                                         </a:t>
                </a:r>
                <a:r>
                  <a:rPr lang="zh-CN" altLang="en-US" sz="3200">
                    <a:latin typeface="Times New Roman Italic" pitchFamily="18" charset="0"/>
                    <a:ea typeface="黑体" panose="02010609060101010101" pitchFamily="49" charset="-122"/>
                  </a:rPr>
                  <a:t>的最简公分母是          </a:t>
                </a:r>
                <a:r>
                  <a:rPr lang="en-US" altLang="zh-CN" sz="3200">
                    <a:latin typeface="Times New Roman Italic" pitchFamily="18" charset="0"/>
                    <a:ea typeface="黑体" panose="02010609060101010101" pitchFamily="49" charset="-122"/>
                  </a:rPr>
                  <a:t>.</a:t>
                </a:r>
                <a:r>
                  <a:rPr lang="zh-CN" altLang="en-US" sz="3200">
                    <a:latin typeface="Times New Roman Italic" pitchFamily="18" charset="0"/>
                    <a:ea typeface="黑体" panose="02010609060101010101" pitchFamily="49" charset="-122"/>
                  </a:rPr>
                  <a:t> </a:t>
                </a:r>
                <a:endParaRPr lang="zh-CN" altLang="en-US" sz="5400">
                  <a:latin typeface="Times New Roman Italic" pitchFamily="18" charset="0"/>
                  <a:ea typeface="黑体" panose="02010609060101010101" pitchFamily="49" charset="-122"/>
                </a:endParaRPr>
              </a:p>
            </p:txBody>
          </p:sp>
          <p:graphicFrame>
            <p:nvGraphicFramePr>
              <p:cNvPr id="35847" name="Object 14"/>
              <p:cNvGraphicFramePr>
                <a:graphicFrameLocks noChangeAspect="1"/>
              </p:cNvGraphicFramePr>
              <p:nvPr/>
            </p:nvGraphicFramePr>
            <p:xfrm>
              <a:off x="2024747" y="2623186"/>
              <a:ext cx="1133020" cy="654179"/>
            </p:xfrm>
            <a:graphic>
              <a:graphicData uri="http://schemas.openxmlformats.org/presentationml/2006/ole">
                <mc:AlternateContent xmlns:mc="http://schemas.openxmlformats.org/markup-compatibility/2006">
                  <mc:Choice xmlns:v="urn:schemas-microsoft-com:vml" Requires="v">
                    <p:oleObj spid="_x0000_s35862" r:id="rId5" imgW="482600" imgH="228600" progId="Equation.DSMT4">
                      <p:embed/>
                    </p:oleObj>
                  </mc:Choice>
                  <mc:Fallback>
                    <p:oleObj r:id="rId5" imgW="482600" imgH="228600" progId="Equation.DSMT4">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4747" y="2623186"/>
                            <a:ext cx="1133020" cy="65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sp>
        <p:nvSpPr>
          <p:cNvPr id="2" name="Text Box 5"/>
          <p:cNvSpPr txBox="1">
            <a:spLocks noChangeArrowheads="1"/>
          </p:cNvSpPr>
          <p:nvPr/>
        </p:nvSpPr>
        <p:spPr bwMode="auto">
          <a:xfrm>
            <a:off x="1587500" y="1023938"/>
            <a:ext cx="10287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FontTx/>
              <a:buNone/>
              <a:defRPr/>
            </a:pPr>
            <a:r>
              <a:rPr lang="zh-CN" altLang="en-US" sz="32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解：</a:t>
            </a:r>
            <a:r>
              <a:rPr lang="zh-CN" altLang="en-US" sz="2400" dirty="0">
                <a:effectLst>
                  <a:outerShdw blurRad="38100" dist="38100" dir="2700000" algn="tl">
                    <a:srgbClr val="C0C0C0"/>
                  </a:outerShdw>
                </a:effectLst>
                <a:latin typeface="Times New Roman Italic" pitchFamily="18" charset="0"/>
                <a:ea typeface="黑体" panose="02010609060101010101" pitchFamily="49" charset="-122"/>
                <a:sym typeface="+mn-ea"/>
              </a:rPr>
              <a:t> </a:t>
            </a:r>
          </a:p>
        </p:txBody>
      </p:sp>
      <p:graphicFrame>
        <p:nvGraphicFramePr>
          <p:cNvPr id="11" name="Object 3"/>
          <p:cNvGraphicFramePr>
            <a:graphicFrameLocks noChangeAspect="1"/>
          </p:cNvGraphicFramePr>
          <p:nvPr/>
        </p:nvGraphicFramePr>
        <p:xfrm>
          <a:off x="2101850" y="2400300"/>
          <a:ext cx="5437188" cy="4051300"/>
        </p:xfrm>
        <a:graphic>
          <a:graphicData uri="http://schemas.openxmlformats.org/presentationml/2006/ole">
            <mc:AlternateContent xmlns:mc="http://schemas.openxmlformats.org/markup-compatibility/2006">
              <mc:Choice xmlns:v="urn:schemas-microsoft-com:vml" Requires="v">
                <p:oleObj spid="_x0000_s35863" r:id="rId7" imgW="1790700" imgH="1358900" progId="Equation.DSMT4">
                  <p:embed/>
                </p:oleObj>
              </mc:Choice>
              <mc:Fallback>
                <p:oleObj r:id="rId7" imgW="1790700" imgH="13589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2400300"/>
                        <a:ext cx="5437188"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bwMode="auto">
          <a:xfrm>
            <a:off x="490538" y="833438"/>
            <a:ext cx="7956550" cy="1498600"/>
            <a:chOff x="511630" y="1062333"/>
            <a:chExt cx="7957455" cy="1497540"/>
          </a:xfrm>
        </p:grpSpPr>
        <p:grpSp>
          <p:nvGrpSpPr>
            <p:cNvPr id="36866" name="组合 13"/>
            <p:cNvGrpSpPr/>
            <p:nvPr/>
          </p:nvGrpSpPr>
          <p:grpSpPr bwMode="auto">
            <a:xfrm>
              <a:off x="511630" y="1062333"/>
              <a:ext cx="7957455" cy="1481175"/>
              <a:chOff x="511630" y="1007904"/>
              <a:chExt cx="7957455" cy="1481175"/>
            </a:xfrm>
          </p:grpSpPr>
          <p:grpSp>
            <p:nvGrpSpPr>
              <p:cNvPr id="36867" name="组合 12"/>
              <p:cNvGrpSpPr/>
              <p:nvPr/>
            </p:nvGrpSpPr>
            <p:grpSpPr bwMode="auto">
              <a:xfrm>
                <a:off x="511630" y="1007904"/>
                <a:ext cx="7957455" cy="1481175"/>
                <a:chOff x="489859" y="1007904"/>
                <a:chExt cx="7957455" cy="1481175"/>
              </a:xfrm>
            </p:grpSpPr>
            <p:grpSp>
              <p:nvGrpSpPr>
                <p:cNvPr id="36868" name="组合 3"/>
                <p:cNvGrpSpPr/>
                <p:nvPr/>
              </p:nvGrpSpPr>
              <p:grpSpPr bwMode="auto">
                <a:xfrm>
                  <a:off x="489859" y="1007904"/>
                  <a:ext cx="7957455" cy="1481175"/>
                  <a:chOff x="451301" y="-483579"/>
                  <a:chExt cx="7957455" cy="1481175"/>
                </a:xfrm>
              </p:grpSpPr>
              <p:sp>
                <p:nvSpPr>
                  <p:cNvPr id="36869" name="Rectangle 8"/>
                  <p:cNvSpPr>
                    <a:spLocks noChangeArrowheads="1"/>
                  </p:cNvSpPr>
                  <p:nvPr/>
                </p:nvSpPr>
                <p:spPr bwMode="auto">
                  <a:xfrm>
                    <a:off x="451301" y="-483579"/>
                    <a:ext cx="7957455"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3200">
                        <a:solidFill>
                          <a:srgbClr val="7F00FF"/>
                        </a:solidFill>
                        <a:latin typeface="Times New Roman Italic" pitchFamily="18" charset="0"/>
                        <a:ea typeface="黑体" panose="02010609060101010101" pitchFamily="49" charset="-122"/>
                      </a:rPr>
                      <a:t>                                               ，∴                  </a:t>
                    </a:r>
                    <a:r>
                      <a:rPr lang="zh-CN" altLang="en-US" sz="3200">
                        <a:latin typeface="Times New Roman Italic" pitchFamily="18" charset="0"/>
                        <a:ea typeface="黑体" panose="02010609060101010101" pitchFamily="49" charset="-122"/>
                      </a:rPr>
                      <a:t>的最简公分母是                      </a:t>
                    </a:r>
                    <a:r>
                      <a:rPr lang="en-US" altLang="zh-CN" sz="3200">
                        <a:latin typeface="Times New Roman Italic" pitchFamily="18" charset="0"/>
                        <a:ea typeface="黑体" panose="02010609060101010101" pitchFamily="49" charset="-122"/>
                      </a:rPr>
                      <a:t>.</a:t>
                    </a:r>
                    <a:r>
                      <a:rPr lang="zh-CN" altLang="en-US" sz="3200">
                        <a:latin typeface="Times New Roman Italic" pitchFamily="18" charset="0"/>
                        <a:ea typeface="黑体" panose="02010609060101010101" pitchFamily="49" charset="-122"/>
                      </a:rPr>
                      <a:t> </a:t>
                    </a:r>
                    <a:endParaRPr lang="zh-CN" altLang="en-US" sz="5400">
                      <a:latin typeface="Times New Roman Italic" pitchFamily="18" charset="0"/>
                      <a:ea typeface="黑体" panose="02010609060101010101" pitchFamily="49" charset="-122"/>
                    </a:endParaRPr>
                  </a:p>
                </p:txBody>
              </p:sp>
              <p:graphicFrame>
                <p:nvGraphicFramePr>
                  <p:cNvPr id="36870" name="Object 14"/>
                  <p:cNvGraphicFramePr>
                    <a:graphicFrameLocks noChangeAspect="1"/>
                  </p:cNvGraphicFramePr>
                  <p:nvPr/>
                </p:nvGraphicFramePr>
                <p:xfrm>
                  <a:off x="2157978" y="-273336"/>
                  <a:ext cx="3145290" cy="597422"/>
                </p:xfrm>
                <a:graphic>
                  <a:graphicData uri="http://schemas.openxmlformats.org/presentationml/2006/ole">
                    <mc:AlternateContent xmlns:mc="http://schemas.openxmlformats.org/markup-compatibility/2006">
                      <mc:Choice xmlns:v="urn:schemas-microsoft-com:vml" Requires="v">
                        <p:oleObj spid="_x0000_s36889" r:id="rId3" imgW="1625600" imgH="254000" progId="Equation.DSMT4">
                          <p:embed/>
                        </p:oleObj>
                      </mc:Choice>
                      <mc:Fallback>
                        <p:oleObj r:id="rId3" imgW="1625600" imgH="2540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978" y="-273336"/>
                                <a:ext cx="3145290" cy="59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36871" name="Object 19"/>
                <p:cNvGraphicFramePr>
                  <a:graphicFrameLocks noChangeAspect="1"/>
                </p:cNvGraphicFramePr>
                <p:nvPr/>
              </p:nvGraphicFramePr>
              <p:xfrm>
                <a:off x="6134102" y="1007904"/>
                <a:ext cx="2019300" cy="899052"/>
              </p:xfrm>
              <a:graphic>
                <a:graphicData uri="http://schemas.openxmlformats.org/presentationml/2006/ole">
                  <mc:AlternateContent xmlns:mc="http://schemas.openxmlformats.org/markup-compatibility/2006">
                    <mc:Choice xmlns:v="urn:schemas-microsoft-com:vml" Requires="v">
                      <p:oleObj spid="_x0000_s36890" r:id="rId5" imgW="1155700" imgH="431800" progId="Equation.DSMT4">
                        <p:embed/>
                      </p:oleObj>
                    </mc:Choice>
                    <mc:Fallback>
                      <p:oleObj r:id="rId5" imgW="1155700" imgH="4318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2" y="1007904"/>
                              <a:ext cx="2019300" cy="89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2" name="Rectangle 8"/>
              <p:cNvSpPr>
                <a:spLocks noChangeArrowheads="1"/>
              </p:cNvSpPr>
              <p:nvPr/>
            </p:nvSpPr>
            <p:spPr bwMode="auto">
              <a:xfrm>
                <a:off x="1307057" y="1163369"/>
                <a:ext cx="1143130" cy="58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hangingPunct="0">
                  <a:buFontTx/>
                  <a:buNone/>
                  <a:defRPr/>
                </a:pPr>
                <a:r>
                  <a:rPr lang="en-US" altLang="zh-CN" sz="32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(2)</a:t>
                </a:r>
                <a:r>
                  <a:rPr lang="zh-CN" altLang="en-US" sz="32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a:t>
                </a:r>
                <a:endParaRPr lang="zh-CN" altLang="en-US" sz="5400" dirty="0">
                  <a:solidFill>
                    <a:srgbClr val="7F00FF"/>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endParaRPr>
              </a:p>
            </p:txBody>
          </p:sp>
        </p:grpSp>
        <p:graphicFrame>
          <p:nvGraphicFramePr>
            <p:cNvPr id="36873" name="Object 14"/>
            <p:cNvGraphicFramePr>
              <a:graphicFrameLocks noChangeAspect="1"/>
            </p:cNvGraphicFramePr>
            <p:nvPr/>
          </p:nvGraphicFramePr>
          <p:xfrm>
            <a:off x="3433875" y="1961385"/>
            <a:ext cx="2112963" cy="598488"/>
          </p:xfrm>
          <a:graphic>
            <a:graphicData uri="http://schemas.openxmlformats.org/presentationml/2006/ole">
              <mc:AlternateContent xmlns:mc="http://schemas.openxmlformats.org/markup-compatibility/2006">
                <mc:Choice xmlns:v="urn:schemas-microsoft-com:vml" Requires="v">
                  <p:oleObj spid="_x0000_s36891" r:id="rId7" imgW="1091565" imgH="254000" progId="Equation.DSMT4">
                    <p:embed/>
                  </p:oleObj>
                </mc:Choice>
                <mc:Fallback>
                  <p:oleObj r:id="rId7" imgW="1091565" imgH="2540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875" y="1961385"/>
                          <a:ext cx="211296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17" name="Object 19"/>
          <p:cNvGraphicFramePr>
            <a:graphicFrameLocks noChangeAspect="1"/>
          </p:cNvGraphicFramePr>
          <p:nvPr/>
        </p:nvGraphicFramePr>
        <p:xfrm>
          <a:off x="1449388" y="2938463"/>
          <a:ext cx="5851525" cy="2495550"/>
        </p:xfrm>
        <a:graphic>
          <a:graphicData uri="http://schemas.openxmlformats.org/presentationml/2006/ole">
            <mc:AlternateContent xmlns:mc="http://schemas.openxmlformats.org/markup-compatibility/2006">
              <mc:Choice xmlns:v="urn:schemas-microsoft-com:vml" Requires="v">
                <p:oleObj spid="_x0000_s36892" r:id="rId9" imgW="3086100" imgH="1104900" progId="Equation.DSMT4">
                  <p:embed/>
                </p:oleObj>
              </mc:Choice>
              <mc:Fallback>
                <p:oleObj r:id="rId9" imgW="3086100" imgH="1104900"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9388" y="2938463"/>
                        <a:ext cx="58515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627063" y="1146175"/>
            <a:ext cx="58070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buFontTx/>
              <a:buNone/>
              <a:defRPr/>
            </a:pPr>
            <a:r>
              <a:rPr lang="en-US" altLang="zh-CN" sz="3200" dirty="0">
                <a:latin typeface="Times New Roman Italic" pitchFamily="18" charset="0"/>
                <a:ea typeface="黑体" panose="02010609060101010101" pitchFamily="49" charset="-122"/>
                <a:sym typeface="+mn-ea"/>
              </a:rPr>
              <a:t>1.</a:t>
            </a:r>
            <a:r>
              <a:rPr lang="zh-CN" altLang="en-US" sz="3200" dirty="0">
                <a:latin typeface="Times New Roman Italic" pitchFamily="18" charset="0"/>
                <a:ea typeface="黑体" panose="02010609060101010101" pitchFamily="49" charset="-122"/>
                <a:sym typeface="+mn-ea"/>
              </a:rPr>
              <a:t>找出下列分式的最简公分母</a:t>
            </a:r>
            <a:r>
              <a:rPr lang="en-US" altLang="zh-CN" sz="3200" dirty="0">
                <a:latin typeface="Times New Roman Italic" pitchFamily="18" charset="0"/>
                <a:ea typeface="黑体" panose="02010609060101010101" pitchFamily="49" charset="-122"/>
                <a:sym typeface="+mn-ea"/>
              </a:rPr>
              <a:t>.</a:t>
            </a:r>
            <a:r>
              <a:rPr lang="zh-CN" altLang="en-US" sz="2400" dirty="0">
                <a:effectLst>
                  <a:outerShdw blurRad="38100" dist="38100" dir="2700000" algn="tl">
                    <a:srgbClr val="C0C0C0"/>
                  </a:outerShdw>
                </a:effectLst>
                <a:latin typeface="Times New Roman Italic" pitchFamily="18" charset="0"/>
                <a:ea typeface="黑体" panose="02010609060101010101" pitchFamily="49" charset="-122"/>
                <a:sym typeface="+mn-ea"/>
              </a:rPr>
              <a:t> </a:t>
            </a:r>
          </a:p>
        </p:txBody>
      </p:sp>
      <p:graphicFrame>
        <p:nvGraphicFramePr>
          <p:cNvPr id="37890" name="Object 4"/>
          <p:cNvGraphicFramePr>
            <a:graphicFrameLocks noChangeAspect="1"/>
          </p:cNvGraphicFramePr>
          <p:nvPr/>
        </p:nvGraphicFramePr>
        <p:xfrm>
          <a:off x="1935163" y="1935163"/>
          <a:ext cx="3794125" cy="4259262"/>
        </p:xfrm>
        <a:graphic>
          <a:graphicData uri="http://schemas.openxmlformats.org/presentationml/2006/ole">
            <mc:AlternateContent xmlns:mc="http://schemas.openxmlformats.org/markup-compatibility/2006">
              <mc:Choice xmlns:v="urn:schemas-microsoft-com:vml" Requires="v">
                <p:oleObj spid="_x0000_s37896" r:id="rId3" imgW="1092200" imgH="1257300" progId="Equation.DSMT4">
                  <p:embed/>
                </p:oleObj>
              </mc:Choice>
              <mc:Fallback>
                <p:oleObj r:id="rId3" imgW="1092200" imgH="1257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5163" y="1935163"/>
                        <a:ext cx="3794125"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71500" y="990600"/>
            <a:ext cx="53657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80000"/>
              </a:lnSpc>
              <a:spcBef>
                <a:spcPct val="30000"/>
              </a:spcBef>
            </a:pPr>
            <a:r>
              <a:rPr lang="en-US" altLang="zh-CN" sz="3200">
                <a:latin typeface="Times New Roman Italic" pitchFamily="18" charset="0"/>
                <a:ea typeface="黑体" panose="02010609060101010101" pitchFamily="49" charset="-122"/>
              </a:rPr>
              <a:t>2.</a:t>
            </a:r>
            <a:r>
              <a:rPr lang="zh-CN" altLang="en-US" sz="3200">
                <a:latin typeface="Times New Roman Italic" pitchFamily="18" charset="0"/>
                <a:ea typeface="黑体" panose="02010609060101010101" pitchFamily="49" charset="-122"/>
              </a:rPr>
              <a:t>将下列各组分别进行通分</a:t>
            </a:r>
            <a:r>
              <a:rPr lang="en-US" altLang="zh-CN" sz="3200">
                <a:latin typeface="Times New Roman Italic" pitchFamily="18" charset="0"/>
                <a:ea typeface="黑体" panose="02010609060101010101" pitchFamily="49" charset="-122"/>
              </a:rPr>
              <a:t>:</a:t>
            </a:r>
          </a:p>
        </p:txBody>
      </p:sp>
      <p:graphicFrame>
        <p:nvGraphicFramePr>
          <p:cNvPr id="19459" name="Object 3"/>
          <p:cNvGraphicFramePr>
            <a:graphicFrameLocks noChangeAspect="1"/>
          </p:cNvGraphicFramePr>
          <p:nvPr/>
        </p:nvGraphicFramePr>
        <p:xfrm>
          <a:off x="571500" y="1897063"/>
          <a:ext cx="7724775" cy="4103687"/>
        </p:xfrm>
        <a:graphic>
          <a:graphicData uri="http://schemas.openxmlformats.org/presentationml/2006/ole">
            <mc:AlternateContent xmlns:mc="http://schemas.openxmlformats.org/markup-compatibility/2006">
              <mc:Choice xmlns:v="urn:schemas-microsoft-com:vml" Requires="v">
                <p:oleObj spid="_x0000_s38920" r:id="rId3" imgW="3124200" imgH="1701800" progId="Equation.DSMT4">
                  <p:embed/>
                </p:oleObj>
              </mc:Choice>
              <mc:Fallback>
                <p:oleObj r:id="rId3" imgW="3124200" imgH="170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897063"/>
                        <a:ext cx="77247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randombar(horizontal)">
                                      <p:cBhvr>
                                        <p:cTn id="12"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569913" y="1200150"/>
            <a:ext cx="5559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600" dirty="0">
                <a:solidFill>
                  <a:srgbClr val="7F00FF"/>
                </a:solidFill>
                <a:latin typeface="Times New Roman Italic" pitchFamily="18" charset="0"/>
                <a:ea typeface="黑体" panose="02010609060101010101" pitchFamily="49" charset="-122"/>
              </a:rPr>
              <a:t>本节课你有哪些收获？</a:t>
            </a:r>
          </a:p>
        </p:txBody>
      </p:sp>
      <p:sp>
        <p:nvSpPr>
          <p:cNvPr id="4" name="Text Box 3"/>
          <p:cNvSpPr txBox="1">
            <a:spLocks noChangeArrowheads="1"/>
          </p:cNvSpPr>
          <p:nvPr/>
        </p:nvSpPr>
        <p:spPr bwMode="auto">
          <a:xfrm>
            <a:off x="1095375" y="2100263"/>
            <a:ext cx="67008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3200" dirty="0">
                <a:latin typeface="Times New Roman Italic" pitchFamily="18" charset="0"/>
                <a:ea typeface="黑体" panose="02010609060101010101" pitchFamily="49" charset="-122"/>
              </a:rPr>
              <a:t>       1.</a:t>
            </a:r>
            <a:r>
              <a:rPr lang="zh-CN" altLang="en-US" sz="3200" dirty="0">
                <a:latin typeface="Times New Roman Italic" pitchFamily="18" charset="0"/>
                <a:ea typeface="黑体" panose="02010609060101010101" pitchFamily="49" charset="-122"/>
              </a:rPr>
              <a:t>什么叫分式的通分，通分的依据和关键分别是什么？</a:t>
            </a:r>
          </a:p>
        </p:txBody>
      </p:sp>
      <p:sp>
        <p:nvSpPr>
          <p:cNvPr id="5" name="Text Box 3"/>
          <p:cNvSpPr txBox="1">
            <a:spLocks noChangeArrowheads="1"/>
          </p:cNvSpPr>
          <p:nvPr/>
        </p:nvSpPr>
        <p:spPr bwMode="auto">
          <a:xfrm>
            <a:off x="1095375" y="3530600"/>
            <a:ext cx="6700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3200">
                <a:latin typeface="Times New Roman Italic" pitchFamily="18" charset="0"/>
                <a:ea typeface="黑体" panose="02010609060101010101" pitchFamily="49" charset="-122"/>
              </a:rPr>
              <a:t>       2.</a:t>
            </a:r>
            <a:r>
              <a:rPr lang="zh-CN" altLang="en-US" sz="3200">
                <a:latin typeface="Times New Roman Italic" pitchFamily="18" charset="0"/>
                <a:ea typeface="黑体" panose="02010609060101010101" pitchFamily="49" charset="-122"/>
              </a:rPr>
              <a:t>什么叫最简公分母，怎样找几个分式的最简公分母？</a:t>
            </a:r>
          </a:p>
        </p:txBody>
      </p:sp>
      <p:sp>
        <p:nvSpPr>
          <p:cNvPr id="6" name="Text Box 3"/>
          <p:cNvSpPr txBox="1">
            <a:spLocks noChangeArrowheads="1"/>
          </p:cNvSpPr>
          <p:nvPr/>
        </p:nvSpPr>
        <p:spPr bwMode="auto">
          <a:xfrm>
            <a:off x="1095375" y="4987925"/>
            <a:ext cx="6700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3200">
                <a:latin typeface="Times New Roman Italic" pitchFamily="18" charset="0"/>
                <a:ea typeface="黑体" panose="02010609060101010101" pitchFamily="49" charset="-122"/>
              </a:rPr>
              <a:t>       3.</a:t>
            </a:r>
            <a:r>
              <a:rPr lang="zh-CN" altLang="en-US" sz="3200">
                <a:latin typeface="Times New Roman Italic" pitchFamily="18" charset="0"/>
                <a:ea typeface="黑体" panose="02010609060101010101" pitchFamily="49" charset="-122"/>
              </a:rPr>
              <a:t>怎样进行分式的通分 ？</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6"/>
          <p:cNvSpPr txBox="1">
            <a:spLocks noChangeArrowheads="1"/>
          </p:cNvSpPr>
          <p:nvPr/>
        </p:nvSpPr>
        <p:spPr bwMode="auto">
          <a:xfrm>
            <a:off x="654050" y="3043238"/>
            <a:ext cx="5724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00">
                <a:latin typeface="Times New Roman Italic" pitchFamily="18" charset="0"/>
                <a:ea typeface="黑体" panose="02010609060101010101" pitchFamily="49" charset="-122"/>
              </a:rPr>
              <a:t>1.</a:t>
            </a:r>
            <a:r>
              <a:rPr lang="zh-CN" altLang="en-US" sz="3600">
                <a:latin typeface="Times New Roman Italic" pitchFamily="18" charset="0"/>
                <a:ea typeface="黑体" panose="02010609060101010101" pitchFamily="49" charset="-122"/>
              </a:rPr>
              <a:t>完成课本第84页练习1、2 </a:t>
            </a:r>
          </a:p>
        </p:txBody>
      </p:sp>
      <p:sp>
        <p:nvSpPr>
          <p:cNvPr id="17" name="Rectangle 2"/>
          <p:cNvSpPr>
            <a:spLocks noChangeArrowheads="1"/>
          </p:cNvSpPr>
          <p:nvPr/>
        </p:nvSpPr>
        <p:spPr bwMode="auto">
          <a:xfrm>
            <a:off x="788988" y="1765300"/>
            <a:ext cx="12398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lgn="l">
              <a:tabLst>
                <a:tab pos="228600" algn="l"/>
              </a:tabLst>
              <a:defRPr sz="2400">
                <a:solidFill>
                  <a:schemeClr val="tx1"/>
                </a:solidFill>
                <a:latin typeface="Times New Roman" panose="02020603050405020304" charset="0"/>
                <a:ea typeface="宋体" panose="02010600030101010101" pitchFamily="2" charset="-122"/>
              </a:defRPr>
            </a:lvl1pPr>
            <a:lvl2pPr algn="l">
              <a:tabLst>
                <a:tab pos="228600" algn="l"/>
              </a:tabLst>
              <a:defRPr sz="2400">
                <a:solidFill>
                  <a:schemeClr val="tx1"/>
                </a:solidFill>
                <a:latin typeface="Times New Roman" panose="02020603050405020304" charset="0"/>
                <a:ea typeface="宋体" panose="02010600030101010101" pitchFamily="2" charset="-122"/>
              </a:defRPr>
            </a:lvl2pPr>
            <a:lvl3pPr algn="l">
              <a:tabLst>
                <a:tab pos="228600" algn="l"/>
              </a:tabLst>
              <a:defRPr sz="2400">
                <a:solidFill>
                  <a:schemeClr val="tx1"/>
                </a:solidFill>
                <a:latin typeface="Times New Roman" panose="02020603050405020304" charset="0"/>
                <a:ea typeface="宋体" panose="02010600030101010101" pitchFamily="2" charset="-122"/>
              </a:defRPr>
            </a:lvl3pPr>
            <a:lvl4pPr algn="l">
              <a:tabLst>
                <a:tab pos="228600" algn="l"/>
              </a:tabLst>
              <a:defRPr sz="2400">
                <a:solidFill>
                  <a:schemeClr val="tx1"/>
                </a:solidFill>
                <a:latin typeface="Times New Roman" panose="02020603050405020304" charset="0"/>
                <a:ea typeface="宋体" panose="02010600030101010101" pitchFamily="2" charset="-122"/>
              </a:defRPr>
            </a:lvl4pPr>
            <a:lvl5pPr algn="l">
              <a:tabLst>
                <a:tab pos="228600" algn="l"/>
              </a:tabLst>
              <a:defRPr sz="2400">
                <a:solidFill>
                  <a:schemeClr val="tx1"/>
                </a:solidFill>
                <a:latin typeface="Times New Roman" panose="02020603050405020304" charset="0"/>
                <a:ea typeface="宋体" panose="02010600030101010101" pitchFamily="2" charset="-122"/>
              </a:defRPr>
            </a:lvl5pPr>
            <a:lvl6pPr fontAlgn="base">
              <a:spcBef>
                <a:spcPct val="0"/>
              </a:spcBef>
              <a:spcAft>
                <a:spcPct val="0"/>
              </a:spcAft>
              <a:buFont typeface="Arial" panose="020B0604020202020204" pitchFamily="34" charset="0"/>
              <a:tabLst>
                <a:tab pos="228600" algn="l"/>
              </a:tabLst>
              <a:defRPr sz="2400">
                <a:solidFill>
                  <a:schemeClr val="tx1"/>
                </a:solidFill>
                <a:latin typeface="Times New Roman" panose="02020603050405020304" charset="0"/>
                <a:ea typeface="宋体" panose="02010600030101010101" pitchFamily="2" charset="-122"/>
              </a:defRPr>
            </a:lvl6pPr>
            <a:lvl7pPr fontAlgn="base">
              <a:spcBef>
                <a:spcPct val="0"/>
              </a:spcBef>
              <a:spcAft>
                <a:spcPct val="0"/>
              </a:spcAft>
              <a:buFont typeface="Arial" panose="020B0604020202020204" pitchFamily="34" charset="0"/>
              <a:tabLst>
                <a:tab pos="228600" algn="l"/>
              </a:tabLst>
              <a:defRPr sz="2400">
                <a:solidFill>
                  <a:schemeClr val="tx1"/>
                </a:solidFill>
                <a:latin typeface="Times New Roman" panose="02020603050405020304" charset="0"/>
                <a:ea typeface="宋体" panose="02010600030101010101" pitchFamily="2" charset="-122"/>
              </a:defRPr>
            </a:lvl7pPr>
            <a:lvl8pPr fontAlgn="base">
              <a:spcBef>
                <a:spcPct val="0"/>
              </a:spcBef>
              <a:spcAft>
                <a:spcPct val="0"/>
              </a:spcAft>
              <a:buFont typeface="Arial" panose="020B0604020202020204" pitchFamily="34" charset="0"/>
              <a:tabLst>
                <a:tab pos="228600" algn="l"/>
              </a:tabLst>
              <a:defRPr sz="2400">
                <a:solidFill>
                  <a:schemeClr val="tx1"/>
                </a:solidFill>
                <a:latin typeface="Times New Roman" panose="02020603050405020304" charset="0"/>
                <a:ea typeface="宋体" panose="02010600030101010101" pitchFamily="2" charset="-122"/>
              </a:defRPr>
            </a:lvl8pPr>
            <a:lvl9pPr fontAlgn="base">
              <a:spcBef>
                <a:spcPct val="0"/>
              </a:spcBef>
              <a:spcAft>
                <a:spcPct val="0"/>
              </a:spcAft>
              <a:buFont typeface="Arial" panose="020B0604020202020204" pitchFamily="34" charset="0"/>
              <a:tabLst>
                <a:tab pos="228600" algn="l"/>
              </a:tabLst>
              <a:defRPr sz="2400">
                <a:solidFill>
                  <a:schemeClr val="tx1"/>
                </a:solidFill>
                <a:latin typeface="Times New Roman" panose="02020603050405020304" charset="0"/>
                <a:ea typeface="宋体" panose="02010600030101010101" pitchFamily="2" charset="-122"/>
              </a:defRPr>
            </a:lvl9pPr>
          </a:lstStyle>
          <a:p>
            <a:pPr algn="ctr" eaLnBrk="0" hangingPunct="0">
              <a:buFontTx/>
              <a:buNone/>
              <a:defRPr/>
            </a:pPr>
            <a:r>
              <a:rPr lang="zh-CN" altLang="en-US" sz="40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作业</a:t>
            </a:r>
          </a:p>
        </p:txBody>
      </p:sp>
      <p:sp>
        <p:nvSpPr>
          <p:cNvPr id="40963" name="Text Box 16"/>
          <p:cNvSpPr txBox="1">
            <a:spLocks noChangeArrowheads="1"/>
          </p:cNvSpPr>
          <p:nvPr/>
        </p:nvSpPr>
        <p:spPr bwMode="auto">
          <a:xfrm>
            <a:off x="654050" y="4197350"/>
            <a:ext cx="7815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00">
                <a:latin typeface="Times New Roman Italic" pitchFamily="18" charset="0"/>
                <a:ea typeface="黑体" panose="02010609060101010101" pitchFamily="49" charset="-122"/>
              </a:rPr>
              <a:t>2.</a:t>
            </a:r>
            <a:r>
              <a:rPr lang="zh-CN" altLang="en-US" sz="3600">
                <a:latin typeface="Times New Roman Italic" pitchFamily="18" charset="0"/>
                <a:ea typeface="黑体" panose="02010609060101010101" pitchFamily="49" charset="-122"/>
              </a:rPr>
              <a:t>完成课本第8</a:t>
            </a:r>
            <a:r>
              <a:rPr lang="en-US" altLang="zh-CN" sz="3600">
                <a:latin typeface="Times New Roman Italic" pitchFamily="18" charset="0"/>
                <a:ea typeface="黑体" panose="02010609060101010101" pitchFamily="49" charset="-122"/>
              </a:rPr>
              <a:t>5</a:t>
            </a:r>
            <a:r>
              <a:rPr lang="zh-CN" altLang="en-US" sz="3600">
                <a:latin typeface="Times New Roman Italic" pitchFamily="18" charset="0"/>
                <a:ea typeface="黑体" panose="02010609060101010101" pitchFamily="49" charset="-122"/>
              </a:rPr>
              <a:t>页习题</a:t>
            </a:r>
            <a:r>
              <a:rPr lang="en-US" altLang="zh-CN" sz="3600">
                <a:latin typeface="Times New Roman Italic" pitchFamily="18" charset="0"/>
                <a:ea typeface="黑体" panose="02010609060101010101" pitchFamily="49" charset="-122"/>
              </a:rPr>
              <a:t>3.4</a:t>
            </a:r>
            <a:r>
              <a:rPr lang="zh-CN" altLang="en-US" sz="3600">
                <a:latin typeface="Times New Roman Italic" pitchFamily="18" charset="0"/>
                <a:ea typeface="黑体" panose="02010609060101010101" pitchFamily="49" charset="-122"/>
              </a:rPr>
              <a:t>第1、2、</a:t>
            </a:r>
            <a:r>
              <a:rPr lang="en-US" altLang="zh-CN" sz="3600">
                <a:latin typeface="Times New Roman Italic" pitchFamily="18" charset="0"/>
                <a:ea typeface="黑体" panose="02010609060101010101" pitchFamily="49" charset="-122"/>
              </a:rPr>
              <a:t>3</a:t>
            </a:r>
            <a:r>
              <a:rPr lang="zh-CN" altLang="en-US" sz="3600">
                <a:latin typeface="Times New Roman Italic" pitchFamily="18" charset="0"/>
                <a:ea typeface="黑体" panose="02010609060101010101" pitchFamily="49" charset="-122"/>
              </a:rPr>
              <a:t>题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1"/>
          <p:cNvGrpSpPr/>
          <p:nvPr/>
        </p:nvGrpSpPr>
        <p:grpSpPr bwMode="auto">
          <a:xfrm>
            <a:off x="4330700" y="974725"/>
            <a:ext cx="3756025" cy="736600"/>
            <a:chOff x="4192588" y="1246188"/>
            <a:chExt cx="3755231" cy="735012"/>
          </a:xfrm>
        </p:grpSpPr>
        <p:sp>
          <p:nvSpPr>
            <p:cNvPr id="24578" name="椭圆 25"/>
            <p:cNvSpPr>
              <a:spLocks noChangeArrowheads="1"/>
            </p:cNvSpPr>
            <p:nvPr/>
          </p:nvSpPr>
          <p:spPr bwMode="auto">
            <a:xfrm>
              <a:off x="4192588" y="1246188"/>
              <a:ext cx="736600"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579" name="椭圆 31"/>
            <p:cNvSpPr>
              <a:spLocks noChangeArrowheads="1"/>
            </p:cNvSpPr>
            <p:nvPr/>
          </p:nvSpPr>
          <p:spPr bwMode="auto">
            <a:xfrm>
              <a:off x="4245769" y="1291432"/>
              <a:ext cx="628650" cy="63023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01</a:t>
              </a:r>
            </a:p>
          </p:txBody>
        </p:sp>
        <p:sp>
          <p:nvSpPr>
            <p:cNvPr id="24580" name="文本框 35"/>
            <p:cNvSpPr txBox="1">
              <a:spLocks noChangeArrowheads="1"/>
            </p:cNvSpPr>
            <p:nvPr/>
          </p:nvSpPr>
          <p:spPr bwMode="auto">
            <a:xfrm>
              <a:off x="4874419" y="1344613"/>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学习目标</a:t>
              </a:r>
            </a:p>
          </p:txBody>
        </p:sp>
      </p:grpSp>
      <p:grpSp>
        <p:nvGrpSpPr>
          <p:cNvPr id="24581" name="组合 3"/>
          <p:cNvGrpSpPr/>
          <p:nvPr/>
        </p:nvGrpSpPr>
        <p:grpSpPr bwMode="auto">
          <a:xfrm>
            <a:off x="2311400" y="4633913"/>
            <a:ext cx="3808413" cy="736600"/>
            <a:chOff x="3246438" y="2955925"/>
            <a:chExt cx="3808412" cy="736600"/>
          </a:xfrm>
        </p:grpSpPr>
        <p:grpSp>
          <p:nvGrpSpPr>
            <p:cNvPr id="24582" name="组合 23"/>
            <p:cNvGrpSpPr/>
            <p:nvPr/>
          </p:nvGrpSpPr>
          <p:grpSpPr bwMode="auto">
            <a:xfrm>
              <a:off x="3246438" y="2955925"/>
              <a:ext cx="735012" cy="736600"/>
              <a:chOff x="2986088" y="3314700"/>
              <a:chExt cx="735012" cy="736600"/>
            </a:xfrm>
          </p:grpSpPr>
          <p:sp>
            <p:nvSpPr>
              <p:cNvPr id="24583" name="椭圆 29"/>
              <p:cNvSpPr>
                <a:spLocks noChangeArrowheads="1"/>
              </p:cNvSpPr>
              <p:nvPr/>
            </p:nvSpPr>
            <p:spPr bwMode="auto">
              <a:xfrm>
                <a:off x="2986088" y="3314700"/>
                <a:ext cx="735012"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584" name="椭圆 33"/>
              <p:cNvSpPr>
                <a:spLocks noChangeArrowheads="1"/>
              </p:cNvSpPr>
              <p:nvPr/>
            </p:nvSpPr>
            <p:spPr bwMode="auto">
              <a:xfrm>
                <a:off x="3038475" y="3367088"/>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05</a:t>
                </a:r>
              </a:p>
            </p:txBody>
          </p:sp>
        </p:grpSp>
        <p:sp>
          <p:nvSpPr>
            <p:cNvPr id="24585" name="文本框 37"/>
            <p:cNvSpPr txBox="1">
              <a:spLocks noChangeArrowheads="1"/>
            </p:cNvSpPr>
            <p:nvPr/>
          </p:nvSpPr>
          <p:spPr bwMode="auto">
            <a:xfrm>
              <a:off x="3981450" y="3121025"/>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随堂练习</a:t>
              </a:r>
            </a:p>
          </p:txBody>
        </p:sp>
      </p:grpSp>
      <p:grpSp>
        <p:nvGrpSpPr>
          <p:cNvPr id="24586" name="组合 4"/>
          <p:cNvGrpSpPr/>
          <p:nvPr/>
        </p:nvGrpSpPr>
        <p:grpSpPr bwMode="auto">
          <a:xfrm>
            <a:off x="1803400" y="5527675"/>
            <a:ext cx="3808413" cy="736600"/>
            <a:chOff x="2773363" y="3849688"/>
            <a:chExt cx="3808412" cy="735012"/>
          </a:xfrm>
        </p:grpSpPr>
        <p:grpSp>
          <p:nvGrpSpPr>
            <p:cNvPr id="24587" name="组合 18"/>
            <p:cNvGrpSpPr/>
            <p:nvPr/>
          </p:nvGrpSpPr>
          <p:grpSpPr bwMode="auto">
            <a:xfrm>
              <a:off x="2773363" y="3849688"/>
              <a:ext cx="735012" cy="735012"/>
              <a:chOff x="2513013" y="4183063"/>
              <a:chExt cx="735012" cy="735012"/>
            </a:xfrm>
          </p:grpSpPr>
          <p:sp>
            <p:nvSpPr>
              <p:cNvPr id="24588" name="椭圆 30"/>
              <p:cNvSpPr>
                <a:spLocks noChangeArrowheads="1"/>
              </p:cNvSpPr>
              <p:nvPr/>
            </p:nvSpPr>
            <p:spPr bwMode="auto">
              <a:xfrm>
                <a:off x="2513013" y="4183063"/>
                <a:ext cx="735012" cy="73501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589" name="椭圆 34"/>
              <p:cNvSpPr>
                <a:spLocks noChangeArrowheads="1"/>
              </p:cNvSpPr>
              <p:nvPr/>
            </p:nvSpPr>
            <p:spPr bwMode="auto">
              <a:xfrm>
                <a:off x="2565400" y="4227513"/>
                <a:ext cx="630238" cy="630237"/>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06</a:t>
                </a:r>
              </a:p>
            </p:txBody>
          </p:sp>
        </p:grpSp>
        <p:sp>
          <p:nvSpPr>
            <p:cNvPr id="24590" name="文本框 38"/>
            <p:cNvSpPr txBox="1">
              <a:spLocks noChangeArrowheads="1"/>
            </p:cNvSpPr>
            <p:nvPr/>
          </p:nvSpPr>
          <p:spPr bwMode="auto">
            <a:xfrm>
              <a:off x="3508375" y="4032250"/>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课堂小结</a:t>
              </a:r>
            </a:p>
          </p:txBody>
        </p:sp>
      </p:grpSp>
      <p:grpSp>
        <p:nvGrpSpPr>
          <p:cNvPr id="24591" name="组合 2"/>
          <p:cNvGrpSpPr/>
          <p:nvPr/>
        </p:nvGrpSpPr>
        <p:grpSpPr bwMode="auto">
          <a:xfrm>
            <a:off x="3321050" y="2795588"/>
            <a:ext cx="3802063" cy="736600"/>
            <a:chOff x="3709988" y="2103438"/>
            <a:chExt cx="3802062" cy="736600"/>
          </a:xfrm>
        </p:grpSpPr>
        <p:sp>
          <p:nvSpPr>
            <p:cNvPr id="24592"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593"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03</a:t>
              </a:r>
            </a:p>
          </p:txBody>
        </p:sp>
        <p:sp>
          <p:nvSpPr>
            <p:cNvPr id="24594" name="文本框 37"/>
            <p:cNvSpPr txBox="1">
              <a:spLocks noChangeArrowheads="1"/>
            </p:cNvSpPr>
            <p:nvPr/>
          </p:nvSpPr>
          <p:spPr bwMode="auto">
            <a:xfrm>
              <a:off x="4438650" y="2224725"/>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新知探究</a:t>
              </a:r>
            </a:p>
          </p:txBody>
        </p:sp>
      </p:grpSp>
      <p:grpSp>
        <p:nvGrpSpPr>
          <p:cNvPr id="24595" name="组合 2"/>
          <p:cNvGrpSpPr/>
          <p:nvPr/>
        </p:nvGrpSpPr>
        <p:grpSpPr bwMode="auto">
          <a:xfrm>
            <a:off x="3822700" y="1879600"/>
            <a:ext cx="3808413" cy="736600"/>
            <a:chOff x="3709988" y="2103438"/>
            <a:chExt cx="3808412" cy="736600"/>
          </a:xfrm>
        </p:grpSpPr>
        <p:sp>
          <p:nvSpPr>
            <p:cNvPr id="24596"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597"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02</a:t>
              </a:r>
            </a:p>
          </p:txBody>
        </p:sp>
        <p:sp>
          <p:nvSpPr>
            <p:cNvPr id="24598" name="文本框 37"/>
            <p:cNvSpPr txBox="1">
              <a:spLocks noChangeArrowheads="1"/>
            </p:cNvSpPr>
            <p:nvPr/>
          </p:nvSpPr>
          <p:spPr bwMode="auto">
            <a:xfrm>
              <a:off x="4445000" y="2223418"/>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旧知回顾</a:t>
              </a:r>
            </a:p>
          </p:txBody>
        </p:sp>
      </p:grpSp>
      <p:grpSp>
        <p:nvGrpSpPr>
          <p:cNvPr id="24599" name="组合 2"/>
          <p:cNvGrpSpPr/>
          <p:nvPr/>
        </p:nvGrpSpPr>
        <p:grpSpPr bwMode="auto">
          <a:xfrm>
            <a:off x="2819400" y="3711575"/>
            <a:ext cx="3802063" cy="736600"/>
            <a:chOff x="3709988" y="2103438"/>
            <a:chExt cx="3802062" cy="736600"/>
          </a:xfrm>
        </p:grpSpPr>
        <p:sp>
          <p:nvSpPr>
            <p:cNvPr id="24600" name="椭圆 28"/>
            <p:cNvSpPr>
              <a:spLocks noChangeArrowheads="1"/>
            </p:cNvSpPr>
            <p:nvPr/>
          </p:nvSpPr>
          <p:spPr bwMode="auto">
            <a:xfrm>
              <a:off x="3709988" y="2103438"/>
              <a:ext cx="736600" cy="7366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Times New Roman Italic" pitchFamily="18" charset="0"/>
                <a:ea typeface="黑体" panose="02010609060101010101" pitchFamily="49" charset="-122"/>
              </a:endParaRPr>
            </a:p>
          </p:txBody>
        </p:sp>
        <p:sp>
          <p:nvSpPr>
            <p:cNvPr id="24601" name="椭圆 32"/>
            <p:cNvSpPr>
              <a:spLocks noChangeArrowheads="1"/>
            </p:cNvSpPr>
            <p:nvPr/>
          </p:nvSpPr>
          <p:spPr bwMode="auto">
            <a:xfrm>
              <a:off x="3762375" y="2157413"/>
              <a:ext cx="630238" cy="62865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algn="ctr"/>
              <a:r>
                <a:rPr lang="en-US" altLang="zh-CN" sz="2000">
                  <a:solidFill>
                    <a:srgbClr val="FFFFFF"/>
                  </a:solidFill>
                  <a:latin typeface="Times New Roman Italic" pitchFamily="18" charset="0"/>
                  <a:ea typeface="黑体" panose="02010609060101010101" pitchFamily="49" charset="-122"/>
                </a:rPr>
                <a:t>04</a:t>
              </a:r>
            </a:p>
          </p:txBody>
        </p:sp>
        <p:sp>
          <p:nvSpPr>
            <p:cNvPr id="24602" name="文本框 37"/>
            <p:cNvSpPr txBox="1">
              <a:spLocks noChangeArrowheads="1"/>
            </p:cNvSpPr>
            <p:nvPr/>
          </p:nvSpPr>
          <p:spPr bwMode="auto">
            <a:xfrm>
              <a:off x="4438650" y="2224725"/>
              <a:ext cx="307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Times New Roman Italic" pitchFamily="18" charset="0"/>
                  <a:ea typeface="黑体" panose="02010609060101010101" pitchFamily="49" charset="-122"/>
                </a:rPr>
                <a:t>例题精讲</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88975" y="1398588"/>
            <a:ext cx="76612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3200" dirty="0">
                <a:latin typeface="Times New Roman Italic" pitchFamily="18" charset="0"/>
                <a:ea typeface="黑体" panose="02010609060101010101" pitchFamily="49" charset="-122"/>
              </a:rPr>
              <a:t>     1.</a:t>
            </a:r>
            <a:r>
              <a:rPr lang="zh-CN" altLang="en-US" sz="3200" dirty="0">
                <a:latin typeface="Times New Roman Italic" pitchFamily="18" charset="0"/>
                <a:ea typeface="黑体" panose="02010609060101010101" pitchFamily="49" charset="-122"/>
              </a:rPr>
              <a:t>掌握分式的基本性质，掌握分式通分的方法，熟练进行通分，并了解最简分式的意义。 </a:t>
            </a:r>
          </a:p>
          <a:p>
            <a:pPr>
              <a:lnSpc>
                <a:spcPct val="150000"/>
              </a:lnSpc>
            </a:pPr>
            <a:r>
              <a:rPr lang="en-US" altLang="zh-CN" sz="3200" dirty="0">
                <a:latin typeface="Times New Roman Italic" pitchFamily="18" charset="0"/>
                <a:ea typeface="黑体" panose="02010609060101010101" pitchFamily="49" charset="-122"/>
              </a:rPr>
              <a:t>     2.</a:t>
            </a:r>
            <a:r>
              <a:rPr lang="zh-CN" altLang="en-US" sz="3200" dirty="0">
                <a:latin typeface="Times New Roman Italic" pitchFamily="18" charset="0"/>
                <a:ea typeface="黑体" panose="02010609060101010101" pitchFamily="49" charset="-122"/>
              </a:rPr>
              <a:t>理解分式通分的意义，掌握分式通分的方法及步骤。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arn(inVertic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arn(inVertical)">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773113" y="1282700"/>
            <a:ext cx="7351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spcBef>
                <a:spcPct val="50000"/>
              </a:spcBef>
            </a:pPr>
            <a:r>
              <a:rPr lang="zh-CN" altLang="en-US" sz="2800" dirty="0">
                <a:latin typeface="Times New Roman Italic" pitchFamily="18" charset="0"/>
                <a:ea typeface="黑体" panose="02010609060101010101" pitchFamily="49" charset="-122"/>
              </a:rPr>
              <a:t>        思考什么叫分数的通分，并把下面的分数通分：</a:t>
            </a:r>
          </a:p>
        </p:txBody>
      </p:sp>
      <p:graphicFrame>
        <p:nvGraphicFramePr>
          <p:cNvPr id="7172" name="Object 4"/>
          <p:cNvGraphicFramePr>
            <a:graphicFrameLocks noChangeAspect="1"/>
          </p:cNvGraphicFramePr>
          <p:nvPr/>
        </p:nvGraphicFramePr>
        <p:xfrm>
          <a:off x="2619375" y="2390775"/>
          <a:ext cx="989013" cy="990600"/>
        </p:xfrm>
        <a:graphic>
          <a:graphicData uri="http://schemas.openxmlformats.org/presentationml/2006/ole">
            <mc:AlternateContent xmlns:mc="http://schemas.openxmlformats.org/markup-compatibility/2006">
              <mc:Choice xmlns:v="urn:schemas-microsoft-com:vml" Requires="v">
                <p:oleObj spid="_x0000_s26637" r:id="rId3" imgW="495935" imgH="394335" progId="Equation.3">
                  <p:embed/>
                </p:oleObj>
              </mc:Choice>
              <mc:Fallback>
                <p:oleObj r:id="rId3" imgW="495935" imgH="39433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5" y="2390775"/>
                        <a:ext cx="989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175" name="Text Box 7"/>
          <p:cNvSpPr txBox="1">
            <a:spLocks noChangeArrowheads="1"/>
          </p:cNvSpPr>
          <p:nvPr/>
        </p:nvSpPr>
        <p:spPr bwMode="auto">
          <a:xfrm>
            <a:off x="773113" y="3335338"/>
            <a:ext cx="735171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800" dirty="0">
                <a:latin typeface="Times New Roman Italic" pitchFamily="18" charset="0"/>
                <a:ea typeface="黑体" panose="02010609060101010101" pitchFamily="49" charset="-122"/>
              </a:rPr>
              <a:t>        把几个</a:t>
            </a:r>
            <a:r>
              <a:rPr lang="zh-CN" altLang="en-US" sz="2800" dirty="0">
                <a:solidFill>
                  <a:srgbClr val="FF0066"/>
                </a:solidFill>
                <a:latin typeface="Times New Roman Italic" pitchFamily="18" charset="0"/>
                <a:ea typeface="黑体" panose="02010609060101010101" pitchFamily="49" charset="-122"/>
              </a:rPr>
              <a:t>异分母</a:t>
            </a:r>
            <a:r>
              <a:rPr lang="zh-CN" altLang="en-US" sz="2800" dirty="0">
                <a:latin typeface="Times New Roman Italic" pitchFamily="18" charset="0"/>
                <a:ea typeface="黑体" panose="02010609060101010101" pitchFamily="49" charset="-122"/>
              </a:rPr>
              <a:t>的分数化成</a:t>
            </a:r>
            <a:r>
              <a:rPr lang="zh-CN" altLang="en-US" sz="2800" dirty="0">
                <a:solidFill>
                  <a:srgbClr val="FF0066"/>
                </a:solidFill>
                <a:latin typeface="Times New Roman Italic" pitchFamily="18" charset="0"/>
                <a:ea typeface="黑体" panose="02010609060101010101" pitchFamily="49" charset="-122"/>
              </a:rPr>
              <a:t>同分母</a:t>
            </a:r>
            <a:r>
              <a:rPr lang="zh-CN" altLang="en-US" sz="2800" dirty="0">
                <a:latin typeface="Times New Roman Italic" pitchFamily="18" charset="0"/>
                <a:ea typeface="黑体" panose="02010609060101010101" pitchFamily="49" charset="-122"/>
              </a:rPr>
              <a:t>的分数，而</a:t>
            </a:r>
            <a:r>
              <a:rPr lang="zh-CN" altLang="en-US" sz="2800" dirty="0">
                <a:solidFill>
                  <a:srgbClr val="FF0066"/>
                </a:solidFill>
                <a:latin typeface="Times New Roman Italic" pitchFamily="18" charset="0"/>
                <a:ea typeface="黑体" panose="02010609060101010101" pitchFamily="49" charset="-122"/>
              </a:rPr>
              <a:t>不改变</a:t>
            </a:r>
            <a:r>
              <a:rPr lang="zh-CN" altLang="en-US" sz="2800" dirty="0">
                <a:latin typeface="Times New Roman Italic" pitchFamily="18" charset="0"/>
                <a:ea typeface="黑体" panose="02010609060101010101" pitchFamily="49" charset="-122"/>
              </a:rPr>
              <a:t>分数的值，叫做分数的通分。</a:t>
            </a:r>
          </a:p>
        </p:txBody>
      </p:sp>
      <p:graphicFrame>
        <p:nvGraphicFramePr>
          <p:cNvPr id="9" name="Object 4"/>
          <p:cNvGraphicFramePr>
            <a:graphicFrameLocks noChangeAspect="1"/>
          </p:cNvGraphicFramePr>
          <p:nvPr/>
        </p:nvGraphicFramePr>
        <p:xfrm>
          <a:off x="1863725" y="4776788"/>
          <a:ext cx="3703638" cy="1022350"/>
        </p:xfrm>
        <a:graphic>
          <a:graphicData uri="http://schemas.openxmlformats.org/presentationml/2006/ole">
            <mc:AlternateContent xmlns:mc="http://schemas.openxmlformats.org/markup-compatibility/2006">
              <mc:Choice xmlns:v="urn:schemas-microsoft-com:vml" Requires="v">
                <p:oleObj spid="_x0000_s26638" r:id="rId5" imgW="1853565" imgH="406400" progId="Equation.DSMT4">
                  <p:embed/>
                </p:oleObj>
              </mc:Choice>
              <mc:Fallback>
                <p:oleObj r:id="rId5" imgW="1853565" imgH="4064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725" y="4776788"/>
                        <a:ext cx="37036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ppt_x"/>
                                          </p:val>
                                        </p:tav>
                                        <p:tav tm="100000">
                                          <p:val>
                                            <p:strVal val="#ppt_x"/>
                                          </p:val>
                                        </p:tav>
                                      </p:tavLst>
                                    </p:anim>
                                    <p:anim calcmode="lin" valueType="num">
                                      <p:cBhvr additive="base">
                                        <p:cTn id="1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blinds(horizontal)">
                                      <p:cBhvr>
                                        <p:cTn id="17" dur="500"/>
                                        <p:tgtEl>
                                          <p:spTgt spid="717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5"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696913" y="2508250"/>
            <a:ext cx="7645400" cy="2216150"/>
          </a:xfrm>
          <a:prstGeom prst="rect">
            <a:avLst/>
          </a:prstGeom>
          <a:solidFill>
            <a:schemeClr val="bg2">
              <a:lumMod val="90000"/>
            </a:schemeClr>
          </a:solidFill>
          <a:ln w="9525">
            <a:solidFill>
              <a:schemeClr val="tx1"/>
            </a:solidFill>
            <a:miter lim="800000"/>
          </a:ln>
        </p:spPr>
        <p:txBody>
          <a:bodyPr>
            <a:spAutoFit/>
          </a:bodyPr>
          <a:lstStyle/>
          <a:p>
            <a:pPr eaLnBrk="0" hangingPunct="0">
              <a:lnSpc>
                <a:spcPct val="150000"/>
              </a:lnSpc>
              <a:buFontTx/>
              <a:buNone/>
              <a:defRPr/>
            </a:pPr>
            <a:r>
              <a:rPr lang="zh-CN" altLang="en-US" sz="32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        把几个异分母的分式化成与原来的分式相等的同分母分式的变形叫做</a:t>
            </a:r>
            <a:r>
              <a:rPr lang="zh-CN" altLang="en-US" sz="3200" dirty="0">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分式的通分。</a:t>
            </a:r>
          </a:p>
        </p:txBody>
      </p:sp>
      <p:grpSp>
        <p:nvGrpSpPr>
          <p:cNvPr id="3" name="组合 2"/>
          <p:cNvGrpSpPr/>
          <p:nvPr/>
        </p:nvGrpSpPr>
        <p:grpSpPr bwMode="auto">
          <a:xfrm>
            <a:off x="3611563" y="5000625"/>
            <a:ext cx="5303837" cy="1212850"/>
            <a:chOff x="3610947" y="5001046"/>
            <a:chExt cx="4105469" cy="1213142"/>
          </a:xfrm>
        </p:grpSpPr>
        <p:sp>
          <p:nvSpPr>
            <p:cNvPr id="2" name="云形标注 1"/>
            <p:cNvSpPr/>
            <p:nvPr/>
          </p:nvSpPr>
          <p:spPr>
            <a:xfrm>
              <a:off x="3610947" y="5001046"/>
              <a:ext cx="4105469" cy="1213142"/>
            </a:xfrm>
            <a:prstGeom prst="cloudCallout">
              <a:avLst>
                <a:gd name="adj1" fmla="val -20378"/>
                <a:gd name="adj2" fmla="val -61330"/>
              </a:avLst>
            </a:prstGeom>
            <a:solidFill>
              <a:srgbClr val="F6F6F4"/>
            </a:solidFill>
            <a:ln w="57150">
              <a:solidFill>
                <a:srgbClr val="F4A6EB"/>
              </a:solidFill>
              <a:prstDash val="dashDot"/>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FontTx/>
                <a:buNone/>
                <a:defRPr/>
              </a:pPr>
              <a:endParaRPr lang="zh-CN" altLang="en-US"/>
            </a:p>
          </p:txBody>
        </p:sp>
        <p:sp>
          <p:nvSpPr>
            <p:cNvPr id="8" name="Rectangle 6"/>
            <p:cNvSpPr>
              <a:spLocks noChangeArrowheads="1"/>
            </p:cNvSpPr>
            <p:nvPr/>
          </p:nvSpPr>
          <p:spPr bwMode="auto">
            <a:xfrm>
              <a:off x="3610947" y="5218586"/>
              <a:ext cx="3928520" cy="60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ts val="4000"/>
                </a:lnSpc>
                <a:buFontTx/>
                <a:buNone/>
                <a:defRPr/>
              </a:pPr>
              <a:r>
                <a:rPr lang="zh-CN" altLang="en-US" sz="2800" dirty="0">
                  <a:latin typeface="Times New Roman Italic" pitchFamily="18" charset="0"/>
                  <a:ea typeface="黑体" panose="02010609060101010101" pitchFamily="49" charset="-122"/>
                  <a:sym typeface="+mn-ea"/>
                </a:rPr>
                <a:t>       如何进行分式的通分呢？</a:t>
              </a:r>
              <a:endParaRPr lang="zh-CN" altLang="en-US" sz="2800" dirty="0">
                <a:solidFill>
                  <a:srgbClr val="3333FF"/>
                </a:solidFill>
                <a:effectLst>
                  <a:outerShdw blurRad="38100" dist="38100" dir="2700000" algn="tl">
                    <a:srgbClr val="C0C0C0"/>
                  </a:outerShdw>
                </a:effectLst>
                <a:latin typeface="Times New Roman Italic" pitchFamily="18" charset="0"/>
                <a:ea typeface="黑体" panose="02010609060101010101" pitchFamily="49" charset="-122"/>
                <a:sym typeface="+mn-ea"/>
              </a:endParaRPr>
            </a:p>
          </p:txBody>
        </p:sp>
      </p:grpSp>
      <p:sp>
        <p:nvSpPr>
          <p:cNvPr id="9" name="Rectangle 6"/>
          <p:cNvSpPr>
            <a:spLocks noChangeArrowheads="1"/>
          </p:cNvSpPr>
          <p:nvPr/>
        </p:nvSpPr>
        <p:spPr bwMode="auto">
          <a:xfrm>
            <a:off x="425450" y="1046163"/>
            <a:ext cx="8056563"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ct val="150000"/>
              </a:lnSpc>
              <a:buFontTx/>
              <a:buNone/>
              <a:defRPr/>
            </a:pPr>
            <a:r>
              <a:rPr lang="en-US" altLang="zh-CN" sz="2800" dirty="0">
                <a:latin typeface="Times New Roman Italic" pitchFamily="18" charset="0"/>
                <a:ea typeface="黑体" panose="02010609060101010101" pitchFamily="49" charset="-122"/>
                <a:sym typeface="+mn-ea"/>
              </a:rPr>
              <a:t>        </a:t>
            </a:r>
            <a:r>
              <a:rPr lang="zh-CN" altLang="en-US" sz="2800" dirty="0">
                <a:latin typeface="Times New Roman Italic" pitchFamily="18" charset="0"/>
                <a:ea typeface="黑体" panose="02010609060101010101" pitchFamily="49" charset="-122"/>
                <a:sym typeface="+mn-ea"/>
              </a:rPr>
              <a:t>你能类比着</a:t>
            </a:r>
            <a:r>
              <a:rPr lang="zh-CN" altLang="en-US" sz="2800" dirty="0">
                <a:solidFill>
                  <a:srgbClr val="FF0066"/>
                </a:solidFill>
                <a:latin typeface="Times New Roman Italic" pitchFamily="18" charset="0"/>
                <a:ea typeface="黑体" panose="02010609060101010101" pitchFamily="49" charset="-122"/>
                <a:sym typeface="+mn-ea"/>
              </a:rPr>
              <a:t>分数的通分</a:t>
            </a:r>
            <a:r>
              <a:rPr lang="zh-CN" altLang="en-US" sz="2800" dirty="0">
                <a:latin typeface="Times New Roman Italic" pitchFamily="18" charset="0"/>
                <a:ea typeface="黑体" panose="02010609060101010101" pitchFamily="49" charset="-122"/>
                <a:sym typeface="+mn-ea"/>
              </a:rPr>
              <a:t>的定义给</a:t>
            </a:r>
            <a:r>
              <a:rPr lang="zh-CN" altLang="en-US" sz="2800" dirty="0">
                <a:solidFill>
                  <a:srgbClr val="FF0066"/>
                </a:solidFill>
                <a:latin typeface="Times New Roman Italic" pitchFamily="18" charset="0"/>
                <a:ea typeface="黑体" panose="02010609060101010101" pitchFamily="49" charset="-122"/>
                <a:sym typeface="+mn-ea"/>
              </a:rPr>
              <a:t>分式的通分</a:t>
            </a:r>
            <a:r>
              <a:rPr lang="zh-CN" altLang="en-US" sz="2800" dirty="0">
                <a:latin typeface="Times New Roman Italic" pitchFamily="18" charset="0"/>
                <a:ea typeface="黑体" panose="02010609060101010101" pitchFamily="49" charset="-122"/>
                <a:sym typeface="+mn-ea"/>
              </a:rPr>
              <a:t>下个定义吗？</a:t>
            </a:r>
            <a:endParaRPr lang="zh-CN" altLang="en-US" sz="2800" dirty="0">
              <a:solidFill>
                <a:srgbClr val="3333FF"/>
              </a:solidFill>
              <a:effectLst>
                <a:outerShdw blurRad="38100" dist="38100" dir="2700000" algn="tl">
                  <a:srgbClr val="C0C0C0"/>
                </a:outerShdw>
              </a:effectLst>
              <a:latin typeface="Times New Roman Italic" pitchFamily="18" charset="0"/>
              <a:ea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500" fill="hold"/>
                                        <p:tgtEl>
                                          <p:spTgt spid="7176"/>
                                        </p:tgtEl>
                                        <p:attrNameLst>
                                          <p:attrName>ppt_x</p:attrName>
                                        </p:attrNameLst>
                                      </p:cBhvr>
                                      <p:tavLst>
                                        <p:tav tm="0">
                                          <p:val>
                                            <p:strVal val="#ppt_x"/>
                                          </p:val>
                                        </p:tav>
                                        <p:tav tm="100000">
                                          <p:val>
                                            <p:strVal val="#ppt_x"/>
                                          </p:val>
                                        </p:tav>
                                      </p:tavLst>
                                    </p:anim>
                                    <p:anim calcmode="lin" valueType="num">
                                      <p:cBhvr additive="base">
                                        <p:cTn id="13"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307975" y="874713"/>
            <a:ext cx="4032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b="1" dirty="0">
                <a:solidFill>
                  <a:srgbClr val="800000"/>
                </a:solidFill>
                <a:latin typeface="楷体_GB2312"/>
                <a:ea typeface="楷体_GB2312"/>
                <a:cs typeface="楷体_GB2312"/>
              </a:rPr>
              <a:t>分式的基本性质：</a:t>
            </a:r>
            <a:r>
              <a:rPr lang="zh-CN" altLang="en-US" sz="3200" dirty="0">
                <a:latin typeface="宋体" panose="02010600030101010101" pitchFamily="2" charset="-122"/>
                <a:ea typeface="楷体_GB2312"/>
                <a:cs typeface="楷体_GB2312"/>
              </a:rPr>
              <a:t>           </a:t>
            </a:r>
            <a:endParaRPr lang="zh-CN" altLang="en-US" sz="3200" dirty="0">
              <a:latin typeface="Times New Roman" panose="02020603050405020304" charset="0"/>
              <a:ea typeface="楷体_GB2312"/>
              <a:cs typeface="楷体_GB2312"/>
            </a:endParaRPr>
          </a:p>
        </p:txBody>
      </p:sp>
      <p:sp>
        <p:nvSpPr>
          <p:cNvPr id="1032" name="Rectangle 9"/>
          <p:cNvSpPr>
            <a:spLocks noChangeArrowheads="1"/>
          </p:cNvSpPr>
          <p:nvPr/>
        </p:nvSpPr>
        <p:spPr bwMode="auto">
          <a:xfrm>
            <a:off x="384175" y="3192463"/>
            <a:ext cx="8224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50000"/>
              </a:lnSpc>
            </a:pPr>
            <a:r>
              <a:rPr lang="zh-CN" altLang="en-US" sz="2800" b="1" dirty="0">
                <a:latin typeface="楷体_GB2312"/>
                <a:ea typeface="楷体_GB2312"/>
                <a:cs typeface="楷体_GB2312"/>
              </a:rPr>
              <a:t>    根据分式的基本性质，可以不改变分式大小而对分式进行变形</a:t>
            </a:r>
            <a:r>
              <a:rPr lang="en-GB" altLang="en-US" sz="2800" b="1" dirty="0">
                <a:latin typeface="楷体_GB2312"/>
                <a:ea typeface="楷体_GB2312"/>
                <a:cs typeface="楷体_GB2312"/>
              </a:rPr>
              <a:t>.</a:t>
            </a:r>
          </a:p>
        </p:txBody>
      </p:sp>
      <p:sp>
        <p:nvSpPr>
          <p:cNvPr id="1033" name="Rectangle 10"/>
          <p:cNvSpPr>
            <a:spLocks noChangeArrowheads="1"/>
          </p:cNvSpPr>
          <p:nvPr/>
        </p:nvSpPr>
        <p:spPr bwMode="auto">
          <a:xfrm>
            <a:off x="384175" y="1644650"/>
            <a:ext cx="8075613"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en-US" altLang="zh-CN" sz="2800" b="1" dirty="0">
                <a:latin typeface="楷体_GB2312"/>
                <a:ea typeface="楷体_GB2312"/>
                <a:cs typeface="楷体_GB2312"/>
              </a:rPr>
              <a:t>    </a:t>
            </a:r>
            <a:r>
              <a:rPr lang="zh-CN" altLang="en-US" sz="2800" b="1" dirty="0">
                <a:latin typeface="楷体_GB2312"/>
                <a:ea typeface="楷体_GB2312"/>
                <a:cs typeface="楷体_GB2312"/>
              </a:rPr>
              <a:t>分式的分子与分母都乘（或除以）同一个不等于零的整式，分式的值不变</a:t>
            </a:r>
            <a:r>
              <a:rPr lang="en-GB" altLang="en-US" sz="2800" b="1" dirty="0">
                <a:latin typeface="楷体_GB2312"/>
                <a:ea typeface="楷体_GB2312"/>
                <a:cs typeface="楷体_GB2312"/>
              </a:rPr>
              <a:t>.</a:t>
            </a:r>
            <a:endParaRPr lang="en-US" altLang="zh-CN" sz="2800" b="1" dirty="0">
              <a:latin typeface="楷体_GB2312"/>
              <a:ea typeface="楷体_GB2312"/>
              <a:cs typeface="楷体_GB2312"/>
            </a:endParaRPr>
          </a:p>
        </p:txBody>
      </p:sp>
      <p:grpSp>
        <p:nvGrpSpPr>
          <p:cNvPr id="3" name="组合 2"/>
          <p:cNvGrpSpPr/>
          <p:nvPr/>
        </p:nvGrpSpPr>
        <p:grpSpPr bwMode="auto">
          <a:xfrm>
            <a:off x="3479800" y="4740275"/>
            <a:ext cx="4314825" cy="1289050"/>
            <a:chOff x="3436775" y="4947492"/>
            <a:chExt cx="4313853" cy="1289342"/>
          </a:xfrm>
        </p:grpSpPr>
        <p:grpSp>
          <p:nvGrpSpPr>
            <p:cNvPr id="28677" name="组合 10"/>
            <p:cNvGrpSpPr/>
            <p:nvPr/>
          </p:nvGrpSpPr>
          <p:grpSpPr bwMode="auto">
            <a:xfrm>
              <a:off x="3436775" y="4947492"/>
              <a:ext cx="4313853" cy="1289342"/>
              <a:chOff x="3496988" y="5001046"/>
              <a:chExt cx="4105469" cy="1289342"/>
            </a:xfrm>
          </p:grpSpPr>
          <p:sp>
            <p:nvSpPr>
              <p:cNvPr id="12" name="云形标注 11"/>
              <p:cNvSpPr/>
              <p:nvPr/>
            </p:nvSpPr>
            <p:spPr>
              <a:xfrm>
                <a:off x="3496988" y="5077246"/>
                <a:ext cx="4105469" cy="1213142"/>
              </a:xfrm>
              <a:prstGeom prst="cloudCallout">
                <a:avLst>
                  <a:gd name="adj1" fmla="val -20378"/>
                  <a:gd name="adj2" fmla="val -61330"/>
                </a:avLst>
              </a:prstGeom>
              <a:gradFill flip="none" rotWithShape="1">
                <a:gsLst>
                  <a:gs pos="0">
                    <a:srgbClr val="7F00FF">
                      <a:tint val="66000"/>
                      <a:satMod val="160000"/>
                    </a:srgbClr>
                  </a:gs>
                  <a:gs pos="50000">
                    <a:srgbClr val="7F00FF">
                      <a:tint val="44500"/>
                      <a:satMod val="160000"/>
                    </a:srgbClr>
                  </a:gs>
                  <a:gs pos="100000">
                    <a:srgbClr val="7F00FF">
                      <a:tint val="23500"/>
                      <a:satMod val="160000"/>
                    </a:srgbClr>
                  </a:gs>
                </a:gsLst>
                <a:lin ang="10800000" scaled="1"/>
                <a:tileRect/>
              </a:gradFill>
              <a:ln w="57150">
                <a:solidFill>
                  <a:srgbClr val="7F00FF"/>
                </a:solidFill>
                <a:prstDash val="dashDot"/>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buFontTx/>
                  <a:buNone/>
                  <a:defRPr/>
                </a:pPr>
                <a:endParaRPr lang="zh-CN" altLang="en-US" sz="2800" dirty="0">
                  <a:solidFill>
                    <a:schemeClr val="tx1"/>
                  </a:solidFill>
                </a:endParaRPr>
              </a:p>
            </p:txBody>
          </p:sp>
          <p:sp>
            <p:nvSpPr>
              <p:cNvPr id="13" name="Rectangle 6"/>
              <p:cNvSpPr>
                <a:spLocks noChangeArrowheads="1"/>
              </p:cNvSpPr>
              <p:nvPr/>
            </p:nvSpPr>
            <p:spPr bwMode="auto">
              <a:xfrm>
                <a:off x="4122324" y="5001046"/>
                <a:ext cx="3480133" cy="560515"/>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lnSpc>
                    <a:spcPts val="4000"/>
                  </a:lnSpc>
                  <a:buFontTx/>
                  <a:buNone/>
                  <a:defRPr/>
                </a:pPr>
                <a:r>
                  <a:rPr lang="zh-CN" altLang="en-US" sz="2800" dirty="0">
                    <a:latin typeface="Times New Roman Italic" pitchFamily="18" charset="0"/>
                    <a:ea typeface="黑体" panose="02010609060101010101" pitchFamily="49" charset="-122"/>
                    <a:sym typeface="+mn-ea"/>
                  </a:rPr>
                  <a:t>       </a:t>
                </a:r>
                <a:endParaRPr lang="zh-CN" altLang="en-US" sz="2800" dirty="0">
                  <a:solidFill>
                    <a:srgbClr val="3333FF"/>
                  </a:solidFill>
                  <a:effectLst>
                    <a:outerShdw blurRad="38100" dist="38100" dir="2700000" algn="tl">
                      <a:srgbClr val="C0C0C0"/>
                    </a:outerShdw>
                  </a:effectLst>
                  <a:latin typeface="Times New Roman Italic" pitchFamily="18" charset="0"/>
                  <a:ea typeface="黑体" panose="02010609060101010101" pitchFamily="49" charset="-122"/>
                  <a:sym typeface="+mn-ea"/>
                </a:endParaRPr>
              </a:p>
            </p:txBody>
          </p:sp>
        </p:grpSp>
        <p:sp>
          <p:nvSpPr>
            <p:cNvPr id="28680" name="矩形 1"/>
            <p:cNvSpPr>
              <a:spLocks noChangeArrowheads="1"/>
            </p:cNvSpPr>
            <p:nvPr/>
          </p:nvSpPr>
          <p:spPr bwMode="auto">
            <a:xfrm>
              <a:off x="3897087" y="5071135"/>
              <a:ext cx="3657600"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4000"/>
                </a:lnSpc>
              </a:pPr>
              <a:r>
                <a:rPr lang="zh-CN" altLang="en-US" sz="2800" b="1"/>
                <a:t>        如此，可据此对分式进行通分。</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3"/>
                                        </p:tgtEl>
                                        <p:attrNameLst>
                                          <p:attrName>style.visibility</p:attrName>
                                        </p:attrNameLst>
                                      </p:cBhvr>
                                      <p:to>
                                        <p:strVal val="visible"/>
                                      </p:to>
                                    </p:set>
                                    <p:anim calcmode="lin" valueType="num">
                                      <p:cBhvr additive="base">
                                        <p:cTn id="13" dur="500" fill="hold"/>
                                        <p:tgtEl>
                                          <p:spTgt spid="1033"/>
                                        </p:tgtEl>
                                        <p:attrNameLst>
                                          <p:attrName>ppt_x</p:attrName>
                                        </p:attrNameLst>
                                      </p:cBhvr>
                                      <p:tavLst>
                                        <p:tav tm="0">
                                          <p:val>
                                            <p:strVal val="#ppt_x"/>
                                          </p:val>
                                        </p:tav>
                                        <p:tav tm="100000">
                                          <p:val>
                                            <p:strVal val="#ppt_x"/>
                                          </p:val>
                                        </p:tav>
                                      </p:tavLst>
                                    </p:anim>
                                    <p:anim calcmode="lin" valueType="num">
                                      <p:cBhvr additive="base">
                                        <p:cTn id="14"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032" grpId="0"/>
      <p:bldP spid="10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95300" y="655638"/>
            <a:ext cx="1808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FontTx/>
              <a:buNone/>
              <a:defRPr/>
            </a:pPr>
            <a:r>
              <a:rPr lang="zh-CN" altLang="en-US" sz="3600" b="1" dirty="0">
                <a:effectLst>
                  <a:outerShdw blurRad="38100" dist="38100" dir="2700000" algn="tl">
                    <a:srgbClr val="000000">
                      <a:alpha val="43137"/>
                    </a:srgbClr>
                  </a:outerShdw>
                </a:effectLst>
                <a:sym typeface="+mn-ea"/>
              </a:rPr>
              <a:t>思考</a:t>
            </a:r>
            <a:r>
              <a:rPr lang="en-US" altLang="zh-CN" sz="3600" b="1" dirty="0">
                <a:effectLst>
                  <a:outerShdw blurRad="38100" dist="38100" dir="2700000" algn="tl">
                    <a:srgbClr val="000000">
                      <a:alpha val="43137"/>
                    </a:srgbClr>
                  </a:outerShdw>
                </a:effectLst>
                <a:sym typeface="+mn-ea"/>
              </a:rPr>
              <a:t>1</a:t>
            </a:r>
            <a:r>
              <a:rPr lang="zh-CN" altLang="en-US" sz="3600" b="1" dirty="0">
                <a:effectLst>
                  <a:outerShdw blurRad="38100" dist="38100" dir="2700000" algn="tl">
                    <a:srgbClr val="000000">
                      <a:alpha val="43137"/>
                    </a:srgbClr>
                  </a:outerShdw>
                </a:effectLst>
                <a:sym typeface="+mn-ea"/>
              </a:rPr>
              <a:t>：</a:t>
            </a:r>
          </a:p>
        </p:txBody>
      </p:sp>
      <p:sp>
        <p:nvSpPr>
          <p:cNvPr id="7" name="Text Box 8"/>
          <p:cNvSpPr txBox="1">
            <a:spLocks noChangeArrowheads="1"/>
          </p:cNvSpPr>
          <p:nvPr/>
        </p:nvSpPr>
        <p:spPr bwMode="auto">
          <a:xfrm>
            <a:off x="495300" y="5419725"/>
            <a:ext cx="2347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FontTx/>
              <a:buNone/>
              <a:defRPr/>
            </a:pPr>
            <a:r>
              <a:rPr lang="zh-CN" altLang="en-US" sz="2800" b="1" dirty="0">
                <a:sym typeface="+mn-ea"/>
              </a:rPr>
              <a:t>通分的关键是</a:t>
            </a:r>
            <a:endParaRPr lang="zh-CN" altLang="en-US" sz="3600" b="1" dirty="0">
              <a:solidFill>
                <a:srgbClr val="FF0000"/>
              </a:solidFill>
              <a:effectLst>
                <a:outerShdw blurRad="38100" dist="38100" dir="2700000" algn="tl">
                  <a:srgbClr val="000000">
                    <a:alpha val="43137"/>
                  </a:srgbClr>
                </a:outerShdw>
              </a:effectLst>
              <a:sym typeface="+mn-ea"/>
            </a:endParaRPr>
          </a:p>
        </p:txBody>
      </p:sp>
      <p:sp>
        <p:nvSpPr>
          <p:cNvPr id="8" name="Text Box 10"/>
          <p:cNvSpPr txBox="1">
            <a:spLocks noChangeArrowheads="1"/>
          </p:cNvSpPr>
          <p:nvPr/>
        </p:nvSpPr>
        <p:spPr bwMode="auto">
          <a:xfrm>
            <a:off x="744538" y="4611688"/>
            <a:ext cx="72183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rgbClr val="FF0000"/>
                </a:solidFill>
              </a:rPr>
              <a:t>公分母有无数个，通分时找最简公分母即可</a:t>
            </a:r>
            <a:r>
              <a:rPr lang="en-US" altLang="zh-CN" sz="2800" b="1" dirty="0">
                <a:solidFill>
                  <a:srgbClr val="FF0000"/>
                </a:solidFill>
              </a:rPr>
              <a:t>.</a:t>
            </a:r>
            <a:r>
              <a:rPr lang="zh-CN" altLang="en-US" sz="2800" dirty="0"/>
              <a:t> </a:t>
            </a:r>
          </a:p>
        </p:txBody>
      </p:sp>
      <p:sp>
        <p:nvSpPr>
          <p:cNvPr id="9" name="Text Box 8"/>
          <p:cNvSpPr txBox="1">
            <a:spLocks noChangeArrowheads="1"/>
          </p:cNvSpPr>
          <p:nvPr/>
        </p:nvSpPr>
        <p:spPr bwMode="auto">
          <a:xfrm>
            <a:off x="744538" y="2554288"/>
            <a:ext cx="79184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4000"/>
              </a:lnSpc>
            </a:pPr>
            <a:r>
              <a:rPr lang="zh-CN" altLang="en-US" sz="2800" b="1" dirty="0">
                <a:solidFill>
                  <a:srgbClr val="FF0000"/>
                </a:solidFill>
              </a:rPr>
              <a:t>前一组分式的分母都是单项式，后一组是多项式</a:t>
            </a:r>
            <a:r>
              <a:rPr lang="en-US" altLang="zh-CN" sz="2800" b="1" dirty="0">
                <a:solidFill>
                  <a:srgbClr val="FF0000"/>
                </a:solidFill>
              </a:rPr>
              <a:t>.</a:t>
            </a:r>
            <a:endParaRPr lang="zh-CN" altLang="en-US" sz="2800" b="1" dirty="0">
              <a:solidFill>
                <a:srgbClr val="FF0000"/>
              </a:solidFill>
            </a:endParaRPr>
          </a:p>
        </p:txBody>
      </p:sp>
      <p:sp>
        <p:nvSpPr>
          <p:cNvPr id="14" name="Text Box 8"/>
          <p:cNvSpPr txBox="1">
            <a:spLocks noChangeArrowheads="1"/>
          </p:cNvSpPr>
          <p:nvPr/>
        </p:nvSpPr>
        <p:spPr bwMode="auto">
          <a:xfrm>
            <a:off x="434975" y="3759200"/>
            <a:ext cx="4513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t>如何找两个分式的公分母？</a:t>
            </a:r>
          </a:p>
        </p:txBody>
      </p:sp>
      <p:sp>
        <p:nvSpPr>
          <p:cNvPr id="15" name="Text Box 8"/>
          <p:cNvSpPr txBox="1">
            <a:spLocks noChangeArrowheads="1"/>
          </p:cNvSpPr>
          <p:nvPr/>
        </p:nvSpPr>
        <p:spPr bwMode="auto">
          <a:xfrm>
            <a:off x="1922463" y="5943600"/>
            <a:ext cx="342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FontTx/>
              <a:buNone/>
              <a:defRPr/>
            </a:pPr>
            <a:r>
              <a:rPr lang="zh-CN" altLang="en-US" sz="3600" b="1" dirty="0">
                <a:solidFill>
                  <a:srgbClr val="FF0000"/>
                </a:solidFill>
                <a:effectLst>
                  <a:outerShdw blurRad="38100" dist="38100" dir="2700000" algn="tl">
                    <a:srgbClr val="000000">
                      <a:alpha val="43137"/>
                    </a:srgbClr>
                  </a:outerShdw>
                </a:effectLst>
                <a:sym typeface="+mn-ea"/>
              </a:rPr>
              <a:t>找最简公分母！</a:t>
            </a:r>
          </a:p>
        </p:txBody>
      </p:sp>
      <p:grpSp>
        <p:nvGrpSpPr>
          <p:cNvPr id="2" name="组合 1"/>
          <p:cNvGrpSpPr/>
          <p:nvPr/>
        </p:nvGrpSpPr>
        <p:grpSpPr bwMode="auto">
          <a:xfrm>
            <a:off x="495300" y="1368425"/>
            <a:ext cx="8256588" cy="944563"/>
            <a:chOff x="407890" y="1170493"/>
            <a:chExt cx="8257111" cy="944944"/>
          </a:xfrm>
        </p:grpSpPr>
        <p:grpSp>
          <p:nvGrpSpPr>
            <p:cNvPr id="29704" name="组合 11"/>
            <p:cNvGrpSpPr/>
            <p:nvPr/>
          </p:nvGrpSpPr>
          <p:grpSpPr bwMode="auto">
            <a:xfrm>
              <a:off x="407890" y="1220087"/>
              <a:ext cx="5889215" cy="895350"/>
              <a:chOff x="532810" y="1596180"/>
              <a:chExt cx="5812568" cy="895350"/>
            </a:xfrm>
          </p:grpSpPr>
          <p:graphicFrame>
            <p:nvGraphicFramePr>
              <p:cNvPr id="29705" name="Object 7"/>
              <p:cNvGraphicFramePr/>
              <p:nvPr/>
            </p:nvGraphicFramePr>
            <p:xfrm>
              <a:off x="532810" y="1596180"/>
              <a:ext cx="2816225" cy="895350"/>
            </p:xfrm>
            <a:graphic>
              <a:graphicData uri="http://schemas.openxmlformats.org/presentationml/2006/ole">
                <mc:AlternateContent xmlns:mc="http://schemas.openxmlformats.org/markup-compatibility/2006">
                  <mc:Choice xmlns:v="urn:schemas-microsoft-com:vml" Requires="v">
                    <p:oleObj spid="_x0000_s29716" r:id="rId3" imgW="1180465" imgH="419100" progId="Equation.DSMT4">
                      <p:embed/>
                    </p:oleObj>
                  </mc:Choice>
                  <mc:Fallback>
                    <p:oleObj r:id="rId3" imgW="1180465" imgH="419100" progId="Equation.DSMT4">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10" y="1596180"/>
                            <a:ext cx="28162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9706" name="Text Box 6"/>
              <p:cNvSpPr txBox="1">
                <a:spLocks noChangeArrowheads="1"/>
              </p:cNvSpPr>
              <p:nvPr/>
            </p:nvSpPr>
            <p:spPr bwMode="auto">
              <a:xfrm>
                <a:off x="3140662" y="1643315"/>
                <a:ext cx="32047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a:t>分母有什么特点？分式</a:t>
                </a:r>
              </a:p>
            </p:txBody>
          </p:sp>
        </p:grpSp>
        <p:graphicFrame>
          <p:nvGraphicFramePr>
            <p:cNvPr id="29707" name="Object 7"/>
            <p:cNvGraphicFramePr/>
            <p:nvPr/>
          </p:nvGraphicFramePr>
          <p:xfrm>
            <a:off x="6148814" y="1170493"/>
            <a:ext cx="2516187" cy="839787"/>
          </p:xfrm>
          <a:graphic>
            <a:graphicData uri="http://schemas.openxmlformats.org/presentationml/2006/ole">
              <mc:AlternateContent xmlns:mc="http://schemas.openxmlformats.org/markup-compatibility/2006">
                <mc:Choice xmlns:v="urn:schemas-microsoft-com:vml" Requires="v">
                  <p:oleObj spid="_x0000_s29717" r:id="rId5" imgW="1040765" imgH="393700" progId="Equation.DSMT4">
                    <p:embed/>
                  </p:oleObj>
                </mc:Choice>
                <mc:Fallback>
                  <p:oleObj r:id="rId5" imgW="1040765" imgH="393700" progId="Equation.DSMT4">
                    <p:embed/>
                    <p:pic>
                      <p:nvPicPr>
                        <p:cNvPr id="0" name="Object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8814" y="1170493"/>
                          <a:ext cx="25161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80">
                                          <p:stCondLst>
                                            <p:cond delay="0"/>
                                          </p:stCondLst>
                                        </p:cTn>
                                        <p:tgtEl>
                                          <p:spTgt spid="15"/>
                                        </p:tgtEl>
                                      </p:cBhvr>
                                    </p:animEffect>
                                    <p:anim calcmode="lin" valueType="num">
                                      <p:cBhvr>
                                        <p:cTn id="4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8" dur="26">
                                          <p:stCondLst>
                                            <p:cond delay="650"/>
                                          </p:stCondLst>
                                        </p:cTn>
                                        <p:tgtEl>
                                          <p:spTgt spid="15"/>
                                        </p:tgtEl>
                                      </p:cBhvr>
                                      <p:to x="100000" y="60000"/>
                                    </p:animScale>
                                    <p:animScale>
                                      <p:cBhvr>
                                        <p:cTn id="49" dur="166" decel="50000">
                                          <p:stCondLst>
                                            <p:cond delay="676"/>
                                          </p:stCondLst>
                                        </p:cTn>
                                        <p:tgtEl>
                                          <p:spTgt spid="15"/>
                                        </p:tgtEl>
                                      </p:cBhvr>
                                      <p:to x="100000" y="100000"/>
                                    </p:animScale>
                                    <p:animScale>
                                      <p:cBhvr>
                                        <p:cTn id="50" dur="26">
                                          <p:stCondLst>
                                            <p:cond delay="1312"/>
                                          </p:stCondLst>
                                        </p:cTn>
                                        <p:tgtEl>
                                          <p:spTgt spid="15"/>
                                        </p:tgtEl>
                                      </p:cBhvr>
                                      <p:to x="100000" y="80000"/>
                                    </p:animScale>
                                    <p:animScale>
                                      <p:cBhvr>
                                        <p:cTn id="51" dur="166" decel="50000">
                                          <p:stCondLst>
                                            <p:cond delay="1338"/>
                                          </p:stCondLst>
                                        </p:cTn>
                                        <p:tgtEl>
                                          <p:spTgt spid="15"/>
                                        </p:tgtEl>
                                      </p:cBhvr>
                                      <p:to x="100000" y="100000"/>
                                    </p:animScale>
                                    <p:animScale>
                                      <p:cBhvr>
                                        <p:cTn id="52" dur="26">
                                          <p:stCondLst>
                                            <p:cond delay="1642"/>
                                          </p:stCondLst>
                                        </p:cTn>
                                        <p:tgtEl>
                                          <p:spTgt spid="15"/>
                                        </p:tgtEl>
                                      </p:cBhvr>
                                      <p:to x="100000" y="90000"/>
                                    </p:animScale>
                                    <p:animScale>
                                      <p:cBhvr>
                                        <p:cTn id="53" dur="166" decel="50000">
                                          <p:stCondLst>
                                            <p:cond delay="1668"/>
                                          </p:stCondLst>
                                        </p:cTn>
                                        <p:tgtEl>
                                          <p:spTgt spid="15"/>
                                        </p:tgtEl>
                                      </p:cBhvr>
                                      <p:to x="100000" y="100000"/>
                                    </p:animScale>
                                    <p:animScale>
                                      <p:cBhvr>
                                        <p:cTn id="54" dur="26">
                                          <p:stCondLst>
                                            <p:cond delay="1808"/>
                                          </p:stCondLst>
                                        </p:cTn>
                                        <p:tgtEl>
                                          <p:spTgt spid="15"/>
                                        </p:tgtEl>
                                      </p:cBhvr>
                                      <p:to x="100000" y="95000"/>
                                    </p:animScale>
                                    <p:animScale>
                                      <p:cBhvr>
                                        <p:cTn id="5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690563" y="709613"/>
            <a:ext cx="7824787" cy="1058862"/>
            <a:chOff x="690919" y="710117"/>
            <a:chExt cx="7824562" cy="1058073"/>
          </a:xfrm>
        </p:grpSpPr>
        <p:sp>
          <p:nvSpPr>
            <p:cNvPr id="30722" name="Rectangle 3"/>
            <p:cNvSpPr>
              <a:spLocks noChangeArrowheads="1"/>
            </p:cNvSpPr>
            <p:nvPr/>
          </p:nvSpPr>
          <p:spPr bwMode="auto">
            <a:xfrm>
              <a:off x="690919" y="885034"/>
              <a:ext cx="18934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altLang="zh-CN" sz="3200">
                  <a:latin typeface="Times New Roman Italic" pitchFamily="18" charset="0"/>
                  <a:ea typeface="黑体" panose="02010609060101010101" pitchFamily="49" charset="-122"/>
                </a:rPr>
                <a:t>(1)</a:t>
              </a:r>
              <a:r>
                <a:rPr lang="zh-CN" altLang="en-US" sz="3200">
                  <a:latin typeface="Times New Roman Italic" pitchFamily="18" charset="0"/>
                  <a:ea typeface="黑体" panose="02010609060101010101" pitchFamily="49" charset="-122"/>
                </a:rPr>
                <a:t>求分式</a:t>
              </a:r>
            </a:p>
          </p:txBody>
        </p:sp>
        <p:graphicFrame>
          <p:nvGraphicFramePr>
            <p:cNvPr id="30723" name="Object 4"/>
            <p:cNvGraphicFramePr>
              <a:graphicFrameLocks noChangeAspect="1"/>
            </p:cNvGraphicFramePr>
            <p:nvPr/>
          </p:nvGraphicFramePr>
          <p:xfrm>
            <a:off x="2411152" y="710117"/>
            <a:ext cx="3455987" cy="1058073"/>
          </p:xfrm>
          <a:graphic>
            <a:graphicData uri="http://schemas.openxmlformats.org/presentationml/2006/ole">
              <mc:AlternateContent xmlns:mc="http://schemas.openxmlformats.org/markup-compatibility/2006">
                <mc:Choice xmlns:v="urn:schemas-microsoft-com:vml" Requires="v">
                  <p:oleObj spid="_x0000_s30762" r:id="rId3" imgW="1398905" imgH="432435" progId="Equation.3">
                    <p:embed/>
                  </p:oleObj>
                </mc:Choice>
                <mc:Fallback>
                  <p:oleObj r:id="rId3" imgW="1398905" imgH="432435"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152" y="710117"/>
                          <a:ext cx="3455987" cy="10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0724" name="Rectangle 5"/>
            <p:cNvSpPr>
              <a:spLocks noChangeArrowheads="1"/>
            </p:cNvSpPr>
            <p:nvPr/>
          </p:nvSpPr>
          <p:spPr bwMode="auto">
            <a:xfrm>
              <a:off x="5727440" y="863496"/>
              <a:ext cx="2788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a:latin typeface="Times New Roman Italic" pitchFamily="18" charset="0"/>
                  <a:ea typeface="黑体" panose="02010609060101010101" pitchFamily="49" charset="-122"/>
                </a:rPr>
                <a:t>的最简公分母</a:t>
              </a:r>
              <a:r>
                <a:rPr lang="en-US" altLang="zh-CN" sz="3200">
                  <a:latin typeface="Times New Roman Italic" pitchFamily="18" charset="0"/>
                  <a:ea typeface="黑体" panose="02010609060101010101" pitchFamily="49" charset="-122"/>
                </a:rPr>
                <a:t>.</a:t>
              </a:r>
              <a:r>
                <a:rPr lang="zh-CN" altLang="en-US" sz="3600">
                  <a:latin typeface="Times New Roman Italic" pitchFamily="18" charset="0"/>
                  <a:ea typeface="黑体" panose="02010609060101010101" pitchFamily="49" charset="-122"/>
                </a:rPr>
                <a:t> </a:t>
              </a:r>
            </a:p>
          </p:txBody>
        </p:sp>
      </p:grpSp>
      <p:sp>
        <p:nvSpPr>
          <p:cNvPr id="9222" name="Line 6"/>
          <p:cNvSpPr>
            <a:spLocks noChangeShapeType="1"/>
          </p:cNvSpPr>
          <p:nvPr/>
        </p:nvSpPr>
        <p:spPr bwMode="auto">
          <a:xfrm flipH="1">
            <a:off x="2008188" y="1603375"/>
            <a:ext cx="539750" cy="1385888"/>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3" name="Line 7"/>
          <p:cNvSpPr>
            <a:spLocks noChangeShapeType="1"/>
          </p:cNvSpPr>
          <p:nvPr/>
        </p:nvSpPr>
        <p:spPr bwMode="auto">
          <a:xfrm flipH="1">
            <a:off x="2079625" y="1603375"/>
            <a:ext cx="1843088" cy="136525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4" name="Line 8"/>
          <p:cNvSpPr>
            <a:spLocks noChangeShapeType="1"/>
          </p:cNvSpPr>
          <p:nvPr/>
        </p:nvSpPr>
        <p:spPr bwMode="auto">
          <a:xfrm flipH="1">
            <a:off x="2224088" y="1600200"/>
            <a:ext cx="2836862" cy="136842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5" name="Text Box 9"/>
          <p:cNvSpPr txBox="1">
            <a:spLocks noChangeArrowheads="1"/>
          </p:cNvSpPr>
          <p:nvPr/>
        </p:nvSpPr>
        <p:spPr bwMode="auto">
          <a:xfrm>
            <a:off x="1647825" y="2824163"/>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altLang="zh-CN" sz="4000">
                <a:latin typeface="Times New Roman Italic" pitchFamily="18" charset="0"/>
                <a:ea typeface="黑体" panose="02010609060101010101" pitchFamily="49" charset="-122"/>
              </a:rPr>
              <a:t>12</a:t>
            </a:r>
          </a:p>
        </p:txBody>
      </p:sp>
      <p:sp>
        <p:nvSpPr>
          <p:cNvPr id="9226" name="Rectangle 10"/>
          <p:cNvSpPr>
            <a:spLocks noChangeArrowheads="1"/>
          </p:cNvSpPr>
          <p:nvPr/>
        </p:nvSpPr>
        <p:spPr bwMode="auto">
          <a:xfrm>
            <a:off x="447675" y="4830763"/>
            <a:ext cx="6340475" cy="523875"/>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defRPr/>
            </a:pPr>
            <a:r>
              <a:rPr lang="zh-CN" altLang="en-US" sz="28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系数：</a:t>
            </a:r>
            <a:r>
              <a:rPr lang="zh-CN" altLang="en-US" sz="2800" dirty="0">
                <a:latin typeface="Times New Roman Italic" pitchFamily="18" charset="0"/>
                <a:ea typeface="黑体" panose="02010609060101010101" pitchFamily="49" charset="-122"/>
                <a:sym typeface="+mn-ea"/>
              </a:rPr>
              <a:t>各分母系数的</a:t>
            </a:r>
            <a:r>
              <a:rPr lang="zh-CN" altLang="en-US" sz="2800" dirty="0">
                <a:solidFill>
                  <a:srgbClr val="FF0066"/>
                </a:solidFill>
                <a:latin typeface="Times New Roman Italic" pitchFamily="18" charset="0"/>
                <a:ea typeface="黑体" panose="02010609060101010101" pitchFamily="49" charset="-122"/>
                <a:sym typeface="+mn-ea"/>
              </a:rPr>
              <a:t>最小公倍数</a:t>
            </a:r>
            <a:r>
              <a:rPr lang="zh-CN" altLang="en-US" sz="2800" dirty="0">
                <a:latin typeface="Times New Roman Italic" pitchFamily="18" charset="0"/>
                <a:ea typeface="黑体" panose="02010609060101010101" pitchFamily="49" charset="-122"/>
                <a:sym typeface="+mn-ea"/>
              </a:rPr>
              <a:t>。</a:t>
            </a:r>
          </a:p>
        </p:txBody>
      </p:sp>
      <p:sp>
        <p:nvSpPr>
          <p:cNvPr id="9227" name="Line 11"/>
          <p:cNvSpPr>
            <a:spLocks noChangeShapeType="1"/>
          </p:cNvSpPr>
          <p:nvPr/>
        </p:nvSpPr>
        <p:spPr bwMode="auto">
          <a:xfrm>
            <a:off x="2800350" y="1600200"/>
            <a:ext cx="360363" cy="1296988"/>
          </a:xfrm>
          <a:prstGeom prst="line">
            <a:avLst/>
          </a:prstGeom>
          <a:noFill/>
          <a:ln w="38100">
            <a:solidFill>
              <a:srgbClr val="00B0F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8" name="Line 12"/>
          <p:cNvSpPr>
            <a:spLocks noChangeShapeType="1"/>
          </p:cNvSpPr>
          <p:nvPr/>
        </p:nvSpPr>
        <p:spPr bwMode="auto">
          <a:xfrm flipH="1">
            <a:off x="3305175" y="1603375"/>
            <a:ext cx="850900" cy="1293813"/>
          </a:xfrm>
          <a:prstGeom prst="line">
            <a:avLst/>
          </a:prstGeom>
          <a:noFill/>
          <a:ln w="38100">
            <a:solidFill>
              <a:srgbClr val="00B0F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9" name="Line 13"/>
          <p:cNvSpPr>
            <a:spLocks noChangeShapeType="1"/>
          </p:cNvSpPr>
          <p:nvPr/>
        </p:nvSpPr>
        <p:spPr bwMode="auto">
          <a:xfrm flipH="1">
            <a:off x="3330575" y="1606550"/>
            <a:ext cx="1974850" cy="1290638"/>
          </a:xfrm>
          <a:prstGeom prst="line">
            <a:avLst/>
          </a:prstGeom>
          <a:noFill/>
          <a:ln w="38100">
            <a:solidFill>
              <a:srgbClr val="00B0F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230" name="Object 14"/>
          <p:cNvGraphicFramePr>
            <a:graphicFrameLocks noChangeAspect="1"/>
          </p:cNvGraphicFramePr>
          <p:nvPr/>
        </p:nvGraphicFramePr>
        <p:xfrm>
          <a:off x="2776538" y="2657475"/>
          <a:ext cx="739775" cy="792163"/>
        </p:xfrm>
        <a:graphic>
          <a:graphicData uri="http://schemas.openxmlformats.org/presentationml/2006/ole">
            <mc:AlternateContent xmlns:mc="http://schemas.openxmlformats.org/markup-compatibility/2006">
              <mc:Choice xmlns:v="urn:schemas-microsoft-com:vml" Requires="v">
                <p:oleObj spid="_x0000_s30763" r:id="rId5" imgW="241300" imgH="254000" progId="Equation.3">
                  <p:embed/>
                </p:oleObj>
              </mc:Choice>
              <mc:Fallback>
                <p:oleObj r:id="rId5" imgW="241300" imgH="2540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538" y="2657475"/>
                        <a:ext cx="7397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1" name="Line 15"/>
          <p:cNvSpPr>
            <a:spLocks noChangeShapeType="1"/>
          </p:cNvSpPr>
          <p:nvPr/>
        </p:nvSpPr>
        <p:spPr bwMode="auto">
          <a:xfrm>
            <a:off x="3068638" y="1679575"/>
            <a:ext cx="1016000" cy="1223963"/>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2" name="Line 16"/>
          <p:cNvSpPr>
            <a:spLocks noChangeShapeType="1"/>
          </p:cNvSpPr>
          <p:nvPr/>
        </p:nvSpPr>
        <p:spPr bwMode="auto">
          <a:xfrm flipH="1">
            <a:off x="4138613" y="1671638"/>
            <a:ext cx="327025" cy="1204912"/>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3" name="Line 17"/>
          <p:cNvSpPr>
            <a:spLocks noChangeShapeType="1"/>
          </p:cNvSpPr>
          <p:nvPr/>
        </p:nvSpPr>
        <p:spPr bwMode="auto">
          <a:xfrm flipH="1">
            <a:off x="4229100" y="1652588"/>
            <a:ext cx="1173163" cy="1158875"/>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234" name="Object 18"/>
          <p:cNvGraphicFramePr>
            <a:graphicFrameLocks noChangeAspect="1"/>
          </p:cNvGraphicFramePr>
          <p:nvPr/>
        </p:nvGraphicFramePr>
        <p:xfrm>
          <a:off x="3663950" y="2608263"/>
          <a:ext cx="728663" cy="936625"/>
        </p:xfrm>
        <a:graphic>
          <a:graphicData uri="http://schemas.openxmlformats.org/presentationml/2006/ole">
            <mc:AlternateContent xmlns:mc="http://schemas.openxmlformats.org/markup-compatibility/2006">
              <mc:Choice xmlns:v="urn:schemas-microsoft-com:vml" Requires="v">
                <p:oleObj spid="_x0000_s30764" r:id="rId7" imgW="241300" imgH="304800" progId="Equation.3">
                  <p:embed/>
                </p:oleObj>
              </mc:Choice>
              <mc:Fallback>
                <p:oleObj r:id="rId7" imgW="241300" imgH="304800"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3950" y="2608263"/>
                        <a:ext cx="728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5" name="Line 19"/>
          <p:cNvSpPr>
            <a:spLocks noChangeShapeType="1"/>
          </p:cNvSpPr>
          <p:nvPr/>
        </p:nvSpPr>
        <p:spPr bwMode="auto">
          <a:xfrm>
            <a:off x="3519488" y="1673225"/>
            <a:ext cx="1403350" cy="1379538"/>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236" name="Object 20"/>
          <p:cNvGraphicFramePr>
            <a:graphicFrameLocks noChangeAspect="1"/>
          </p:cNvGraphicFramePr>
          <p:nvPr/>
        </p:nvGraphicFramePr>
        <p:xfrm>
          <a:off x="4564063" y="2941638"/>
          <a:ext cx="568325" cy="568325"/>
        </p:xfrm>
        <a:graphic>
          <a:graphicData uri="http://schemas.openxmlformats.org/presentationml/2006/ole">
            <mc:AlternateContent xmlns:mc="http://schemas.openxmlformats.org/markup-compatibility/2006">
              <mc:Choice xmlns:v="urn:schemas-microsoft-com:vml" Requires="v">
                <p:oleObj spid="_x0000_s30765" r:id="rId9" imgW="165100" imgH="165100" progId="Equation.3">
                  <p:embed/>
                </p:oleObj>
              </mc:Choice>
              <mc:Fallback>
                <p:oleObj r:id="rId9" imgW="165100" imgH="16510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4063" y="2941638"/>
                        <a:ext cx="568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7" name="Rectangle 21"/>
          <p:cNvSpPr>
            <a:spLocks noChangeArrowheads="1"/>
          </p:cNvSpPr>
          <p:nvPr/>
        </p:nvSpPr>
        <p:spPr bwMode="auto">
          <a:xfrm>
            <a:off x="447675" y="5532438"/>
            <a:ext cx="7007225" cy="523875"/>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defRPr/>
            </a:pPr>
            <a:r>
              <a:rPr lang="zh-CN" altLang="en-US" sz="28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因式：</a:t>
            </a:r>
            <a:r>
              <a:rPr lang="zh-CN" altLang="en-US" sz="2800" dirty="0">
                <a:latin typeface="Times New Roman Italic" pitchFamily="18" charset="0"/>
                <a:ea typeface="黑体" panose="02010609060101010101" pitchFamily="49" charset="-122"/>
                <a:sym typeface="+mn-ea"/>
              </a:rPr>
              <a:t>各分母中所有字母因式的</a:t>
            </a:r>
            <a:r>
              <a:rPr lang="zh-CN" altLang="en-US" sz="2800" dirty="0">
                <a:solidFill>
                  <a:srgbClr val="FF0066"/>
                </a:solidFill>
                <a:latin typeface="Times New Roman Italic" pitchFamily="18" charset="0"/>
                <a:ea typeface="黑体" panose="02010609060101010101" pitchFamily="49" charset="-122"/>
                <a:sym typeface="+mn-ea"/>
              </a:rPr>
              <a:t>最高</a:t>
            </a:r>
            <a:r>
              <a:rPr lang="zh-CN" altLang="en-US" sz="2800" dirty="0">
                <a:latin typeface="Times New Roman Italic" pitchFamily="18" charset="0"/>
                <a:ea typeface="黑体" panose="02010609060101010101" pitchFamily="49" charset="-122"/>
                <a:sym typeface="+mn-ea"/>
              </a:rPr>
              <a:t>次幂。</a:t>
            </a:r>
          </a:p>
        </p:txBody>
      </p:sp>
      <p:sp>
        <p:nvSpPr>
          <p:cNvPr id="30741" name="Rectangle 22"/>
          <p:cNvSpPr>
            <a:spLocks noChangeArrowheads="1"/>
          </p:cNvSpPr>
          <p:nvPr/>
        </p:nvSpPr>
        <p:spPr bwMode="auto">
          <a:xfrm>
            <a:off x="5727700" y="3525838"/>
            <a:ext cx="265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a:latin typeface="Times New Roman Italic" pitchFamily="18" charset="0"/>
                <a:ea typeface="黑体" panose="02010609060101010101" pitchFamily="49" charset="-122"/>
              </a:rPr>
              <a:t>      </a:t>
            </a:r>
            <a:endParaRPr lang="zh-CN" altLang="en-US" sz="3600">
              <a:latin typeface="Times New Roman Italic" pitchFamily="18" charset="0"/>
              <a:ea typeface="黑体" panose="02010609060101010101" pitchFamily="49" charset="-122"/>
            </a:endParaRPr>
          </a:p>
        </p:txBody>
      </p:sp>
      <p:grpSp>
        <p:nvGrpSpPr>
          <p:cNvPr id="4" name="组合 3"/>
          <p:cNvGrpSpPr/>
          <p:nvPr/>
        </p:nvGrpSpPr>
        <p:grpSpPr bwMode="auto">
          <a:xfrm>
            <a:off x="5168900" y="2778125"/>
            <a:ext cx="3663950" cy="1673225"/>
            <a:chOff x="5169672" y="2778887"/>
            <a:chExt cx="3663243" cy="1672416"/>
          </a:xfrm>
        </p:grpSpPr>
        <p:sp>
          <p:nvSpPr>
            <p:cNvPr id="30743" name="AutoShape 23"/>
            <p:cNvSpPr>
              <a:spLocks noChangeArrowheads="1"/>
            </p:cNvSpPr>
            <p:nvPr/>
          </p:nvSpPr>
          <p:spPr bwMode="auto">
            <a:xfrm>
              <a:off x="5169672" y="2778887"/>
              <a:ext cx="3663243" cy="1672416"/>
            </a:xfrm>
            <a:prstGeom prst="cloudCallout">
              <a:avLst>
                <a:gd name="adj1" fmla="val -31014"/>
                <a:gd name="adj2" fmla="val -96162"/>
              </a:avLst>
            </a:prstGeom>
            <a:gradFill rotWithShape="1">
              <a:gsLst>
                <a:gs pos="0">
                  <a:schemeClr val="bg1"/>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3200">
                <a:latin typeface="Times New Roman Italic" pitchFamily="18" charset="0"/>
                <a:ea typeface="黑体" panose="02010609060101010101" pitchFamily="49" charset="-122"/>
              </a:endParaRPr>
            </a:p>
          </p:txBody>
        </p:sp>
        <p:sp>
          <p:nvSpPr>
            <p:cNvPr id="30744" name="矩形 2"/>
            <p:cNvSpPr>
              <a:spLocks noChangeArrowheads="1"/>
            </p:cNvSpPr>
            <p:nvPr/>
          </p:nvSpPr>
          <p:spPr bwMode="auto">
            <a:xfrm>
              <a:off x="5282767" y="2989219"/>
              <a:ext cx="3437052"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4000"/>
                </a:lnSpc>
              </a:pPr>
              <a:r>
                <a:rPr lang="zh-CN" altLang="en-US" sz="2800">
                  <a:latin typeface="Times New Roman Italic" pitchFamily="18" charset="0"/>
                  <a:ea typeface="黑体" panose="02010609060101010101" pitchFamily="49" charset="-122"/>
                </a:rPr>
                <a:t>        三个分式的最简公分母为</a:t>
              </a:r>
              <a:r>
                <a:rPr lang="en-US" altLang="zh-CN" sz="2800">
                  <a:solidFill>
                    <a:srgbClr val="FF0066"/>
                  </a:solidFill>
                  <a:latin typeface="Times New Roman Italic" pitchFamily="18" charset="0"/>
                  <a:ea typeface="黑体" panose="02010609060101010101" pitchFamily="49" charset="-122"/>
                </a:rPr>
                <a:t>12x</a:t>
              </a:r>
              <a:r>
                <a:rPr lang="en-US" altLang="zh-CN" sz="2800" baseline="30000">
                  <a:solidFill>
                    <a:srgbClr val="FF0066"/>
                  </a:solidFill>
                  <a:latin typeface="Times New Roman Italic" pitchFamily="18" charset="0"/>
                  <a:ea typeface="黑体" panose="02010609060101010101" pitchFamily="49" charset="-122"/>
                </a:rPr>
                <a:t>3</a:t>
              </a:r>
              <a:r>
                <a:rPr lang="en-US" altLang="zh-CN" sz="2800">
                  <a:solidFill>
                    <a:srgbClr val="FF0066"/>
                  </a:solidFill>
                  <a:latin typeface="Times New Roman Italic" pitchFamily="18" charset="0"/>
                  <a:ea typeface="黑体" panose="02010609060101010101" pitchFamily="49" charset="-122"/>
                </a:rPr>
                <a:t>y</a:t>
              </a:r>
              <a:r>
                <a:rPr lang="en-US" altLang="zh-CN" sz="2800" baseline="30000">
                  <a:solidFill>
                    <a:srgbClr val="FF0066"/>
                  </a:solidFill>
                  <a:latin typeface="Times New Roman Italic" pitchFamily="18" charset="0"/>
                  <a:ea typeface="黑体" panose="02010609060101010101" pitchFamily="49" charset="-122"/>
                </a:rPr>
                <a:t>4</a:t>
              </a:r>
              <a:r>
                <a:rPr lang="en-US" altLang="zh-CN" sz="2800">
                  <a:solidFill>
                    <a:srgbClr val="FF0066"/>
                  </a:solidFill>
                  <a:latin typeface="Times New Roman Italic" pitchFamily="18" charset="0"/>
                  <a:ea typeface="黑体" panose="02010609060101010101" pitchFamily="49" charset="-122"/>
                </a:rPr>
                <a:t>z</a:t>
              </a:r>
              <a:r>
                <a:rPr lang="zh-CN" altLang="en-US" sz="2800">
                  <a:latin typeface="Times New Roman Italic" pitchFamily="18" charset="0"/>
                  <a:ea typeface="黑体" panose="02010609060101010101" pitchFamily="49" charset="-122"/>
                </a:rPr>
                <a:t>。</a:t>
              </a:r>
            </a:p>
          </p:txBody>
        </p:sp>
      </p:grpSp>
      <p:sp>
        <p:nvSpPr>
          <p:cNvPr id="5" name="右大括号 4"/>
          <p:cNvSpPr/>
          <p:nvPr/>
        </p:nvSpPr>
        <p:spPr>
          <a:xfrm>
            <a:off x="7121525" y="4835525"/>
            <a:ext cx="252413" cy="1068388"/>
          </a:xfrm>
          <a:prstGeom prst="rightBrace">
            <a:avLst>
              <a:gd name="adj1" fmla="val 67592"/>
              <a:gd name="adj2" fmla="val 48253"/>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eaLnBrk="0" hangingPunct="0">
              <a:buFontTx/>
              <a:buNone/>
              <a:defRPr/>
            </a:pPr>
            <a:endParaRPr lang="zh-CN" altLang="en-US"/>
          </a:p>
        </p:txBody>
      </p:sp>
      <p:sp>
        <p:nvSpPr>
          <p:cNvPr id="28" name="Rectangle 10"/>
          <p:cNvSpPr>
            <a:spLocks noChangeArrowheads="1"/>
          </p:cNvSpPr>
          <p:nvPr/>
        </p:nvSpPr>
        <p:spPr bwMode="auto">
          <a:xfrm>
            <a:off x="7454900" y="5064125"/>
            <a:ext cx="9223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a:latin typeface="Times New Roman Italic" pitchFamily="18" charset="0"/>
                <a:ea typeface="黑体" panose="02010609060101010101" pitchFamily="49" charset="-122"/>
              </a:rPr>
              <a:t>乘积</a:t>
            </a:r>
          </a:p>
        </p:txBody>
      </p:sp>
      <p:sp>
        <p:nvSpPr>
          <p:cNvPr id="29" name="Line 17"/>
          <p:cNvSpPr>
            <a:spLocks noChangeShapeType="1"/>
          </p:cNvSpPr>
          <p:nvPr/>
        </p:nvSpPr>
        <p:spPr bwMode="auto">
          <a:xfrm flipH="1" flipV="1">
            <a:off x="7620000" y="4198938"/>
            <a:ext cx="263525" cy="996950"/>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ipe(up)">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wipe(up)">
                                      <p:cBhvr>
                                        <p:cTn id="17" dur="500"/>
                                        <p:tgtEl>
                                          <p:spTgt spid="92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wipe(up)">
                                      <p:cBhvr>
                                        <p:cTn id="22" dur="500"/>
                                        <p:tgtEl>
                                          <p:spTgt spid="92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227"/>
                                        </p:tgtEl>
                                        <p:attrNameLst>
                                          <p:attrName>style.visibility</p:attrName>
                                        </p:attrNameLst>
                                      </p:cBhvr>
                                      <p:to>
                                        <p:strVal val="visible"/>
                                      </p:to>
                                    </p:set>
                                    <p:animEffect transition="in" filter="wipe(up)">
                                      <p:cBhvr>
                                        <p:cTn id="35" dur="500"/>
                                        <p:tgtEl>
                                          <p:spTgt spid="92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9228"/>
                                        </p:tgtEl>
                                        <p:attrNameLst>
                                          <p:attrName>style.visibility</p:attrName>
                                        </p:attrNameLst>
                                      </p:cBhvr>
                                      <p:to>
                                        <p:strVal val="visible"/>
                                      </p:to>
                                    </p:set>
                                    <p:animEffect transition="in" filter="wipe(up)">
                                      <p:cBhvr>
                                        <p:cTn id="40" dur="500"/>
                                        <p:tgtEl>
                                          <p:spTgt spid="92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229"/>
                                        </p:tgtEl>
                                        <p:attrNameLst>
                                          <p:attrName>style.visibility</p:attrName>
                                        </p:attrNameLst>
                                      </p:cBhvr>
                                      <p:to>
                                        <p:strVal val="visible"/>
                                      </p:to>
                                    </p:set>
                                    <p:animEffect transition="in" filter="wipe(up)">
                                      <p:cBhvr>
                                        <p:cTn id="45" dur="500"/>
                                        <p:tgtEl>
                                          <p:spTgt spid="922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23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9231"/>
                                        </p:tgtEl>
                                        <p:attrNameLst>
                                          <p:attrName>style.visibility</p:attrName>
                                        </p:attrNameLst>
                                      </p:cBhvr>
                                      <p:to>
                                        <p:strVal val="visible"/>
                                      </p:to>
                                    </p:set>
                                    <p:animEffect transition="in" filter="wipe(up)">
                                      <p:cBhvr>
                                        <p:cTn id="54" dur="500"/>
                                        <p:tgtEl>
                                          <p:spTgt spid="9231"/>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9232"/>
                                        </p:tgtEl>
                                        <p:attrNameLst>
                                          <p:attrName>style.visibility</p:attrName>
                                        </p:attrNameLst>
                                      </p:cBhvr>
                                      <p:to>
                                        <p:strVal val="visible"/>
                                      </p:to>
                                    </p:set>
                                    <p:animEffect transition="in" filter="wipe(up)">
                                      <p:cBhvr>
                                        <p:cTn id="58" dur="500"/>
                                        <p:tgtEl>
                                          <p:spTgt spid="9232"/>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9233"/>
                                        </p:tgtEl>
                                        <p:attrNameLst>
                                          <p:attrName>style.visibility</p:attrName>
                                        </p:attrNameLst>
                                      </p:cBhvr>
                                      <p:to>
                                        <p:strVal val="visible"/>
                                      </p:to>
                                    </p:set>
                                    <p:animEffect transition="in" filter="wipe(up)">
                                      <p:cBhvr>
                                        <p:cTn id="62" dur="500"/>
                                        <p:tgtEl>
                                          <p:spTgt spid="923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2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9235"/>
                                        </p:tgtEl>
                                        <p:attrNameLst>
                                          <p:attrName>style.visibility</p:attrName>
                                        </p:attrNameLst>
                                      </p:cBhvr>
                                      <p:to>
                                        <p:strVal val="visible"/>
                                      </p:to>
                                    </p:set>
                                    <p:animEffect transition="in" filter="wipe(up)">
                                      <p:cBhvr>
                                        <p:cTn id="71" dur="500"/>
                                        <p:tgtEl>
                                          <p:spTgt spid="923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923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2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circle(in)">
                                      <p:cBhvr>
                                        <p:cTn id="10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4" grpId="0" animBg="1"/>
      <p:bldP spid="9225" grpId="0"/>
      <p:bldP spid="9226" grpId="0"/>
      <p:bldP spid="9227" grpId="0" animBg="1"/>
      <p:bldP spid="9228" grpId="0" animBg="1"/>
      <p:bldP spid="9229" grpId="0" animBg="1"/>
      <p:bldP spid="9231" grpId="0" animBg="1"/>
      <p:bldP spid="9232" grpId="0" animBg="1"/>
      <p:bldP spid="9233" grpId="0" animBg="1"/>
      <p:bldP spid="9235" grpId="0" animBg="1"/>
      <p:bldP spid="9237" grpId="0"/>
      <p:bldP spid="5" grpId="0" animBg="1"/>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Line 6"/>
          <p:cNvSpPr>
            <a:spLocks noChangeShapeType="1"/>
          </p:cNvSpPr>
          <p:nvPr/>
        </p:nvSpPr>
        <p:spPr bwMode="auto">
          <a:xfrm flipH="1">
            <a:off x="2397125" y="2463800"/>
            <a:ext cx="433388" cy="147320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6" name="Rectangle 10"/>
          <p:cNvSpPr>
            <a:spLocks noChangeArrowheads="1"/>
          </p:cNvSpPr>
          <p:nvPr/>
        </p:nvSpPr>
        <p:spPr bwMode="auto">
          <a:xfrm>
            <a:off x="906463" y="4768850"/>
            <a:ext cx="5538787" cy="523875"/>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defRPr/>
            </a:pPr>
            <a:r>
              <a:rPr lang="zh-CN" altLang="en-US" sz="28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系数：</a:t>
            </a:r>
            <a:r>
              <a:rPr lang="zh-CN" altLang="en-US" sz="2800" dirty="0">
                <a:latin typeface="Times New Roman Italic" pitchFamily="18" charset="0"/>
                <a:ea typeface="黑体" panose="02010609060101010101" pitchFamily="49" charset="-122"/>
                <a:sym typeface="+mn-ea"/>
              </a:rPr>
              <a:t>各分母系数的</a:t>
            </a:r>
            <a:r>
              <a:rPr lang="zh-CN" altLang="en-US" sz="2800" dirty="0">
                <a:solidFill>
                  <a:srgbClr val="FF0066"/>
                </a:solidFill>
                <a:latin typeface="Times New Roman Italic" pitchFamily="18" charset="0"/>
                <a:ea typeface="黑体" panose="02010609060101010101" pitchFamily="49" charset="-122"/>
                <a:sym typeface="+mn-ea"/>
              </a:rPr>
              <a:t>最小公倍数</a:t>
            </a:r>
            <a:r>
              <a:rPr lang="zh-CN" altLang="en-US" sz="2800" dirty="0">
                <a:latin typeface="Times New Roman Italic" pitchFamily="18" charset="0"/>
                <a:ea typeface="黑体" panose="02010609060101010101" pitchFamily="49" charset="-122"/>
                <a:sym typeface="+mn-ea"/>
              </a:rPr>
              <a:t>。</a:t>
            </a:r>
          </a:p>
        </p:txBody>
      </p:sp>
      <p:sp>
        <p:nvSpPr>
          <p:cNvPr id="9227" name="Line 11"/>
          <p:cNvSpPr>
            <a:spLocks noChangeShapeType="1"/>
          </p:cNvSpPr>
          <p:nvPr/>
        </p:nvSpPr>
        <p:spPr bwMode="auto">
          <a:xfrm>
            <a:off x="3000375" y="2463800"/>
            <a:ext cx="360363" cy="1223963"/>
          </a:xfrm>
          <a:prstGeom prst="line">
            <a:avLst/>
          </a:prstGeom>
          <a:noFill/>
          <a:ln w="38100">
            <a:solidFill>
              <a:srgbClr val="7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8" name="Line 12"/>
          <p:cNvSpPr>
            <a:spLocks noChangeShapeType="1"/>
          </p:cNvSpPr>
          <p:nvPr/>
        </p:nvSpPr>
        <p:spPr bwMode="auto">
          <a:xfrm flipH="1">
            <a:off x="3357563" y="2451100"/>
            <a:ext cx="1081087" cy="1223963"/>
          </a:xfrm>
          <a:prstGeom prst="line">
            <a:avLst/>
          </a:prstGeom>
          <a:noFill/>
          <a:ln w="38100">
            <a:solidFill>
              <a:srgbClr val="7F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230" name="Object 14"/>
          <p:cNvGraphicFramePr>
            <a:graphicFrameLocks noChangeAspect="1"/>
          </p:cNvGraphicFramePr>
          <p:nvPr/>
        </p:nvGraphicFramePr>
        <p:xfrm>
          <a:off x="2676525" y="3654425"/>
          <a:ext cx="1360488" cy="681038"/>
        </p:xfrm>
        <a:graphic>
          <a:graphicData uri="http://schemas.openxmlformats.org/presentationml/2006/ole">
            <mc:AlternateContent xmlns:mc="http://schemas.openxmlformats.org/markup-compatibility/2006">
              <mc:Choice xmlns:v="urn:schemas-microsoft-com:vml" Requires="v">
                <p:oleObj spid="_x0000_s31796" r:id="rId3" imgW="354965" imgH="177800" progId="Equation.DSMT4">
                  <p:embed/>
                </p:oleObj>
              </mc:Choice>
              <mc:Fallback>
                <p:oleObj r:id="rId3" imgW="354965" imgH="177800" progId="Equation.DSMT4">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525" y="3654425"/>
                        <a:ext cx="136048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3" name="Line 17"/>
          <p:cNvSpPr>
            <a:spLocks noChangeShapeType="1"/>
          </p:cNvSpPr>
          <p:nvPr/>
        </p:nvSpPr>
        <p:spPr bwMode="auto">
          <a:xfrm>
            <a:off x="4902200" y="1671638"/>
            <a:ext cx="0" cy="520700"/>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5" name="Line 19"/>
          <p:cNvSpPr>
            <a:spLocks noChangeShapeType="1"/>
          </p:cNvSpPr>
          <p:nvPr/>
        </p:nvSpPr>
        <p:spPr bwMode="auto">
          <a:xfrm flipH="1">
            <a:off x="4749800" y="2446338"/>
            <a:ext cx="631825" cy="1450975"/>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9236" name="Object 20"/>
          <p:cNvGraphicFramePr>
            <a:graphicFrameLocks noChangeAspect="1"/>
          </p:cNvGraphicFramePr>
          <p:nvPr/>
        </p:nvGraphicFramePr>
        <p:xfrm>
          <a:off x="2043113" y="3736975"/>
          <a:ext cx="625475" cy="625475"/>
        </p:xfrm>
        <a:graphic>
          <a:graphicData uri="http://schemas.openxmlformats.org/presentationml/2006/ole">
            <mc:AlternateContent xmlns:mc="http://schemas.openxmlformats.org/markup-compatibility/2006">
              <mc:Choice xmlns:v="urn:schemas-microsoft-com:vml" Requires="v">
                <p:oleObj spid="_x0000_s31797" r:id="rId5" imgW="139700" imgH="139700" progId="Equation.DSMT4">
                  <p:embed/>
                </p:oleObj>
              </mc:Choice>
              <mc:Fallback>
                <p:oleObj r:id="rId5" imgW="139700" imgH="139700"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113" y="3736975"/>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9237" name="Rectangle 21"/>
          <p:cNvSpPr>
            <a:spLocks noChangeArrowheads="1"/>
          </p:cNvSpPr>
          <p:nvPr/>
        </p:nvSpPr>
        <p:spPr bwMode="auto">
          <a:xfrm>
            <a:off x="247650" y="5438775"/>
            <a:ext cx="8104188" cy="954088"/>
          </a:xfrm>
          <a:prstGeom prst="rect">
            <a:avLst/>
          </a:prstGeom>
          <a:noFill/>
          <a:ln>
            <a:noFill/>
          </a:ln>
          <a:effectLst/>
          <a:extLst>
            <a:ext uri="{909E8E84-426E-40DD-AFC4-6F175D3DCCD1}">
              <a14:hiddenFill xmlns:a14="http://schemas.microsoft.com/office/drawing/2010/main">
                <a:gradFill rotWithShape="0">
                  <a:gsLst>
                    <a:gs pos="0">
                      <a:srgbClr val="FEE7F2"/>
                    </a:gs>
                    <a:gs pos="17999">
                      <a:srgbClr val="FBD49C"/>
                    </a:gs>
                    <a:gs pos="39000">
                      <a:srgbClr val="FBA97D"/>
                    </a:gs>
                    <a:gs pos="64000">
                      <a:srgbClr val="FAC77D"/>
                    </a:gs>
                    <a:gs pos="82001">
                      <a:srgbClr val="FEE7F2"/>
                    </a:gs>
                    <a:gs pos="100000">
                      <a:srgbClr val="FBEAC7"/>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None/>
              <a:defRPr/>
            </a:pPr>
            <a:r>
              <a:rPr lang="zh-CN" altLang="en-US" sz="2800" dirty="0">
                <a:solidFill>
                  <a:srgbClr val="FF0000"/>
                </a:solidFill>
                <a:effectLst>
                  <a:outerShdw blurRad="38100" dist="38100" dir="2700000" algn="tl">
                    <a:srgbClr val="000000">
                      <a:alpha val="43137"/>
                    </a:srgbClr>
                  </a:outerShdw>
                </a:effectLst>
                <a:latin typeface="Times New Roman Italic" pitchFamily="18" charset="0"/>
                <a:ea typeface="黑体" panose="02010609060101010101" pitchFamily="49" charset="-122"/>
                <a:sym typeface="+mn-ea"/>
              </a:rPr>
              <a:t>        因式：分母分解因式后，</a:t>
            </a:r>
            <a:r>
              <a:rPr lang="zh-CN" altLang="en-US" sz="2800" dirty="0">
                <a:latin typeface="Times New Roman Italic" pitchFamily="18" charset="0"/>
                <a:ea typeface="黑体" panose="02010609060101010101" pitchFamily="49" charset="-122"/>
                <a:sym typeface="+mn-ea"/>
              </a:rPr>
              <a:t>所有字母因式的</a:t>
            </a:r>
            <a:r>
              <a:rPr lang="zh-CN" altLang="en-US" sz="2800" dirty="0">
                <a:solidFill>
                  <a:srgbClr val="FF0066"/>
                </a:solidFill>
                <a:latin typeface="Times New Roman Italic" pitchFamily="18" charset="0"/>
                <a:ea typeface="黑体" panose="02010609060101010101" pitchFamily="49" charset="-122"/>
                <a:sym typeface="+mn-ea"/>
              </a:rPr>
              <a:t>最高</a:t>
            </a:r>
            <a:r>
              <a:rPr lang="zh-CN" altLang="en-US" sz="2800" dirty="0">
                <a:latin typeface="Times New Roman Italic" pitchFamily="18" charset="0"/>
                <a:ea typeface="黑体" panose="02010609060101010101" pitchFamily="49" charset="-122"/>
                <a:sym typeface="+mn-ea"/>
              </a:rPr>
              <a:t>次幂。</a:t>
            </a:r>
          </a:p>
        </p:txBody>
      </p:sp>
      <p:sp>
        <p:nvSpPr>
          <p:cNvPr id="31754" name="Rectangle 22"/>
          <p:cNvSpPr>
            <a:spLocks noChangeArrowheads="1"/>
          </p:cNvSpPr>
          <p:nvPr/>
        </p:nvSpPr>
        <p:spPr bwMode="auto">
          <a:xfrm>
            <a:off x="5727700" y="3525838"/>
            <a:ext cx="265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a:latin typeface="Times New Roman Italic" pitchFamily="18" charset="0"/>
                <a:ea typeface="黑体" panose="02010609060101010101" pitchFamily="49" charset="-122"/>
              </a:rPr>
              <a:t>      </a:t>
            </a:r>
            <a:endParaRPr lang="zh-CN" altLang="en-US" sz="3600">
              <a:latin typeface="Times New Roman Italic" pitchFamily="18" charset="0"/>
              <a:ea typeface="黑体" panose="02010609060101010101" pitchFamily="49" charset="-122"/>
            </a:endParaRPr>
          </a:p>
        </p:txBody>
      </p:sp>
      <p:grpSp>
        <p:nvGrpSpPr>
          <p:cNvPr id="5" name="组合 4"/>
          <p:cNvGrpSpPr/>
          <p:nvPr/>
        </p:nvGrpSpPr>
        <p:grpSpPr bwMode="auto">
          <a:xfrm>
            <a:off x="142875" y="677863"/>
            <a:ext cx="8058150" cy="1068387"/>
            <a:chOff x="142692" y="677861"/>
            <a:chExt cx="8058729" cy="1067867"/>
          </a:xfrm>
        </p:grpSpPr>
        <p:grpSp>
          <p:nvGrpSpPr>
            <p:cNvPr id="31756" name="组合 1"/>
            <p:cNvGrpSpPr/>
            <p:nvPr/>
          </p:nvGrpSpPr>
          <p:grpSpPr bwMode="auto">
            <a:xfrm>
              <a:off x="142692" y="909454"/>
              <a:ext cx="8058729" cy="646331"/>
              <a:chOff x="142692" y="909454"/>
              <a:chExt cx="8058729" cy="646331"/>
            </a:xfrm>
          </p:grpSpPr>
          <p:sp>
            <p:nvSpPr>
              <p:cNvPr id="31757" name="Rectangle 3"/>
              <p:cNvSpPr>
                <a:spLocks noChangeArrowheads="1"/>
              </p:cNvSpPr>
              <p:nvPr/>
            </p:nvSpPr>
            <p:spPr bwMode="auto">
              <a:xfrm>
                <a:off x="142692" y="965943"/>
                <a:ext cx="5575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a:latin typeface="Times New Roman Italic" pitchFamily="18" charset="0"/>
                    <a:ea typeface="黑体" panose="02010609060101010101" pitchFamily="49" charset="-122"/>
                  </a:rPr>
                  <a:t>（</a:t>
                </a:r>
                <a:r>
                  <a:rPr lang="en-US" altLang="zh-CN" sz="3200">
                    <a:latin typeface="Times New Roman Italic" pitchFamily="18" charset="0"/>
                    <a:ea typeface="黑体" panose="02010609060101010101" pitchFamily="49" charset="-122"/>
                  </a:rPr>
                  <a:t>2</a:t>
                </a:r>
                <a:r>
                  <a:rPr lang="zh-CN" altLang="en-US" sz="3200">
                    <a:latin typeface="Times New Roman Italic" pitchFamily="18" charset="0"/>
                    <a:ea typeface="黑体" panose="02010609060101010101" pitchFamily="49" charset="-122"/>
                  </a:rPr>
                  <a:t>）求分式             与</a:t>
                </a:r>
              </a:p>
            </p:txBody>
          </p:sp>
          <p:sp>
            <p:nvSpPr>
              <p:cNvPr id="31758" name="Rectangle 5"/>
              <p:cNvSpPr>
                <a:spLocks noChangeArrowheads="1"/>
              </p:cNvSpPr>
              <p:nvPr/>
            </p:nvSpPr>
            <p:spPr bwMode="auto">
              <a:xfrm>
                <a:off x="5413380" y="909454"/>
                <a:ext cx="2788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zh-CN" altLang="en-US" sz="3200">
                    <a:latin typeface="Times New Roman Italic" pitchFamily="18" charset="0"/>
                    <a:ea typeface="黑体" panose="02010609060101010101" pitchFamily="49" charset="-122"/>
                  </a:rPr>
                  <a:t>的最简公分母</a:t>
                </a:r>
                <a:r>
                  <a:rPr lang="en-US" altLang="zh-CN" sz="3200">
                    <a:latin typeface="Times New Roman Italic" pitchFamily="18" charset="0"/>
                    <a:ea typeface="黑体" panose="02010609060101010101" pitchFamily="49" charset="-122"/>
                  </a:rPr>
                  <a:t>.</a:t>
                </a:r>
                <a:r>
                  <a:rPr lang="zh-CN" altLang="en-US" sz="3600">
                    <a:latin typeface="Times New Roman Italic" pitchFamily="18" charset="0"/>
                    <a:ea typeface="黑体" panose="02010609060101010101" pitchFamily="49" charset="-122"/>
                  </a:rPr>
                  <a:t> </a:t>
                </a:r>
              </a:p>
            </p:txBody>
          </p:sp>
        </p:grpSp>
        <p:graphicFrame>
          <p:nvGraphicFramePr>
            <p:cNvPr id="31759" name="对象 34819"/>
            <p:cNvGraphicFramePr/>
            <p:nvPr/>
          </p:nvGraphicFramePr>
          <p:xfrm>
            <a:off x="2424239" y="692131"/>
            <a:ext cx="1403350" cy="1046163"/>
          </p:xfrm>
          <a:graphic>
            <a:graphicData uri="http://schemas.openxmlformats.org/presentationml/2006/ole">
              <mc:AlternateContent xmlns:mc="http://schemas.openxmlformats.org/markup-compatibility/2006">
                <mc:Choice xmlns:v="urn:schemas-microsoft-com:vml" Requires="v">
                  <p:oleObj spid="_x0000_s31798" r:id="rId7" imgW="520700" imgH="393700" progId="Equation.DSMT4">
                    <p:embed/>
                  </p:oleObj>
                </mc:Choice>
                <mc:Fallback>
                  <p:oleObj r:id="rId7" imgW="520700" imgH="393700" progId="Equation.DSMT4">
                    <p:embed/>
                    <p:pic>
                      <p:nvPicPr>
                        <p:cNvPr id="0" name="对象 348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4239" y="692131"/>
                          <a:ext cx="14033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760" name="对象 34822"/>
            <p:cNvGraphicFramePr/>
            <p:nvPr/>
          </p:nvGraphicFramePr>
          <p:xfrm>
            <a:off x="4186829" y="677861"/>
            <a:ext cx="1348720" cy="1067867"/>
          </p:xfrm>
          <a:graphic>
            <a:graphicData uri="http://schemas.openxmlformats.org/presentationml/2006/ole">
              <mc:AlternateContent xmlns:mc="http://schemas.openxmlformats.org/markup-compatibility/2006">
                <mc:Choice xmlns:v="urn:schemas-microsoft-com:vml" Requires="v">
                  <p:oleObj spid="_x0000_s31799" r:id="rId9" imgW="444500" imgH="393700" progId="Equation.DSMT4">
                    <p:embed/>
                  </p:oleObj>
                </mc:Choice>
                <mc:Fallback>
                  <p:oleObj r:id="rId9" imgW="444500" imgH="393700" progId="Equation.DSMT4">
                    <p:embed/>
                    <p:pic>
                      <p:nvPicPr>
                        <p:cNvPr id="0" name="对象 348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6829" y="677861"/>
                          <a:ext cx="1348720" cy="106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6" name="组合 5"/>
          <p:cNvGrpSpPr/>
          <p:nvPr/>
        </p:nvGrpSpPr>
        <p:grpSpPr bwMode="auto">
          <a:xfrm>
            <a:off x="5253038" y="2438400"/>
            <a:ext cx="3792537" cy="1673225"/>
            <a:chOff x="5117665" y="2778887"/>
            <a:chExt cx="3793069" cy="1672416"/>
          </a:xfrm>
        </p:grpSpPr>
        <p:grpSp>
          <p:nvGrpSpPr>
            <p:cNvPr id="31762" name="组合 3"/>
            <p:cNvGrpSpPr/>
            <p:nvPr/>
          </p:nvGrpSpPr>
          <p:grpSpPr bwMode="auto">
            <a:xfrm>
              <a:off x="5117665" y="2778887"/>
              <a:ext cx="3793069" cy="1672416"/>
              <a:chOff x="5117665" y="2778887"/>
              <a:chExt cx="3793069" cy="1672416"/>
            </a:xfrm>
          </p:grpSpPr>
          <p:sp>
            <p:nvSpPr>
              <p:cNvPr id="31763" name="AutoShape 23"/>
              <p:cNvSpPr>
                <a:spLocks noChangeArrowheads="1"/>
              </p:cNvSpPr>
              <p:nvPr/>
            </p:nvSpPr>
            <p:spPr bwMode="auto">
              <a:xfrm>
                <a:off x="5169672" y="2778887"/>
                <a:ext cx="3663243" cy="1672416"/>
              </a:xfrm>
              <a:prstGeom prst="cloudCallout">
                <a:avLst>
                  <a:gd name="adj1" fmla="val -31014"/>
                  <a:gd name="adj2" fmla="val -96162"/>
                </a:avLst>
              </a:prstGeom>
              <a:gradFill rotWithShape="1">
                <a:gsLst>
                  <a:gs pos="0">
                    <a:schemeClr val="bg1"/>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3200">
                  <a:latin typeface="Times New Roman Italic" pitchFamily="18" charset="0"/>
                  <a:ea typeface="黑体" panose="02010609060101010101" pitchFamily="49" charset="-122"/>
                </a:endParaRPr>
              </a:p>
            </p:txBody>
          </p:sp>
          <p:sp>
            <p:nvSpPr>
              <p:cNvPr id="31764" name="矩形 2"/>
              <p:cNvSpPr>
                <a:spLocks noChangeArrowheads="1"/>
              </p:cNvSpPr>
              <p:nvPr/>
            </p:nvSpPr>
            <p:spPr bwMode="auto">
              <a:xfrm>
                <a:off x="5117665" y="2938149"/>
                <a:ext cx="3793069"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4000"/>
                  </a:lnSpc>
                </a:pPr>
                <a:r>
                  <a:rPr lang="zh-CN" altLang="en-US" sz="2800">
                    <a:latin typeface="Times New Roman Italic" pitchFamily="18" charset="0"/>
                    <a:ea typeface="黑体" panose="02010609060101010101" pitchFamily="49" charset="-122"/>
                  </a:rPr>
                  <a:t>        两个分式的最简公分母为</a:t>
                </a:r>
                <a:r>
                  <a:rPr lang="en-US" altLang="zh-CN" sz="2800">
                    <a:solidFill>
                      <a:srgbClr val="FF0066"/>
                    </a:solidFill>
                    <a:latin typeface="Times New Roman Italic" pitchFamily="18" charset="0"/>
                    <a:ea typeface="黑体" panose="02010609060101010101" pitchFamily="49" charset="-122"/>
                  </a:rPr>
                  <a:t>                        </a:t>
                </a:r>
                <a:r>
                  <a:rPr lang="zh-CN" altLang="en-US" sz="2800">
                    <a:latin typeface="Times New Roman Italic" pitchFamily="18" charset="0"/>
                    <a:ea typeface="黑体" panose="02010609060101010101" pitchFamily="49" charset="-122"/>
                  </a:rPr>
                  <a:t>。</a:t>
                </a:r>
              </a:p>
            </p:txBody>
          </p:sp>
        </p:grpSp>
        <p:graphicFrame>
          <p:nvGraphicFramePr>
            <p:cNvPr id="31765" name="对象 34819"/>
            <p:cNvGraphicFramePr/>
            <p:nvPr/>
          </p:nvGraphicFramePr>
          <p:xfrm>
            <a:off x="6211545" y="3525157"/>
            <a:ext cx="2267602" cy="497713"/>
          </p:xfrm>
          <a:graphic>
            <a:graphicData uri="http://schemas.openxmlformats.org/presentationml/2006/ole">
              <mc:AlternateContent xmlns:mc="http://schemas.openxmlformats.org/markup-compatibility/2006">
                <mc:Choice xmlns:v="urn:schemas-microsoft-com:vml" Requires="v">
                  <p:oleObj spid="_x0000_s31800" r:id="rId11" imgW="1028065" imgH="254000" progId="Equation.DSMT4">
                    <p:embed/>
                  </p:oleObj>
                </mc:Choice>
                <mc:Fallback>
                  <p:oleObj r:id="rId11" imgW="1028065" imgH="254000" progId="Equation.DSMT4">
                    <p:embed/>
                    <p:pic>
                      <p:nvPicPr>
                        <p:cNvPr id="0" name="对象 3481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11545" y="3525157"/>
                          <a:ext cx="2267602" cy="49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aphicFrame>
        <p:nvGraphicFramePr>
          <p:cNvPr id="31" name="对象 34819"/>
          <p:cNvGraphicFramePr/>
          <p:nvPr/>
        </p:nvGraphicFramePr>
        <p:xfrm>
          <a:off x="2439988" y="2065338"/>
          <a:ext cx="1235075" cy="539750"/>
        </p:xfrm>
        <a:graphic>
          <a:graphicData uri="http://schemas.openxmlformats.org/presentationml/2006/ole">
            <mc:AlternateContent xmlns:mc="http://schemas.openxmlformats.org/markup-compatibility/2006">
              <mc:Choice xmlns:v="urn:schemas-microsoft-com:vml" Requires="v">
                <p:oleObj spid="_x0000_s31801" r:id="rId13" imgW="584200" imgH="254000" progId="Equation.DSMT4">
                  <p:embed/>
                </p:oleObj>
              </mc:Choice>
              <mc:Fallback>
                <p:oleObj r:id="rId13" imgW="584200" imgH="254000" progId="Equation.DSMT4">
                  <p:embed/>
                  <p:pic>
                    <p:nvPicPr>
                      <p:cNvPr id="0" name="对象 34819"/>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9988" y="2065338"/>
                        <a:ext cx="12350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2" name="对象 34819"/>
          <p:cNvGraphicFramePr/>
          <p:nvPr/>
        </p:nvGraphicFramePr>
        <p:xfrm>
          <a:off x="3935413" y="2065338"/>
          <a:ext cx="1933575" cy="539750"/>
        </p:xfrm>
        <a:graphic>
          <a:graphicData uri="http://schemas.openxmlformats.org/presentationml/2006/ole">
            <mc:AlternateContent xmlns:mc="http://schemas.openxmlformats.org/markup-compatibility/2006">
              <mc:Choice xmlns:v="urn:schemas-microsoft-com:vml" Requires="v">
                <p:oleObj spid="_x0000_s31802" r:id="rId15" imgW="914400" imgH="254000" progId="Equation.DSMT4">
                  <p:embed/>
                </p:oleObj>
              </mc:Choice>
              <mc:Fallback>
                <p:oleObj r:id="rId15" imgW="914400" imgH="254000" progId="Equation.DSMT4">
                  <p:embed/>
                  <p:pic>
                    <p:nvPicPr>
                      <p:cNvPr id="0" name="对象 3481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35413" y="2065338"/>
                        <a:ext cx="19335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3" name="Line 17"/>
          <p:cNvSpPr>
            <a:spLocks noChangeShapeType="1"/>
          </p:cNvSpPr>
          <p:nvPr/>
        </p:nvSpPr>
        <p:spPr bwMode="auto">
          <a:xfrm>
            <a:off x="3148013" y="1698625"/>
            <a:ext cx="0" cy="522288"/>
          </a:xfrm>
          <a:prstGeom prst="line">
            <a:avLst/>
          </a:prstGeom>
          <a:noFill/>
          <a:ln w="38100">
            <a:solidFill>
              <a:srgbClr val="00FF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34" name="Object 14"/>
          <p:cNvGraphicFramePr>
            <a:graphicFrameLocks noChangeAspect="1"/>
          </p:cNvGraphicFramePr>
          <p:nvPr/>
        </p:nvGraphicFramePr>
        <p:xfrm>
          <a:off x="4089400" y="3697288"/>
          <a:ext cx="1230313" cy="638175"/>
        </p:xfrm>
        <a:graphic>
          <a:graphicData uri="http://schemas.openxmlformats.org/presentationml/2006/ole">
            <mc:AlternateContent xmlns:mc="http://schemas.openxmlformats.org/markup-compatibility/2006">
              <mc:Choice xmlns:v="urn:schemas-microsoft-com:vml" Requires="v">
                <p:oleObj spid="_x0000_s31803" r:id="rId17" imgW="342900" imgH="177800" progId="Equation.DSMT4">
                  <p:embed/>
                </p:oleObj>
              </mc:Choice>
              <mc:Fallback>
                <p:oleObj r:id="rId17" imgW="342900" imgH="177800" progId="Equation.DSMT4">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89400" y="3697288"/>
                        <a:ext cx="12303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233"/>
                                        </p:tgtEl>
                                        <p:attrNameLst>
                                          <p:attrName>style.visibility</p:attrName>
                                        </p:attrNameLst>
                                      </p:cBhvr>
                                      <p:to>
                                        <p:strVal val="visible"/>
                                      </p:to>
                                    </p:set>
                                    <p:animEffect transition="in" filter="wipe(up)">
                                      <p:cBhvr>
                                        <p:cTn id="15" dur="500"/>
                                        <p:tgtEl>
                                          <p:spTgt spid="923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23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22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92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235"/>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2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randombar(horizontal)">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6" grpId="0"/>
      <p:bldP spid="9227" grpId="0" animBg="1"/>
      <p:bldP spid="9228" grpId="0" animBg="1"/>
      <p:bldP spid="9233" grpId="0" animBg="1"/>
      <p:bldP spid="9235" grpId="0" animBg="1"/>
      <p:bldP spid="9237" grpId="0"/>
      <p:bldP spid="33" grpId="0" animBg="1"/>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Template>
  <TotalTime>0</TotalTime>
  <Words>588</Words>
  <Application>Microsoft Office PowerPoint</Application>
  <PresentationFormat>全屏显示(4:3)</PresentationFormat>
  <Paragraphs>75</Paragraphs>
  <Slides>18</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31" baseType="lpstr">
      <vt:lpstr>黑体</vt:lpstr>
      <vt:lpstr>楷体_GB2312</vt:lpstr>
      <vt:lpstr>宋体</vt:lpstr>
      <vt:lpstr>微软雅黑</vt:lpstr>
      <vt:lpstr>Arial</vt:lpstr>
      <vt:lpstr>Arial Black</vt:lpstr>
      <vt:lpstr>Calibri</vt:lpstr>
      <vt:lpstr>Calibri Light</vt:lpstr>
      <vt:lpstr>Times New Roman</vt:lpstr>
      <vt:lpstr>Times New Roman Italic</vt:lpstr>
      <vt:lpstr>WWW.2PPT.COM
</vt:lpstr>
      <vt:lpstr>Equation.3</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2016-07-29T08:06:00Z</dcterms:created>
  <dcterms:modified xsi:type="dcterms:W3CDTF">2023-01-16T23:41:58Z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B9FA74D643554215A9A978D973941897</vt:lpwstr>
  </property>
  <property fmtid="{A09F084E-AD41-489F-8076-AA5BE3082BCA}" pid="100">
    <vt:ui4>5</vt:ui4>
  </property>
  <property fmtid="{64440492-4C8B-11D1-8B70-080036B11A03}" pid="11">
    <vt:lpwstr>www.2ppt.com-爱PPT提供资源下载</vt:lpwstr>
  </property>
</Properties>
</file>