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F3EA36-8B22-4BBF-B671-2D8E2C7045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38A506A-DAF8-4792-B17B-206D6B9B66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1DC7-F873-4734-9FAE-83C691CE04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955CA-41FF-4E94-8D0F-FA1BFE9866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955CA-41FF-4E94-8D0F-FA1BFE9866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23215" y="5877019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475656" y="2613025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504" y="2657475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长方形和正方形的认识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11125" y="1147341"/>
            <a:ext cx="66373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</a:t>
            </a:r>
            <a:r>
              <a:rPr lang="zh-CN" altLang="en-US" sz="3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长 方 体 和 正 方 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06363" y="725488"/>
            <a:ext cx="6715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）观察长方体和正方体。</a:t>
            </a:r>
          </a:p>
        </p:txBody>
      </p:sp>
      <p:sp>
        <p:nvSpPr>
          <p:cNvPr id="16387" name="立方体 2"/>
          <p:cNvSpPr>
            <a:spLocks noChangeArrowheads="1"/>
          </p:cNvSpPr>
          <p:nvPr/>
        </p:nvSpPr>
        <p:spPr bwMode="auto">
          <a:xfrm>
            <a:off x="2392363" y="2225675"/>
            <a:ext cx="2714625" cy="107156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249613" y="25828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面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1749425" y="2225675"/>
            <a:ext cx="571500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49300" y="1855788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顶点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1606550" y="3011488"/>
            <a:ext cx="642938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892175" y="271303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棱</a:t>
            </a:r>
          </a:p>
        </p:txBody>
      </p:sp>
      <p:sp>
        <p:nvSpPr>
          <p:cNvPr id="16393" name="立方体 11"/>
          <p:cNvSpPr>
            <a:spLocks noChangeArrowheads="1"/>
          </p:cNvSpPr>
          <p:nvPr/>
        </p:nvSpPr>
        <p:spPr bwMode="auto">
          <a:xfrm>
            <a:off x="7107238" y="1868488"/>
            <a:ext cx="1571625" cy="1500187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94" name="TextBox 3"/>
          <p:cNvSpPr txBox="1">
            <a:spLocks noChangeArrowheads="1"/>
          </p:cNvSpPr>
          <p:nvPr/>
        </p:nvSpPr>
        <p:spPr bwMode="auto">
          <a:xfrm>
            <a:off x="249238" y="3998913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①指出正方体的面、棱和顶点。</a:t>
            </a:r>
          </a:p>
        </p:txBody>
      </p:sp>
      <p:sp>
        <p:nvSpPr>
          <p:cNvPr id="16395" name="TextBox 3"/>
          <p:cNvSpPr txBox="1">
            <a:spLocks noChangeArrowheads="1"/>
          </p:cNvSpPr>
          <p:nvPr/>
        </p:nvSpPr>
        <p:spPr bwMode="auto">
          <a:xfrm>
            <a:off x="249238" y="49403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②数一数长方体有几个面，正方体有几个面。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7392988" y="2511425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面</a:t>
            </a: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464300" y="2011363"/>
            <a:ext cx="571500" cy="214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5464175" y="1641475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顶点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6392863" y="3024188"/>
            <a:ext cx="642937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18"/>
          <p:cNvSpPr txBox="1">
            <a:spLocks noChangeArrowheads="1"/>
          </p:cNvSpPr>
          <p:nvPr/>
        </p:nvSpPr>
        <p:spPr bwMode="auto">
          <a:xfrm>
            <a:off x="5678488" y="272573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棱</a:t>
            </a:r>
          </a:p>
        </p:txBody>
      </p:sp>
      <p:sp>
        <p:nvSpPr>
          <p:cNvPr id="16401" name="TextBox 3"/>
          <p:cNvSpPr txBox="1">
            <a:spLocks noChangeArrowheads="1"/>
          </p:cNvSpPr>
          <p:nvPr/>
        </p:nvSpPr>
        <p:spPr bwMode="auto">
          <a:xfrm>
            <a:off x="606425" y="5726113"/>
            <a:ext cx="657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长方体有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个面，正方体有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/>
      <p:bldP spid="16400" grpId="0"/>
      <p:bldP spid="164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"/>
          <p:cNvGrpSpPr/>
          <p:nvPr/>
        </p:nvGrpSpPr>
        <p:grpSpPr bwMode="auto">
          <a:xfrm>
            <a:off x="0" y="642938"/>
            <a:ext cx="8572500" cy="1905000"/>
            <a:chOff x="0" y="857232"/>
            <a:chExt cx="8572528" cy="1905266"/>
          </a:xfrm>
        </p:grpSpPr>
        <p:pic>
          <p:nvPicPr>
            <p:cNvPr id="17411" name="图片 1" descr="小老鼠5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857232"/>
              <a:ext cx="1781424" cy="1905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圆角矩形标注 2"/>
            <p:cNvSpPr/>
            <p:nvPr/>
          </p:nvSpPr>
          <p:spPr>
            <a:xfrm>
              <a:off x="2000257" y="857232"/>
              <a:ext cx="6572271" cy="928817"/>
            </a:xfrm>
            <a:prstGeom prst="wedgeRoundRectCallout">
              <a:avLst>
                <a:gd name="adj1" fmla="val -55487"/>
                <a:gd name="adj2" fmla="val 19622"/>
                <a:gd name="adj3" fmla="val 16667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说一说你是怎样数的，这些面有什么特征。</a:t>
              </a:r>
            </a:p>
          </p:txBody>
        </p:sp>
      </p:grp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857375" y="1857375"/>
            <a:ext cx="6929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长方体相对的面相等，正方体所有的面都相等。</a:t>
            </a:r>
          </a:p>
        </p:txBody>
      </p:sp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71438" y="28575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）观察用小棒和珠子做成的正方体和长方体。</a:t>
            </a:r>
          </a:p>
        </p:txBody>
      </p:sp>
      <p:pic>
        <p:nvPicPr>
          <p:cNvPr id="17415" name="图片 7" descr="QQ截图2015020716462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429000"/>
            <a:ext cx="20859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图片 8" descr="QQ截图2015020716463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3929063"/>
            <a:ext cx="22479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11"/>
          <p:cNvGrpSpPr/>
          <p:nvPr/>
        </p:nvGrpSpPr>
        <p:grpSpPr bwMode="auto">
          <a:xfrm>
            <a:off x="5429250" y="3571875"/>
            <a:ext cx="3500438" cy="3194050"/>
            <a:chOff x="5429256" y="3429000"/>
            <a:chExt cx="3500462" cy="3194510"/>
          </a:xfrm>
        </p:grpSpPr>
        <p:pic>
          <p:nvPicPr>
            <p:cNvPr id="17418" name="图片 9" descr="小青蛙1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786710" y="4857760"/>
              <a:ext cx="1143008" cy="176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圆角矩形标注 10"/>
            <p:cNvSpPr/>
            <p:nvPr/>
          </p:nvSpPr>
          <p:spPr>
            <a:xfrm>
              <a:off x="5429256" y="3429000"/>
              <a:ext cx="3143272" cy="1428956"/>
            </a:xfrm>
            <a:prstGeom prst="wedgeRoundRectCallout">
              <a:avLst>
                <a:gd name="adj1" fmla="val 21463"/>
                <a:gd name="adj2" fmla="val 71235"/>
                <a:gd name="adj3" fmla="val 16667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分别用了多少根小棒，多少颗珠子？</a:t>
              </a:r>
            </a:p>
          </p:txBody>
        </p:sp>
      </p:grpSp>
      <p:sp>
        <p:nvSpPr>
          <p:cNvPr id="17420" name="TextBox 3"/>
          <p:cNvSpPr txBox="1">
            <a:spLocks noChangeArrowheads="1"/>
          </p:cNvSpPr>
          <p:nvPr/>
        </p:nvSpPr>
        <p:spPr bwMode="auto">
          <a:xfrm>
            <a:off x="295275" y="5357813"/>
            <a:ext cx="199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根小棒</a:t>
            </a:r>
          </a:p>
        </p:txBody>
      </p:sp>
      <p:sp>
        <p:nvSpPr>
          <p:cNvPr id="17421" name="TextBox 3"/>
          <p:cNvSpPr txBox="1">
            <a:spLocks noChangeArrowheads="1"/>
          </p:cNvSpPr>
          <p:nvPr/>
        </p:nvSpPr>
        <p:spPr bwMode="auto">
          <a:xfrm>
            <a:off x="438150" y="5916613"/>
            <a:ext cx="199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颗珠子</a:t>
            </a:r>
          </a:p>
        </p:txBody>
      </p:sp>
      <p:sp>
        <p:nvSpPr>
          <p:cNvPr id="17422" name="TextBox 3"/>
          <p:cNvSpPr txBox="1">
            <a:spLocks noChangeArrowheads="1"/>
          </p:cNvSpPr>
          <p:nvPr/>
        </p:nvSpPr>
        <p:spPr bwMode="auto">
          <a:xfrm>
            <a:off x="3081338" y="5357813"/>
            <a:ext cx="199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根小棒</a:t>
            </a:r>
          </a:p>
        </p:txBody>
      </p:sp>
      <p:sp>
        <p:nvSpPr>
          <p:cNvPr id="17423" name="TextBox 3"/>
          <p:cNvSpPr txBox="1">
            <a:spLocks noChangeArrowheads="1"/>
          </p:cNvSpPr>
          <p:nvPr/>
        </p:nvSpPr>
        <p:spPr bwMode="auto">
          <a:xfrm>
            <a:off x="3224213" y="5916613"/>
            <a:ext cx="199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颗珠子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20" grpId="0"/>
      <p:bldP spid="17421" grpId="0"/>
      <p:bldP spid="17422" grpId="0"/>
      <p:bldP spid="174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87325" y="788988"/>
            <a:ext cx="89852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）正方体和长方体各有多少个顶点，多少条棱？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062038" y="2003425"/>
            <a:ext cx="733266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正方体和长方体各有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个顶点，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条棱。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42875" y="3355975"/>
            <a:ext cx="8664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）正方体的棱有什么特点？长方体的棱有什么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特点？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062038" y="4851400"/>
            <a:ext cx="8045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正方体的棱都相等，长方体的相平行的棱相等。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6" grpId="1"/>
      <p:bldP spid="18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立方体 1"/>
          <p:cNvSpPr>
            <a:spLocks noChangeArrowheads="1"/>
          </p:cNvSpPr>
          <p:nvPr/>
        </p:nvSpPr>
        <p:spPr bwMode="auto">
          <a:xfrm>
            <a:off x="1214438" y="3509963"/>
            <a:ext cx="2071687" cy="1357312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立方体 2"/>
          <p:cNvSpPr>
            <a:spLocks noChangeArrowheads="1"/>
          </p:cNvSpPr>
          <p:nvPr/>
        </p:nvSpPr>
        <p:spPr bwMode="auto">
          <a:xfrm>
            <a:off x="5643563" y="3367088"/>
            <a:ext cx="1571625" cy="1571625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785938" y="4867275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长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000375" y="44973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宽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2357438" y="40814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5857875" y="4081463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棱长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6858000" y="4581525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棱长</a:t>
            </a:r>
          </a:p>
        </p:txBody>
      </p:sp>
      <p:sp>
        <p:nvSpPr>
          <p:cNvPr id="19465" name="TextBox 8"/>
          <p:cNvSpPr txBox="1">
            <a:spLocks noChangeArrowheads="1"/>
          </p:cNvSpPr>
          <p:nvPr/>
        </p:nvSpPr>
        <p:spPr bwMode="auto">
          <a:xfrm>
            <a:off x="5715000" y="4938713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棱长</a:t>
            </a:r>
          </a:p>
        </p:txBody>
      </p:sp>
      <p:sp>
        <p:nvSpPr>
          <p:cNvPr id="19466" name="TextBox 5"/>
          <p:cNvSpPr txBox="1">
            <a:spLocks noChangeArrowheads="1"/>
          </p:cNvSpPr>
          <p:nvPr/>
        </p:nvSpPr>
        <p:spPr bwMode="auto">
          <a:xfrm>
            <a:off x="214313" y="769938"/>
            <a:ext cx="8715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相交于一个顶点的三条棱的长度，分别叫做长方体的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9467" name="TextBox 6"/>
          <p:cNvSpPr txBox="1">
            <a:spLocks noChangeArrowheads="1"/>
          </p:cNvSpPr>
          <p:nvPr/>
        </p:nvSpPr>
        <p:spPr bwMode="auto">
          <a:xfrm>
            <a:off x="142875" y="1979613"/>
            <a:ext cx="87153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正方体的每条棱的长度，都叫做正方体的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棱长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73050" y="1065213"/>
          <a:ext cx="8596313" cy="2544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55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/>
                        <a:t>名称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+mn-ea"/>
                        </a:rPr>
                        <a:t>面</a:t>
                      </a:r>
                      <a:endParaRPr lang="zh-CN" altLang="en-US" sz="2800" b="1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+mn-ea"/>
                        </a:rPr>
                        <a:t>顶点</a:t>
                      </a:r>
                      <a:endParaRPr lang="zh-CN" altLang="en-US" sz="2800" b="1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+mn-ea"/>
                        </a:rPr>
                        <a:t>棱</a:t>
                      </a:r>
                      <a:endParaRPr lang="zh-CN" altLang="en-US" sz="2800" b="1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015"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  <a:p>
                      <a:pPr algn="ctr"/>
                      <a:r>
                        <a:rPr lang="zh-CN" altLang="en-US" sz="2000" b="1" dirty="0"/>
                        <a:t>正方体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555"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  <a:p>
                      <a:pPr algn="ctr"/>
                      <a:endParaRPr lang="zh-CN" altLang="en-US" sz="1800" b="1" dirty="0"/>
                    </a:p>
                    <a:p>
                      <a:pPr algn="ctr"/>
                      <a:r>
                        <a:rPr lang="zh-CN" altLang="en-US" sz="2000" b="1" dirty="0"/>
                        <a:t>长方体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  <a:p>
                      <a:pPr algn="ctr"/>
                      <a:endParaRPr lang="zh-CN" altLang="en-US" sz="1800" b="1" dirty="0"/>
                    </a:p>
                    <a:p>
                      <a:pPr algn="ctr"/>
                      <a:endParaRPr lang="zh-CN" altLang="en-US" sz="1800" b="1" dirty="0"/>
                    </a:p>
                    <a:p>
                      <a:pPr algn="ctr"/>
                      <a:endParaRPr lang="zh-CN" altLang="en-US" sz="2800" b="1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4" name="Text Box 94"/>
          <p:cNvSpPr txBox="1">
            <a:spLocks noChangeArrowheads="1"/>
          </p:cNvSpPr>
          <p:nvPr/>
        </p:nvSpPr>
        <p:spPr bwMode="auto">
          <a:xfrm>
            <a:off x="4911725" y="1400175"/>
            <a:ext cx="1098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  个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顶点 </a:t>
            </a:r>
          </a:p>
        </p:txBody>
      </p:sp>
      <p:sp>
        <p:nvSpPr>
          <p:cNvPr id="20505" name="Text Box 94"/>
          <p:cNvSpPr txBox="1">
            <a:spLocks noChangeArrowheads="1"/>
          </p:cNvSpPr>
          <p:nvPr/>
        </p:nvSpPr>
        <p:spPr bwMode="auto">
          <a:xfrm>
            <a:off x="4964113" y="2441575"/>
            <a:ext cx="10080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 个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顶点</a:t>
            </a:r>
          </a:p>
        </p:txBody>
      </p:sp>
      <p:sp>
        <p:nvSpPr>
          <p:cNvPr id="20506" name="Text Box 94"/>
          <p:cNvSpPr txBox="1">
            <a:spLocks noChangeArrowheads="1"/>
          </p:cNvSpPr>
          <p:nvPr/>
        </p:nvSpPr>
        <p:spPr bwMode="auto">
          <a:xfrm>
            <a:off x="1670050" y="1419225"/>
            <a:ext cx="336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6个面，所有的面完全相同</a:t>
            </a:r>
          </a:p>
        </p:txBody>
      </p:sp>
      <p:sp>
        <p:nvSpPr>
          <p:cNvPr id="20507" name="Text Box 94"/>
          <p:cNvSpPr txBox="1">
            <a:spLocks noChangeArrowheads="1"/>
          </p:cNvSpPr>
          <p:nvPr/>
        </p:nvSpPr>
        <p:spPr bwMode="auto">
          <a:xfrm>
            <a:off x="1670050" y="2495550"/>
            <a:ext cx="3362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6个面，所有的面完全相同</a:t>
            </a:r>
          </a:p>
        </p:txBody>
      </p:sp>
      <p:sp>
        <p:nvSpPr>
          <p:cNvPr id="20508" name="Text Box 94"/>
          <p:cNvSpPr txBox="1">
            <a:spLocks noChangeArrowheads="1"/>
          </p:cNvSpPr>
          <p:nvPr/>
        </p:nvSpPr>
        <p:spPr bwMode="auto">
          <a:xfrm>
            <a:off x="6018213" y="2312988"/>
            <a:ext cx="27527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12条棱，可以分乘3组，每组4条棱的长度都相等</a:t>
            </a:r>
          </a:p>
        </p:txBody>
      </p:sp>
      <p:sp>
        <p:nvSpPr>
          <p:cNvPr id="20509" name="Text Box 94"/>
          <p:cNvSpPr txBox="1">
            <a:spLocks noChangeArrowheads="1"/>
          </p:cNvSpPr>
          <p:nvPr/>
        </p:nvSpPr>
        <p:spPr bwMode="auto">
          <a:xfrm>
            <a:off x="6010275" y="1411288"/>
            <a:ext cx="284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12条棱，所有棱的长度都相等</a:t>
            </a:r>
          </a:p>
        </p:txBody>
      </p:sp>
      <p:sp>
        <p:nvSpPr>
          <p:cNvPr id="20510" name="Text Box 34"/>
          <p:cNvSpPr txBox="1">
            <a:spLocks noChangeArrowheads="1"/>
          </p:cNvSpPr>
          <p:nvPr/>
        </p:nvSpPr>
        <p:spPr bwMode="auto">
          <a:xfrm>
            <a:off x="381000" y="546100"/>
            <a:ext cx="7878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、把正方体和长方体的特征整理在表中。</a:t>
            </a:r>
          </a:p>
        </p:txBody>
      </p:sp>
      <p:sp>
        <p:nvSpPr>
          <p:cNvPr id="20511" name="Text Box 34"/>
          <p:cNvSpPr txBox="1">
            <a:spLocks noChangeArrowheads="1"/>
          </p:cNvSpPr>
          <p:nvPr/>
        </p:nvSpPr>
        <p:spPr bwMode="auto">
          <a:xfrm>
            <a:off x="331788" y="3846513"/>
            <a:ext cx="8231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正方体和长方体有哪些相同的地方和不同的地方？</a:t>
            </a:r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0" y="4649788"/>
            <a:ext cx="5338763" cy="1785937"/>
            <a:chOff x="0" y="3286124"/>
            <a:chExt cx="5338449" cy="1785950"/>
          </a:xfrm>
        </p:grpSpPr>
        <p:pic>
          <p:nvPicPr>
            <p:cNvPr id="20513" name="图片 7" descr="小老鼠3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286124"/>
              <a:ext cx="1927519" cy="17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圆角矩形标注 27"/>
            <p:cNvSpPr/>
            <p:nvPr/>
          </p:nvSpPr>
          <p:spPr>
            <a:xfrm>
              <a:off x="1927112" y="3349624"/>
              <a:ext cx="3411337" cy="642942"/>
            </a:xfrm>
            <a:prstGeom prst="wedgeRoundRectCallout">
              <a:avLst>
                <a:gd name="adj1" fmla="val -52696"/>
                <a:gd name="adj2" fmla="val 65210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正方体是特殊的长方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+mn-ea"/>
                </a:rPr>
                <a:t>体 </a:t>
              </a:r>
              <a:endParaRPr lang="zh-CN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grpSp>
        <p:nvGrpSpPr>
          <p:cNvPr id="32" name="组合 31"/>
          <p:cNvGrpSpPr/>
          <p:nvPr/>
        </p:nvGrpSpPr>
        <p:grpSpPr bwMode="auto">
          <a:xfrm>
            <a:off x="5969000" y="4733925"/>
            <a:ext cx="2203450" cy="1503363"/>
            <a:chOff x="9406" y="7423"/>
            <a:chExt cx="3470" cy="2366"/>
          </a:xfrm>
        </p:grpSpPr>
        <p:sp>
          <p:nvSpPr>
            <p:cNvPr id="29" name="椭圆 28"/>
            <p:cNvSpPr/>
            <p:nvPr/>
          </p:nvSpPr>
          <p:spPr>
            <a:xfrm>
              <a:off x="9406" y="7423"/>
              <a:ext cx="3470" cy="236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10000"/>
                </a:lnSpc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20517" name="Text Box 94"/>
            <p:cNvSpPr txBox="1">
              <a:spLocks noChangeArrowheads="1"/>
            </p:cNvSpPr>
            <p:nvPr/>
          </p:nvSpPr>
          <p:spPr bwMode="auto">
            <a:xfrm>
              <a:off x="10222" y="7536"/>
              <a:ext cx="209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长方体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9679" y="8397"/>
              <a:ext cx="2952" cy="1147"/>
            </a:xfrm>
            <a:prstGeom prst="ellipse">
              <a:avLst/>
            </a:prstGeom>
            <a:solidFill>
              <a:srgbClr val="FFCCFF"/>
            </a:solidFill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10000"/>
                </a:lnSpc>
              </a:pPr>
              <a:r>
                <a:rPr lang="zh-CN" altLang="en-US" sz="2800" b="1" noProof="1">
                  <a:solidFill>
                    <a:schemeClr val="tx1"/>
                  </a:solidFill>
                </a:rPr>
                <a:t>正方体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4" grpId="0"/>
      <p:bldP spid="20505" grpId="0"/>
      <p:bldP spid="20506" grpId="0"/>
      <p:bldP spid="20507" grpId="0"/>
      <p:bldP spid="20508" grpId="0"/>
      <p:bldP spid="20509" grpId="0"/>
      <p:bldP spid="20511" grpId="0"/>
      <p:bldP spid="205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全屏显示(4:3)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</cp:revision>
  <dcterms:created xsi:type="dcterms:W3CDTF">2017-01-21T06:37:00Z</dcterms:created>
  <dcterms:modified xsi:type="dcterms:W3CDTF">2023-01-16T23:42:03Z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8A52C575538543AB9853BA73A423C898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