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257" r:id="rId19"/>
  </p:sldIdLst>
  <p:sldSz cx="12192000" cy="6858000"/>
  <p:notesSz cx="6858000" cy="9144000"/>
  <p:embeddedFontLst>
    <p:embeddedFont>
      <p:font typeface="黑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方正舒体" panose="02010601030101010101" pitchFamily="2" charset="-122"/>
      <p:regular r:id="rId29"/>
    </p:embeddedFont>
    <p:embeddedFont>
      <p:font typeface="FandolFang R" panose="02010600030101010101" charset="-122"/>
      <p:regular r:id="rId30"/>
    </p:embeddedFont>
    <p:embeddedFont>
      <p:font typeface="演示斜黑体" panose="02010600030101010101" charset="-122"/>
      <p:regular r:id="rId31"/>
    </p:embeddedFont>
    <p:embeddedFont>
      <p:font typeface="楷体" panose="02010609060101010101" pitchFamily="49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34C28D4-2613-420F-956C-F9A7CBF788F1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CB4A1ED-CA54-4636-992E-3BCC3DAE579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A1ED-CA54-4636-992E-3BCC3DAE579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A1ED-CA54-4636-992E-3BCC3DAE579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A8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4A8E0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7165" b="186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14700" y="0"/>
            <a:ext cx="8877300" cy="6858000"/>
          </a:xfrm>
          <a:prstGeom prst="rect">
            <a:avLst/>
          </a:prstGeom>
          <a:gradFill>
            <a:gsLst>
              <a:gs pos="0">
                <a:srgbClr val="56673D">
                  <a:alpha val="0"/>
                </a:srgbClr>
              </a:gs>
              <a:gs pos="70000">
                <a:srgbClr val="5667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91138" y="4717258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03593" y="1536953"/>
            <a:ext cx="5473670" cy="2292786"/>
            <a:chOff x="5878586" y="2106980"/>
            <a:chExt cx="5473670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6804393" y="2106980"/>
              <a:ext cx="454786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珍珠鸟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1071698" y="1698172"/>
            <a:ext cx="9711055" cy="22508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起先，这小家伙只在笼子四周活动，随后就在屋里飞来飞去，一会儿落在柜顶上，一会儿神气十足地站在书架上，啄着书背上那些大文豪的名字，一会儿把灯绳撞得来回摇动，跟着又逃到画框上去了。只要大鸟在笼子里生气地叫一声，它就立即飞回笼里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01917" y="4426667"/>
            <a:ext cx="5793740" cy="1314503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这些词语写出了小珍珠鸟的淘气、活泼、可爱，表达了“我”对珍珠鸟的喜爱之情。</a:t>
            </a:r>
          </a:p>
        </p:txBody>
      </p:sp>
      <p:sp>
        <p:nvSpPr>
          <p:cNvPr id="6" name="椭圆 5"/>
          <p:cNvSpPr/>
          <p:nvPr/>
        </p:nvSpPr>
        <p:spPr>
          <a:xfrm>
            <a:off x="8795657" y="2235201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77104" y="2743739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93096" y="2765511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961105" y="2735937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83701" y="331651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670800" y="331651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 flipH="1">
            <a:off x="8730453" y="3590645"/>
            <a:ext cx="2244070" cy="827986"/>
          </a:xfrm>
          <a:prstGeom prst="teardrop">
            <a:avLst>
              <a:gd name="adj" fmla="val 1485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824956" y="1611086"/>
            <a:ext cx="6234066" cy="41549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我不管它。这样久了，打开窗子，它最多只在窗框上站一会儿，决不飞出去。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渐渐它胆子大了，就落在我的书桌上。它先是离我较远，见我不去伤害它，便一点点挨近，然后蹦到我的杯子上，俯下头来喝茶，再偏过脸瞧瞧我的反应。我只是微微一笑，依旧写东西，它就放开胆子跑到稿纸上，绕着我的笔尖蹦来蹦去，跳动的小红爪子在纸上发出“嚓嚓”的响声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27941" y="1619371"/>
            <a:ext cx="4524012" cy="2534424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这些词语活画出一个像孩子似的鸟的形象，那是一份回报“我”友好地对待它的情意。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这是人与鸟的第一次亲密接触。</a:t>
            </a:r>
          </a:p>
        </p:txBody>
      </p:sp>
      <p:sp>
        <p:nvSpPr>
          <p:cNvPr id="6" name="椭圆 5"/>
          <p:cNvSpPr/>
          <p:nvPr/>
        </p:nvSpPr>
        <p:spPr>
          <a:xfrm>
            <a:off x="6025377" y="359228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94034" y="4100286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43276" y="4100286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73165" y="359228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48032" y="4093032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18872" y="4107546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 flipH="1">
            <a:off x="7058658" y="4444049"/>
            <a:ext cx="2244070" cy="827986"/>
          </a:xfrm>
          <a:prstGeom prst="teardrop">
            <a:avLst>
              <a:gd name="adj" fmla="val 1485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674489" y="1393372"/>
            <a:ext cx="10627803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我不动声色地写，默默享受着这小家伙亲近的情意。这样，它完全放心了，索性用那涂了蜡似的小红嘴，“嗒嗒”啄着我颤动的笔尖。我用手抚一抚它细腻的绒毛，它也不怕，反而友好地啄两下我的手指。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09470" y="3226190"/>
            <a:ext cx="7395564" cy="2589520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表明“我”和小鸟之间产生深厚的感情。“完全放心”“索性”表明小珍珠鸟已经对“我”完全相信了。“抚一抚”说明我的动作很轻。“友好”表明小珍珠鸟已经把“我”当作朋友了。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文本框 8"/>
          <p:cNvSpPr txBox="1"/>
          <p:nvPr/>
        </p:nvSpPr>
        <p:spPr>
          <a:xfrm flipH="1">
            <a:off x="9204712" y="2832619"/>
            <a:ext cx="2244070" cy="827986"/>
          </a:xfrm>
          <a:prstGeom prst="teardrop">
            <a:avLst>
              <a:gd name="adj" fmla="val 1485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细节描写</a:t>
            </a:r>
          </a:p>
        </p:txBody>
      </p:sp>
      <p:sp>
        <p:nvSpPr>
          <p:cNvPr id="16" name="圆角矩形 34"/>
          <p:cNvSpPr/>
          <p:nvPr/>
        </p:nvSpPr>
        <p:spPr>
          <a:xfrm>
            <a:off x="9653141" y="1554027"/>
            <a:ext cx="1459478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 35"/>
          <p:cNvSpPr/>
          <p:nvPr/>
        </p:nvSpPr>
        <p:spPr>
          <a:xfrm>
            <a:off x="764749" y="2074592"/>
            <a:ext cx="638629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36"/>
          <p:cNvSpPr/>
          <p:nvPr/>
        </p:nvSpPr>
        <p:spPr>
          <a:xfrm>
            <a:off x="10257999" y="2074592"/>
            <a:ext cx="1044293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37"/>
          <p:cNvSpPr/>
          <p:nvPr/>
        </p:nvSpPr>
        <p:spPr>
          <a:xfrm>
            <a:off x="4421650" y="2625246"/>
            <a:ext cx="638629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 bldLvl="0" animBg="1"/>
      <p:bldP spid="16" grpId="0" animBg="1"/>
      <p:bldP spid="17" grpId="0" bldLvl="0" animBg="1"/>
      <p:bldP spid="18" grpId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674489" y="1543821"/>
            <a:ext cx="7027272" cy="41549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白天，它这样淘气地陪伴我；天色入暮，它就在父母的再三的呼唤声中，飞向笼子，扭动滚圆的身子，挤开那些绿叶钻进去。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一天，我伏案写作时，它居然落到我的肩上。我手中的笔不觉停了，生怕惊跑它。待一会儿，扭头看，这小家伙竟趴在我的肩头上睡着了，银灰色的眼睑盖住眸子，小红爪子刚好被胸脯上长长的绒毛盖住。我轻轻抬一抬肩，它没醒，睡得好熟！还咂咂嘴，难道在做梦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01761" y="2088550"/>
            <a:ext cx="4035465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生动的细节描写表现了小鸟在“我”肩上睡觉时的情态。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06659" y="4557486"/>
            <a:ext cx="6533579" cy="290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06659" y="5173228"/>
            <a:ext cx="5689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2"/>
          <p:cNvSpPr txBox="1"/>
          <p:nvPr/>
        </p:nvSpPr>
        <p:spPr>
          <a:xfrm>
            <a:off x="7708280" y="3621313"/>
            <a:ext cx="4035465" cy="1259407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小鸟完全信赖“我”，甚至对“我”产生了依赖。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165260" y="5670456"/>
            <a:ext cx="5092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圆角矩形 8"/>
          <p:cNvSpPr/>
          <p:nvPr/>
        </p:nvSpPr>
        <p:spPr>
          <a:xfrm>
            <a:off x="7389114" y="1919143"/>
            <a:ext cx="2126908" cy="757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4460" y="2676336"/>
            <a:ext cx="48208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74460" y="1392330"/>
            <a:ext cx="6156876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我笔尖一动，流泻下一时的感受：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信赖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，往往创造出美好的境界。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59676" y="3852919"/>
            <a:ext cx="6850794" cy="1477916"/>
            <a:chOff x="3966" y="7117"/>
            <a:chExt cx="6627" cy="1931"/>
          </a:xfrm>
        </p:grpSpPr>
        <p:sp>
          <p:nvSpPr>
            <p:cNvPr id="8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3966" y="7117"/>
              <a:ext cx="4801" cy="1931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289" y="7535"/>
              <a:ext cx="6304" cy="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信赖创造美好。</a:t>
              </a:r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7346806" y="2036129"/>
            <a:ext cx="221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67" y="2960914"/>
            <a:ext cx="2727337" cy="36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054991" y="4194895"/>
            <a:ext cx="8030892" cy="18814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课文叙述了“我”和珍珠鸟从相识、熟悉、亲近到信赖的关系变化过程，谱写了一曲人与动物和谐相处的爱的颂歌，告诉我们：信赖，往往创造出美好的境界。</a:t>
            </a:r>
          </a:p>
        </p:txBody>
      </p:sp>
      <p:sp>
        <p:nvSpPr>
          <p:cNvPr id="4" name="矩形 3"/>
          <p:cNvSpPr/>
          <p:nvPr/>
        </p:nvSpPr>
        <p:spPr>
          <a:xfrm>
            <a:off x="1054991" y="1558705"/>
            <a:ext cx="654458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2141" y="2346107"/>
            <a:ext cx="648743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5"/>
          <p:cNvSpPr txBox="1">
            <a:spLocks noChangeArrowheads="1"/>
          </p:cNvSpPr>
          <p:nvPr/>
        </p:nvSpPr>
        <p:spPr bwMode="auto">
          <a:xfrm>
            <a:off x="1255016" y="1580249"/>
            <a:ext cx="6888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）朋友送鸟。</a:t>
            </a: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1229616" y="2408020"/>
            <a:ext cx="6695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）人鸟相亲。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104998" y="3139281"/>
            <a:ext cx="6494574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5"/>
          <p:cNvSpPr txBox="1">
            <a:spLocks noChangeArrowheads="1"/>
          </p:cNvSpPr>
          <p:nvPr/>
        </p:nvSpPr>
        <p:spPr bwMode="auto">
          <a:xfrm>
            <a:off x="1163504" y="3204369"/>
            <a:ext cx="6189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13-14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）信赖创造美好。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67" y="2960914"/>
            <a:ext cx="2727337" cy="36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/>
      <p:bldP spid="9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3" name="矩形 2"/>
          <p:cNvSpPr/>
          <p:nvPr/>
        </p:nvSpPr>
        <p:spPr>
          <a:xfrm>
            <a:off x="674489" y="1422626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一、下列句子用了什么修辞手法。</a:t>
            </a:r>
          </a:p>
        </p:txBody>
      </p:sp>
      <p:sp>
        <p:nvSpPr>
          <p:cNvPr id="14" name="矩形 19"/>
          <p:cNvSpPr/>
          <p:nvPr/>
        </p:nvSpPr>
        <p:spPr>
          <a:xfrm>
            <a:off x="779626" y="2131788"/>
            <a:ext cx="9056915" cy="263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   排比   比喻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它好肥，整个身子好像一个蓬松的球儿。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我摸它，它也不怕，反而友好地啄两下我的手指。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它一会儿落在柜顶上，一会儿神气十足地站在书架上，一会儿把灯绳撞得来回摇动。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)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525107" y="2709288"/>
            <a:ext cx="88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82052" y="3217345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</a:t>
            </a:r>
          </a:p>
        </p:txBody>
      </p:sp>
      <p:sp>
        <p:nvSpPr>
          <p:cNvPr id="17" name="文本框 35"/>
          <p:cNvSpPr txBox="1"/>
          <p:nvPr/>
        </p:nvSpPr>
        <p:spPr>
          <a:xfrm>
            <a:off x="3250032" y="4229924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991738" y="1487978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 我知道带点字应该选择哪个意思。</a:t>
            </a:r>
          </a:p>
        </p:txBody>
      </p:sp>
      <p:sp>
        <p:nvSpPr>
          <p:cNvPr id="4" name="矩形 19"/>
          <p:cNvSpPr/>
          <p:nvPr/>
        </p:nvSpPr>
        <p:spPr>
          <a:xfrm>
            <a:off x="1015999" y="1934436"/>
            <a:ext cx="9056915" cy="4662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熟：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食物烧煮到可以吃的程度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表示程度深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植物果实长成了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雏儿在我肩上睡得好熟啊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!(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秋天，果实成熟了。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米饭煮熟了，香喷喷的。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经历的时间久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 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不易理解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 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从外到里的距离大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珍珠鸟在里面，就像躲进幽深的丛林一样安全。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这个问题他讲得深入浅出。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夜已经很深了，王老师还在备课。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744696" y="2526468"/>
            <a:ext cx="88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8927" y="3001357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35"/>
          <p:cNvSpPr txBox="1"/>
          <p:nvPr/>
        </p:nvSpPr>
        <p:spPr>
          <a:xfrm>
            <a:off x="4752628" y="3497555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35"/>
          <p:cNvSpPr txBox="1"/>
          <p:nvPr/>
        </p:nvSpPr>
        <p:spPr>
          <a:xfrm>
            <a:off x="7427776" y="4528625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35"/>
          <p:cNvSpPr txBox="1"/>
          <p:nvPr/>
        </p:nvSpPr>
        <p:spPr>
          <a:xfrm>
            <a:off x="5151766" y="5032542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35"/>
          <p:cNvSpPr txBox="1"/>
          <p:nvPr/>
        </p:nvSpPr>
        <p:spPr>
          <a:xfrm>
            <a:off x="5993504" y="5538863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7165" b="186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14700" y="0"/>
            <a:ext cx="8877300" cy="6858000"/>
          </a:xfrm>
          <a:prstGeom prst="rect">
            <a:avLst/>
          </a:prstGeom>
          <a:gradFill>
            <a:gsLst>
              <a:gs pos="0">
                <a:srgbClr val="56673D">
                  <a:alpha val="0"/>
                </a:srgbClr>
              </a:gs>
              <a:gs pos="70000">
                <a:srgbClr val="5667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91138" y="4717258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6400" y="1672315"/>
            <a:ext cx="5690863" cy="2157424"/>
            <a:chOff x="5661393" y="2242342"/>
            <a:chExt cx="5690863" cy="2157424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5661393" y="2242342"/>
              <a:ext cx="5690863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54284" y="1987740"/>
            <a:ext cx="6451460" cy="2882520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冯骥才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年生于天津，浙江宁波人。中国当代作家、画家、文化学者和教授。在文学上为文革后崛起的“伤痕文学”代表作家。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1985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年后以“文化反思小说”对文坛产生深远影响。代表作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雕花烟斗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神鞭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珍珠鸟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一百个人的十年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俗世奇人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激流中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漩涡里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4" name="Picture 2" descr="https://gss3.bdstatic.com/-Po3dSag_xI4khGkpoWK1HF6hhy/baike/crop%3D0%2C33%2C495%2C326%3Bc0%3Dbaike80%2C5%2C5%2C80%2C26/sign=cba133ff6b380cd7f251f8ad9c748107/7aec54e736d12f2ec2e7622f41c2d562843568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13" y="2470502"/>
            <a:ext cx="3643804" cy="239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007864" y="1745162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垂 蔓    深 幽   挨 近   享 受</a:t>
            </a:r>
          </a:p>
        </p:txBody>
      </p:sp>
      <p:sp>
        <p:nvSpPr>
          <p:cNvPr id="7" name="矩形 6"/>
          <p:cNvSpPr/>
          <p:nvPr/>
        </p:nvSpPr>
        <p:spPr>
          <a:xfrm>
            <a:off x="1496179" y="1284787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yōu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āl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6764" y="3473632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趴 在     眼 睑   眸 子   咂 嘴</a:t>
            </a:r>
          </a:p>
        </p:txBody>
      </p:sp>
      <p:sp>
        <p:nvSpPr>
          <p:cNvPr id="9" name="矩形 8"/>
          <p:cNvSpPr/>
          <p:nvPr/>
        </p:nvSpPr>
        <p:spPr>
          <a:xfrm>
            <a:off x="674489" y="3078662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móu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1" y="2403095"/>
            <a:ext cx="3142734" cy="422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1037499" y="163881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深幽：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享受：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流泻：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信赖：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1046" y="1656122"/>
            <a:ext cx="7007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深邃，幽深。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物质上或精神上得到满足。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（液体、光线管）迅速地流出。本文指作者无法控制自己感情，感受从笔端一下子流淌出来。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信任并依靠。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67" y="2960914"/>
            <a:ext cx="2727337" cy="36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427457" y="1891795"/>
            <a:ext cx="7923933" cy="1964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真好！朋友送我一对珍珠鸟，我把它们养在一个竹条编的笼子里。笼子里有一团干草，那是小鸟又舒适又温暖的巢。</a:t>
            </a:r>
          </a:p>
        </p:txBody>
      </p:sp>
      <p:sp>
        <p:nvSpPr>
          <p:cNvPr id="4" name="矩形 3"/>
          <p:cNvSpPr/>
          <p:nvPr/>
        </p:nvSpPr>
        <p:spPr>
          <a:xfrm>
            <a:off x="3777235" y="4825682"/>
            <a:ext cx="7166536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直接抒情，用欣喜的语气道出了自己的心声，奠定了全文轻松、愉悦的基调。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79065" y="3722906"/>
            <a:ext cx="1893411" cy="743040"/>
          </a:xfrm>
          <a:prstGeom prst="wedgeRoundRectCallout">
            <a:avLst>
              <a:gd name="adj1" fmla="val -65270"/>
              <a:gd name="adj2" fmla="val -111605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朋友送鸟</a:t>
            </a:r>
          </a:p>
        </p:txBody>
      </p:sp>
      <p:sp>
        <p:nvSpPr>
          <p:cNvPr id="7" name="圆角矩形 7"/>
          <p:cNvSpPr/>
          <p:nvPr/>
        </p:nvSpPr>
        <p:spPr>
          <a:xfrm>
            <a:off x="3777235" y="1989717"/>
            <a:ext cx="1117600" cy="5578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1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225268" y="2248056"/>
            <a:ext cx="57308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70042" y="1579820"/>
            <a:ext cx="5182235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有人说，这是一种害怕人的鸟。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127987" y="2702015"/>
            <a:ext cx="5096589" cy="2646625"/>
            <a:chOff x="3970" y="4598"/>
            <a:chExt cx="7057" cy="3458"/>
          </a:xfrm>
        </p:grpSpPr>
        <p:sp>
          <p:nvSpPr>
            <p:cNvPr id="7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3970" y="4598"/>
              <a:ext cx="7057" cy="345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457" y="4898"/>
              <a:ext cx="6304" cy="3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“怕人”珍珠鸟的突出的特点。为情节发展埋下伏笔，同时与后文写鸟亲近“我”形成对比，突出 了文章中心。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1710889" y="2931624"/>
            <a:ext cx="2735401" cy="256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915887" y="3087425"/>
            <a:ext cx="2530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伏笔：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指对下文将要出现的人物或事件预先作的某种提示或暗示。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椭圆形标注 7"/>
          <p:cNvSpPr/>
          <p:nvPr/>
        </p:nvSpPr>
        <p:spPr>
          <a:xfrm>
            <a:off x="674489" y="4790665"/>
            <a:ext cx="2372727" cy="873125"/>
          </a:xfrm>
          <a:prstGeom prst="wedgeEllipseCallout">
            <a:avLst>
              <a:gd name="adj1" fmla="val 25153"/>
              <a:gd name="adj2" fmla="val -148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1316686" y="1382248"/>
            <a:ext cx="10011281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把笼子挂在窗前。那儿有一盆茂盛的法国吊兰。我让吊兰的长满绿叶的藤蔓覆盖在鸟笼上，珍珠鸟就像躲进幽深的丛林一样安全，从中传出的笛儿般又细又亮的叫声，也就格外轻松自在了。阳光射进窗来，把吊兰的一串串小叶照得如同碧玉。小鸟的影子就在这中间隐约闪动，看不完整，有时连笼子也看不出，却见它们可爱的鲜红小嘴儿从绿叶中伸出来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我很少扒开叶蔓瞧它们，它们便渐渐敢伸出小脑袋瞅瞅我。我们就这样一点点熟悉了。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1992630" y="3515995"/>
            <a:ext cx="549910" cy="3917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011886" y="5029400"/>
            <a:ext cx="200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喜欢珍珠鸟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3602254" y="5123502"/>
            <a:ext cx="7725713" cy="5041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对鸟儿精心照料，它们发出美妙的叫声，和“我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逐渐熟悉了。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bldLvl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204284" y="1900286"/>
            <a:ext cx="6169925" cy="3329758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三个月后，那一团愈发繁茂的藤蔓里边，发出一种尖细又娇嫩的叫声。我猜到，是它们有了雏儿。我呢？决不掀开叶片往里看，连添食加水时也不睁大好奇的眼睛去惊动它们。过不多久，忽然有一个小脑袋从叶间探出来。呦，雏儿！正是这小家伙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65659" y="2105570"/>
            <a:ext cx="4238625" cy="1587319"/>
            <a:chOff x="10431" y="2303"/>
            <a:chExt cx="6150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06" y="2491"/>
              <a:ext cx="5975" cy="1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侧面描写，体现了“我”对珍珠鸟细腻而又深切的爱。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5858897" y="2476727"/>
            <a:ext cx="5081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51140" y="3048001"/>
            <a:ext cx="5647415" cy="2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51139" y="3565165"/>
            <a:ext cx="1452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77532" y="5232310"/>
            <a:ext cx="3440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"/>
          <p:cNvSpPr txBox="1"/>
          <p:nvPr/>
        </p:nvSpPr>
        <p:spPr>
          <a:xfrm>
            <a:off x="674489" y="4112799"/>
            <a:ext cx="4238625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连用两个感叹号，流露出“我”看到雏鸟出现时的欣喜之情。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7457803" y="2076050"/>
            <a:ext cx="3904863" cy="2123658"/>
          </a:xfrm>
          <a:prstGeom prst="rect">
            <a:avLst/>
          </a:prstGeom>
          <a:noFill/>
          <a:ln w="25400">
            <a:solidFill>
              <a:srgbClr val="FFC00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这是外形描写，连用两个比喻句，生动形象地描绘出小珍珠鸟可爱的样子，流露出“我”对小珍珠鸟的喜爱之情。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1736721" y="2017484"/>
            <a:ext cx="5502704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它小，就能轻易地由疏格的笼子里钻出来。瞧，多么像它的父母：红嘴红脚，灰蓝色的毛，只是后背还没有生出珍珠似的圆圆的白点。它好肥，整个身子好像一个蓬松的球儿。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2395" y="4199708"/>
            <a:ext cx="1341755" cy="827986"/>
          </a:xfrm>
          <a:prstGeom prst="teardrop">
            <a:avLst>
              <a:gd name="adj" fmla="val 12044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5571944" y="4690004"/>
            <a:ext cx="2616899" cy="827986"/>
          </a:xfrm>
          <a:prstGeom prst="teardrop">
            <a:avLst>
              <a:gd name="adj" fmla="val 1485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外形描写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5" grpId="0" bldLvl="0" animBg="1"/>
      <p:bldP spid="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Microsoft Office PowerPoint</Application>
  <PresentationFormat>宽屏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楷体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2020-10-09T06:09:00Z</dcterms:created>
  <dcterms:modified xsi:type="dcterms:W3CDTF">2023-01-11T01:09:35Z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82794AF8A0224797AF6A08CFC2DF122D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