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447" r:id="rId3"/>
    <p:sldId id="454" r:id="rId4"/>
    <p:sldId id="455" r:id="rId5"/>
    <p:sldId id="451" r:id="rId6"/>
    <p:sldId id="456" r:id="rId7"/>
    <p:sldId id="463" r:id="rId8"/>
    <p:sldId id="464" r:id="rId9"/>
    <p:sldId id="457" r:id="rId10"/>
    <p:sldId id="462" r:id="rId11"/>
    <p:sldId id="465" r:id="rId12"/>
    <p:sldId id="466" r:id="rId13"/>
    <p:sldId id="467" r:id="rId14"/>
    <p:sldId id="469" r:id="rId15"/>
    <p:sldId id="458" r:id="rId16"/>
    <p:sldId id="461" r:id="rId17"/>
    <p:sldId id="470" r:id="rId18"/>
    <p:sldId id="471" r:id="rId19"/>
    <p:sldId id="459" r:id="rId20"/>
    <p:sldId id="460" r:id="rId21"/>
    <p:sldId id="472" r:id="rId22"/>
    <p:sldId id="473" r:id="rId23"/>
    <p:sldId id="47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95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2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5F6D9-8378-49EC-8A05-E5D9A9178FB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ADB4D-1F70-491E-A43E-2C58C3A11A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0404" y="61536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B70C-D8D3-42AE-8EE6-1F293BF572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378D-CEEF-42E4-A4EA-7CEF9832A9E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659606" y="679084"/>
            <a:ext cx="10872788" cy="5499833"/>
          </a:xfrm>
          <a:prstGeom prst="rect">
            <a:avLst/>
          </a:prstGeom>
          <a:solidFill>
            <a:schemeClr val="bg1"/>
          </a:solidFill>
          <a:ln w="28575">
            <a:solidFill>
              <a:srgbClr val="AF3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82798" y="1866667"/>
            <a:ext cx="3908903" cy="326747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410200" y="2930355"/>
            <a:ext cx="5714999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在南方某些地方，还有农历十月吃糍粑的习俗。糍粑是用糯米蒸熟捣烂后所制成的一种食品，是中国南方一些地区流行的美食。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古时，糍粑是南方地区传统的节日祭品，最早是农民用来祭牛神的供品。有俗语“十月朝，糍粑禄禄烧”，就是指的祭祀事件。</a:t>
            </a:r>
          </a:p>
        </p:txBody>
      </p:sp>
      <p:sp>
        <p:nvSpPr>
          <p:cNvPr id="9" name="矩形 8"/>
          <p:cNvSpPr/>
          <p:nvPr/>
        </p:nvSpPr>
        <p:spPr>
          <a:xfrm>
            <a:off x="5435601" y="1989992"/>
            <a:ext cx="209549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cs typeface="+mn-ea"/>
                <a:sym typeface="+mn-lt"/>
              </a:rPr>
              <a:t>吃糍粑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10200" y="2930355"/>
            <a:ext cx="5714999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小雪时台湾中南部海边的渔民们会开始晒鱼干、储存乾粮。乌鱼群会在小雪前后来到台湾海峡，另外还有旗鱼、沙鱼等。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台湾俗谚：十月豆，肥到不见头，是指在嘉义县布袋一带，到了农历十月可以捕到“豆仔鱼”。</a:t>
            </a:r>
          </a:p>
        </p:txBody>
      </p:sp>
      <p:sp>
        <p:nvSpPr>
          <p:cNvPr id="5" name="矩形 4"/>
          <p:cNvSpPr/>
          <p:nvPr/>
        </p:nvSpPr>
        <p:spPr>
          <a:xfrm>
            <a:off x="5435601" y="1989992"/>
            <a:ext cx="209549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cs typeface="+mn-ea"/>
                <a:sym typeface="+mn-lt"/>
              </a:rPr>
              <a:t>晒鱼干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7153" y="971550"/>
            <a:ext cx="4991100" cy="499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43001" y="2930355"/>
            <a:ext cx="5664199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小雪前后，土家族群众又开始了一年一度的“杀年猪，迎新年”民俗活动，给寒冷的冬天增添了热烈的气氛。吃“刨汤”，是土家族的风俗习惯；在“杀年猪，迎新年”民俗活动中，用热气尚存的上等新鲜猪肉，精心烹饪而成的美食称为“刨汤”。</a:t>
            </a:r>
          </a:p>
        </p:txBody>
      </p:sp>
      <p:sp>
        <p:nvSpPr>
          <p:cNvPr id="5" name="矩形 4"/>
          <p:cNvSpPr/>
          <p:nvPr/>
        </p:nvSpPr>
        <p:spPr>
          <a:xfrm>
            <a:off x="1143001" y="1989992"/>
            <a:ext cx="209549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cs typeface="+mn-ea"/>
                <a:sym typeface="+mn-lt"/>
              </a:rPr>
              <a:t>吃刨汤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971940" y="1600200"/>
            <a:ext cx="3959784" cy="395978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67041" y="650608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002" y="2930355"/>
            <a:ext cx="5245900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老南京有句俗语，“小雪腌菜，大雪腌肉”。过去受条件所限，冬天新鲜蔬菜很少，价格也贵，因此大家习惯于在小雪前后腌菜，冬天就靠着这些腌制食品下饭。</a:t>
            </a:r>
          </a:p>
        </p:txBody>
      </p:sp>
      <p:sp>
        <p:nvSpPr>
          <p:cNvPr id="3" name="矩形 2"/>
          <p:cNvSpPr/>
          <p:nvPr/>
        </p:nvSpPr>
        <p:spPr>
          <a:xfrm>
            <a:off x="1143001" y="1989992"/>
            <a:ext cx="209549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cs typeface="+mn-ea"/>
                <a:sym typeface="+mn-lt"/>
              </a:rPr>
              <a:t>腌菜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096000" y="806050"/>
            <a:ext cx="5245900" cy="52459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63615" y="2775292"/>
            <a:ext cx="1729154" cy="645908"/>
          </a:xfrm>
          <a:custGeom>
            <a:avLst/>
            <a:gdLst>
              <a:gd name="connsiteX0" fmla="*/ 0 w 1729154"/>
              <a:gd name="connsiteY0" fmla="*/ 0 h 645908"/>
              <a:gd name="connsiteX1" fmla="*/ 1729154 w 1729154"/>
              <a:gd name="connsiteY1" fmla="*/ 0 h 645908"/>
              <a:gd name="connsiteX2" fmla="*/ 1729154 w 1729154"/>
              <a:gd name="connsiteY2" fmla="*/ 645908 h 645908"/>
              <a:gd name="connsiteX3" fmla="*/ 0 w 1729154"/>
              <a:gd name="connsiteY3" fmla="*/ 645908 h 645908"/>
              <a:gd name="connsiteX4" fmla="*/ 0 w 1729154"/>
              <a:gd name="connsiteY4" fmla="*/ 0 h 64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9154" h="645908">
                <a:moveTo>
                  <a:pt x="0" y="0"/>
                </a:moveTo>
                <a:lnTo>
                  <a:pt x="1729154" y="0"/>
                </a:lnTo>
                <a:lnTo>
                  <a:pt x="1729154" y="645908"/>
                </a:lnTo>
                <a:lnTo>
                  <a:pt x="0" y="6459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86870" y="928810"/>
            <a:ext cx="2051539" cy="757115"/>
          </a:xfrm>
          <a:custGeom>
            <a:avLst/>
            <a:gdLst>
              <a:gd name="connsiteX0" fmla="*/ 0 w 2051539"/>
              <a:gd name="connsiteY0" fmla="*/ 0 h 757115"/>
              <a:gd name="connsiteX1" fmla="*/ 2051539 w 2051539"/>
              <a:gd name="connsiteY1" fmla="*/ 0 h 757115"/>
              <a:gd name="connsiteX2" fmla="*/ 2051539 w 2051539"/>
              <a:gd name="connsiteY2" fmla="*/ 757115 h 757115"/>
              <a:gd name="connsiteX3" fmla="*/ 0 w 2051539"/>
              <a:gd name="connsiteY3" fmla="*/ 757115 h 757115"/>
              <a:gd name="connsiteX4" fmla="*/ 0 w 2051539"/>
              <a:gd name="connsiteY4" fmla="*/ 0 h 75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539" h="757115">
                <a:moveTo>
                  <a:pt x="0" y="0"/>
                </a:moveTo>
                <a:lnTo>
                  <a:pt x="2051539" y="0"/>
                </a:lnTo>
                <a:lnTo>
                  <a:pt x="2051539" y="757115"/>
                </a:lnTo>
                <a:lnTo>
                  <a:pt x="0" y="75711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3475893" y="2113573"/>
            <a:ext cx="5240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cs typeface="+mn-ea"/>
                <a:sym typeface="+mn-lt"/>
              </a:rPr>
              <a:t>饮食保健</a:t>
            </a:r>
          </a:p>
        </p:txBody>
      </p:sp>
      <p:sp>
        <p:nvSpPr>
          <p:cNvPr id="15" name="矩形 14"/>
          <p:cNvSpPr/>
          <p:nvPr/>
        </p:nvSpPr>
        <p:spPr>
          <a:xfrm>
            <a:off x="5240216" y="1113692"/>
            <a:ext cx="171156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PART  03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465875" y="895351"/>
            <a:ext cx="7688144" cy="54229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72101" y="2841842"/>
            <a:ext cx="5549900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中国北方，小雪时节，一般的人家都要吃涮羊肉。一般的小雪节气里，天气阴冷晦暗光照较少，此时容易引发或加重抑郁症。这个季节宜吃的温补食品有羊肉、牛肉、鸡肉等；宜吃的益肾食品有腰果、芡实、山药、栗子、白果、核桃等。</a:t>
            </a:r>
          </a:p>
        </p:txBody>
      </p:sp>
      <p:sp>
        <p:nvSpPr>
          <p:cNvPr id="5" name="任意多边形: 形状 4"/>
          <p:cNvSpPr/>
          <p:nvPr/>
        </p:nvSpPr>
        <p:spPr>
          <a:xfrm>
            <a:off x="5473700" y="2717800"/>
            <a:ext cx="2019300" cy="0"/>
          </a:xfrm>
          <a:custGeom>
            <a:avLst/>
            <a:gdLst>
              <a:gd name="connsiteX0" fmla="*/ 0 w 2019300"/>
              <a:gd name="connsiteY0" fmla="*/ 0 h 0"/>
              <a:gd name="connsiteX1" fmla="*/ 2019300 w 201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9300">
                <a:moveTo>
                  <a:pt x="0" y="0"/>
                </a:moveTo>
                <a:lnTo>
                  <a:pt x="2019300" y="0"/>
                </a:lnTo>
              </a:path>
            </a:pathLst>
          </a:custGeom>
          <a:noFill/>
          <a:ln w="31750">
            <a:solidFill>
              <a:srgbClr val="AF3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023100" y="1631950"/>
            <a:ext cx="4272447" cy="42724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2501" y="2758905"/>
            <a:ext cx="6070599" cy="26776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所谓气虚即气不够用，动则气喘、体倦、懒言、常自汗出、面色眺白、舌淡白、脉虚弱无力。气虚之人可选用人参进补。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人参性温、味甘微苦，可大补元气，是补气要药，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本经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谓“明目开心益智，久服轻身延年”，近代研究证明，人参可调节网状皮肤系统功能，其所含人参皂甙。确实具有抗衰老作用。使用时。</a:t>
            </a:r>
          </a:p>
        </p:txBody>
      </p:sp>
      <p:sp>
        <p:nvSpPr>
          <p:cNvPr id="9" name="矩形 8"/>
          <p:cNvSpPr/>
          <p:nvPr/>
        </p:nvSpPr>
        <p:spPr>
          <a:xfrm>
            <a:off x="952501" y="1818542"/>
            <a:ext cx="253999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气虚者的补法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001" y="2930355"/>
            <a:ext cx="5499099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所谓血虚，即是营养人体的物质不足，不能发挥濡养人体的作用，表现为不耐劳作、面色无华、苍白、且易健忘、失眠、舌淡、脉细。血虚体质者当选龙眼肉进补。</a:t>
            </a:r>
          </a:p>
        </p:txBody>
      </p:sp>
      <p:sp>
        <p:nvSpPr>
          <p:cNvPr id="3" name="矩形 2"/>
          <p:cNvSpPr/>
          <p:nvPr/>
        </p:nvSpPr>
        <p:spPr>
          <a:xfrm>
            <a:off x="1143001" y="1989992"/>
            <a:ext cx="253999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血虚者的补法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508749" y="2996745"/>
            <a:ext cx="4673602" cy="2173768"/>
          </a:xfrm>
          <a:prstGeom prst="rect">
            <a:avLst/>
          </a:prstGeom>
          <a:effectLst>
            <a:outerShdw blurRad="12700" dist="127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63615" y="2775292"/>
            <a:ext cx="1729154" cy="645908"/>
          </a:xfrm>
          <a:custGeom>
            <a:avLst/>
            <a:gdLst>
              <a:gd name="connsiteX0" fmla="*/ 0 w 1729154"/>
              <a:gd name="connsiteY0" fmla="*/ 0 h 645908"/>
              <a:gd name="connsiteX1" fmla="*/ 1729154 w 1729154"/>
              <a:gd name="connsiteY1" fmla="*/ 0 h 645908"/>
              <a:gd name="connsiteX2" fmla="*/ 1729154 w 1729154"/>
              <a:gd name="connsiteY2" fmla="*/ 645908 h 645908"/>
              <a:gd name="connsiteX3" fmla="*/ 0 w 1729154"/>
              <a:gd name="connsiteY3" fmla="*/ 645908 h 645908"/>
              <a:gd name="connsiteX4" fmla="*/ 0 w 1729154"/>
              <a:gd name="connsiteY4" fmla="*/ 0 h 64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9154" h="645908">
                <a:moveTo>
                  <a:pt x="0" y="0"/>
                </a:moveTo>
                <a:lnTo>
                  <a:pt x="1729154" y="0"/>
                </a:lnTo>
                <a:lnTo>
                  <a:pt x="1729154" y="645908"/>
                </a:lnTo>
                <a:lnTo>
                  <a:pt x="0" y="6459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86870" y="928810"/>
            <a:ext cx="2051539" cy="757115"/>
          </a:xfrm>
          <a:custGeom>
            <a:avLst/>
            <a:gdLst>
              <a:gd name="connsiteX0" fmla="*/ 0 w 2051539"/>
              <a:gd name="connsiteY0" fmla="*/ 0 h 757115"/>
              <a:gd name="connsiteX1" fmla="*/ 2051539 w 2051539"/>
              <a:gd name="connsiteY1" fmla="*/ 0 h 757115"/>
              <a:gd name="connsiteX2" fmla="*/ 2051539 w 2051539"/>
              <a:gd name="connsiteY2" fmla="*/ 757115 h 757115"/>
              <a:gd name="connsiteX3" fmla="*/ 0 w 2051539"/>
              <a:gd name="connsiteY3" fmla="*/ 757115 h 757115"/>
              <a:gd name="connsiteX4" fmla="*/ 0 w 2051539"/>
              <a:gd name="connsiteY4" fmla="*/ 0 h 75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539" h="757115">
                <a:moveTo>
                  <a:pt x="0" y="0"/>
                </a:moveTo>
                <a:lnTo>
                  <a:pt x="2051539" y="0"/>
                </a:lnTo>
                <a:lnTo>
                  <a:pt x="2051539" y="757115"/>
                </a:lnTo>
                <a:lnTo>
                  <a:pt x="0" y="75711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3475893" y="2113573"/>
            <a:ext cx="5240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cs typeface="+mn-ea"/>
                <a:sym typeface="+mn-lt"/>
              </a:rPr>
              <a:t>诗词谚语</a:t>
            </a:r>
          </a:p>
        </p:txBody>
      </p:sp>
      <p:sp>
        <p:nvSpPr>
          <p:cNvPr id="15" name="矩形 14"/>
          <p:cNvSpPr/>
          <p:nvPr/>
        </p:nvSpPr>
        <p:spPr>
          <a:xfrm>
            <a:off x="5240216" y="1113692"/>
            <a:ext cx="171156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PART  04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1029" y="1058682"/>
            <a:ext cx="5600700" cy="472111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112169" y="2118159"/>
            <a:ext cx="253999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《  </a:t>
            </a:r>
            <a:r>
              <a:rPr lang="zh-CN" altLang="en-US" sz="2800" b="1" dirty="0">
                <a:cs typeface="+mn-ea"/>
                <a:sym typeface="+mn-lt"/>
              </a:rPr>
              <a:t>初 寒  </a:t>
            </a:r>
            <a:r>
              <a:rPr lang="en-US" altLang="zh-CN" sz="2800" b="1" dirty="0">
                <a:cs typeface="+mn-ea"/>
                <a:sym typeface="+mn-lt"/>
              </a:rPr>
              <a:t>》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6350" y="3419240"/>
            <a:ext cx="421163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pPr algn="dist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久雨重阳後，清寒小雪前。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拾薪椎髻仆，卖菜掘头船。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薄米全家粥，空床故物毡。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身犹付一歃，名字更须传？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86683" y="2749797"/>
            <a:ext cx="1450182" cy="5043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陆游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561136" y="673281"/>
            <a:ext cx="5240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p"/>
            </a:pPr>
            <a:r>
              <a:rPr lang="zh-CN" altLang="en-US" sz="44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节气简介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61136" y="1625256"/>
            <a:ext cx="5240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p"/>
            </a:pPr>
            <a:r>
              <a:rPr lang="zh-CN" altLang="en-US" sz="44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相关民俗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61136" y="2577231"/>
            <a:ext cx="5240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p"/>
            </a:pPr>
            <a:r>
              <a:rPr lang="zh-CN" altLang="en-US" sz="44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饮食保健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61136" y="3529207"/>
            <a:ext cx="5240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p"/>
            </a:pPr>
            <a:r>
              <a:rPr lang="zh-CN" altLang="en-US" sz="44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诗词谚语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4950" y="673281"/>
            <a:ext cx="37631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spc="-300" dirty="0"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29300" y="2171742"/>
            <a:ext cx="4211637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《</a:t>
            </a:r>
            <a:r>
              <a:rPr lang="zh-CN" altLang="en-US" sz="2800" b="1" dirty="0">
                <a:cs typeface="+mn-ea"/>
                <a:sym typeface="+mn-lt"/>
              </a:rPr>
              <a:t>次韵张秘校喜雪三首</a:t>
            </a:r>
            <a:r>
              <a:rPr lang="en-US" altLang="zh-CN" sz="2800" b="1" dirty="0">
                <a:cs typeface="+mn-ea"/>
                <a:sym typeface="+mn-lt"/>
              </a:rPr>
              <a:t>》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02250" y="3409950"/>
            <a:ext cx="526573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pPr algn="dist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满城楼观玉阑干，小雪晴时不共寒。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润到竹根肥腊笋，暖开蔬甲助春盘。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眼前多事观游少，胸次无忧酒量宽。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闻说压沙梨己动，会须鞭马蹋泥看。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691686" y="2920072"/>
            <a:ext cx="1973264" cy="5043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黄庭坚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663306" y="1094156"/>
            <a:ext cx="4194444" cy="6291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891457" y="990600"/>
            <a:ext cx="6994580" cy="50085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8595" y="1403272"/>
            <a:ext cx="5499099" cy="42473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节到小雪天下雪。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小雪节到下大雪，大雪节到没了雪。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小雪封地，大雪封河。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小雪地不封，大雪还能耕。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小雪不把棉柴拔，地冻镰砍就剩茬。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小雪不起菜（白菜），就要受冻害。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小雪不砍菜，必定有一害。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趁地未封冻，赶快把树种。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大地未冻结，栽树不能歇。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63615" y="2775292"/>
            <a:ext cx="1729154" cy="645908"/>
          </a:xfrm>
          <a:custGeom>
            <a:avLst/>
            <a:gdLst>
              <a:gd name="connsiteX0" fmla="*/ 0 w 1729154"/>
              <a:gd name="connsiteY0" fmla="*/ 0 h 645908"/>
              <a:gd name="connsiteX1" fmla="*/ 1729154 w 1729154"/>
              <a:gd name="connsiteY1" fmla="*/ 0 h 645908"/>
              <a:gd name="connsiteX2" fmla="*/ 1729154 w 1729154"/>
              <a:gd name="connsiteY2" fmla="*/ 645908 h 645908"/>
              <a:gd name="connsiteX3" fmla="*/ 0 w 1729154"/>
              <a:gd name="connsiteY3" fmla="*/ 645908 h 645908"/>
              <a:gd name="connsiteX4" fmla="*/ 0 w 1729154"/>
              <a:gd name="connsiteY4" fmla="*/ 0 h 64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9154" h="645908">
                <a:moveTo>
                  <a:pt x="0" y="0"/>
                </a:moveTo>
                <a:lnTo>
                  <a:pt x="1729154" y="0"/>
                </a:lnTo>
                <a:lnTo>
                  <a:pt x="1729154" y="645908"/>
                </a:lnTo>
                <a:lnTo>
                  <a:pt x="0" y="6459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86870" y="928810"/>
            <a:ext cx="2051539" cy="757115"/>
          </a:xfrm>
          <a:custGeom>
            <a:avLst/>
            <a:gdLst>
              <a:gd name="connsiteX0" fmla="*/ 0 w 2051539"/>
              <a:gd name="connsiteY0" fmla="*/ 0 h 757115"/>
              <a:gd name="connsiteX1" fmla="*/ 2051539 w 2051539"/>
              <a:gd name="connsiteY1" fmla="*/ 0 h 757115"/>
              <a:gd name="connsiteX2" fmla="*/ 2051539 w 2051539"/>
              <a:gd name="connsiteY2" fmla="*/ 757115 h 757115"/>
              <a:gd name="connsiteX3" fmla="*/ 0 w 2051539"/>
              <a:gd name="connsiteY3" fmla="*/ 757115 h 757115"/>
              <a:gd name="connsiteX4" fmla="*/ 0 w 2051539"/>
              <a:gd name="connsiteY4" fmla="*/ 0 h 75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539" h="757115">
                <a:moveTo>
                  <a:pt x="0" y="0"/>
                </a:moveTo>
                <a:lnTo>
                  <a:pt x="2051539" y="0"/>
                </a:lnTo>
                <a:lnTo>
                  <a:pt x="2051539" y="757115"/>
                </a:lnTo>
                <a:lnTo>
                  <a:pt x="0" y="75711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3475893" y="2113573"/>
            <a:ext cx="5240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cs typeface="+mn-ea"/>
                <a:sym typeface="+mn-lt"/>
              </a:rPr>
              <a:t>节气简介</a:t>
            </a:r>
          </a:p>
        </p:txBody>
      </p:sp>
      <p:sp>
        <p:nvSpPr>
          <p:cNvPr id="3" name="矩形 2"/>
          <p:cNvSpPr/>
          <p:nvPr/>
        </p:nvSpPr>
        <p:spPr>
          <a:xfrm>
            <a:off x="5240216" y="1113692"/>
            <a:ext cx="171156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PART  01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40535" y="679083"/>
            <a:ext cx="3588117" cy="358811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225823" y="3429000"/>
            <a:ext cx="1008325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effectLst/>
                <a:cs typeface="+mn-ea"/>
                <a:sym typeface="+mn-lt"/>
              </a:rPr>
              <a:t>      古籍</a:t>
            </a:r>
            <a:r>
              <a:rPr lang="en-US" altLang="zh-CN" sz="2000" b="0" i="0" dirty="0">
                <a:effectLst/>
                <a:cs typeface="+mn-ea"/>
                <a:sym typeface="+mn-lt"/>
              </a:rPr>
              <a:t>《</a:t>
            </a:r>
            <a:r>
              <a:rPr lang="zh-CN" altLang="en-US" sz="2000" b="0" i="0" dirty="0">
                <a:effectLst/>
                <a:cs typeface="+mn-ea"/>
                <a:sym typeface="+mn-lt"/>
              </a:rPr>
              <a:t>群芳谱</a:t>
            </a:r>
            <a:r>
              <a:rPr lang="en-US" altLang="zh-CN" sz="2000" b="0" i="0" dirty="0">
                <a:effectLst/>
                <a:cs typeface="+mn-ea"/>
                <a:sym typeface="+mn-lt"/>
              </a:rPr>
              <a:t>》</a:t>
            </a:r>
            <a:r>
              <a:rPr lang="zh-CN" altLang="en-US" sz="2000" b="0" i="0" dirty="0">
                <a:effectLst/>
                <a:cs typeface="+mn-ea"/>
                <a:sym typeface="+mn-lt"/>
              </a:rPr>
              <a:t>中说：“小雪气寒而将雪矣，地寒未甚而雪未大也。”这就是说，到“小雪”节气由于天气寒冷，降水形式由雨变为雪，但此时由于“地寒未甚”故雪下的次数少，雪量还不大，所以称为小雪。“小雪”是反映天气现象的节令。雪小，地面上又无积雪，这正是“小雪”这个节气的原本之意。小雪和雨水、谷雨等节气一样，都是直接反映降水的节气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38700" y="1900376"/>
            <a:ext cx="615950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 小雪，是二十四节气中的第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个节气。时间在每年公历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日，即太阳到达黄经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240°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时。“小雪”是反映气候特征的节气。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346950" y="1879113"/>
            <a:ext cx="3353197" cy="335319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552990" y="1711209"/>
            <a:ext cx="2400657" cy="36890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effectLst/>
                <a:cs typeface="+mn-ea"/>
                <a:sym typeface="+mn-lt"/>
              </a:rPr>
              <a:t>小雪节气，东亚地区已建立起比较稳定的经向环流，西伯利亚地区常有低压或低槽，东移时会有大规模的冷空气南下，我国东部会出现大范围大风降温天气。小雪节气是寒潮和强冷空气活动频数较高的节气。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1750" y="1711209"/>
            <a:ext cx="2400657" cy="36890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i="0" dirty="0">
                <a:effectLst/>
                <a:cs typeface="+mn-ea"/>
                <a:sym typeface="+mn-lt"/>
              </a:rPr>
              <a:t>小雪节气不是一定下雪，而是说小雪时节，气温下降，温度降到了可以下雪的程度，但是由于地表温度还不够低，就算降了，雪量也会很小，甚至没有。所以，这天是否会降雪，还要看当下的天气情况。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774700" y="723900"/>
            <a:ext cx="7061200" cy="52959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330700" y="2337653"/>
            <a:ext cx="6604000" cy="26776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小雪是二十四节气中的第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个。起点于每年公历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日，太阳位于赤纬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-20°16'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，到达黄经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240°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。“小雪”节气间，夜晚北斗七星的斗柄指向北偏西（相当钟面上的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点钟）。每晚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以后，若到户外观星，可见北斗星西沉，而“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W”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形的仙后座升入高空，它代替北斗星担当起寻找北极星的坐标任务，为观星的人们导航。四边形的飞马座正临空，冬季星空的标识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猎户座已在东方地平线探头了。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17900" y="1022344"/>
            <a:ext cx="4940300" cy="49403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46569" y="2422355"/>
            <a:ext cx="3238500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“小雪”是反映天气现象的节令。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古籍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群芳谱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中说：“小雪气寒而将雪矣，地寒未甚而雪未大也。”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13288" y="2422355"/>
            <a:ext cx="323850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月令七十二候集解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曰：“十月中，雨下而为寒气所薄，故凝而为雪。小者未盛之辞。”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“小雪”的到来，意味着冬季降雪即将拉开大幕。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63615" y="2775292"/>
            <a:ext cx="1729154" cy="645908"/>
          </a:xfrm>
          <a:custGeom>
            <a:avLst/>
            <a:gdLst>
              <a:gd name="connsiteX0" fmla="*/ 0 w 1729154"/>
              <a:gd name="connsiteY0" fmla="*/ 0 h 645908"/>
              <a:gd name="connsiteX1" fmla="*/ 1729154 w 1729154"/>
              <a:gd name="connsiteY1" fmla="*/ 0 h 645908"/>
              <a:gd name="connsiteX2" fmla="*/ 1729154 w 1729154"/>
              <a:gd name="connsiteY2" fmla="*/ 645908 h 645908"/>
              <a:gd name="connsiteX3" fmla="*/ 0 w 1729154"/>
              <a:gd name="connsiteY3" fmla="*/ 645908 h 645908"/>
              <a:gd name="connsiteX4" fmla="*/ 0 w 1729154"/>
              <a:gd name="connsiteY4" fmla="*/ 0 h 64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9154" h="645908">
                <a:moveTo>
                  <a:pt x="0" y="0"/>
                </a:moveTo>
                <a:lnTo>
                  <a:pt x="1729154" y="0"/>
                </a:lnTo>
                <a:lnTo>
                  <a:pt x="1729154" y="645908"/>
                </a:lnTo>
                <a:lnTo>
                  <a:pt x="0" y="6459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86870" y="928810"/>
            <a:ext cx="2051539" cy="757115"/>
          </a:xfrm>
          <a:custGeom>
            <a:avLst/>
            <a:gdLst>
              <a:gd name="connsiteX0" fmla="*/ 0 w 2051539"/>
              <a:gd name="connsiteY0" fmla="*/ 0 h 757115"/>
              <a:gd name="connsiteX1" fmla="*/ 2051539 w 2051539"/>
              <a:gd name="connsiteY1" fmla="*/ 0 h 757115"/>
              <a:gd name="connsiteX2" fmla="*/ 2051539 w 2051539"/>
              <a:gd name="connsiteY2" fmla="*/ 757115 h 757115"/>
              <a:gd name="connsiteX3" fmla="*/ 0 w 2051539"/>
              <a:gd name="connsiteY3" fmla="*/ 757115 h 757115"/>
              <a:gd name="connsiteX4" fmla="*/ 0 w 2051539"/>
              <a:gd name="connsiteY4" fmla="*/ 0 h 75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539" h="757115">
                <a:moveTo>
                  <a:pt x="0" y="0"/>
                </a:moveTo>
                <a:lnTo>
                  <a:pt x="2051539" y="0"/>
                </a:lnTo>
                <a:lnTo>
                  <a:pt x="2051539" y="757115"/>
                </a:lnTo>
                <a:lnTo>
                  <a:pt x="0" y="75711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3475893" y="2113573"/>
            <a:ext cx="5240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cs typeface="+mn-ea"/>
                <a:sym typeface="+mn-lt"/>
              </a:rPr>
              <a:t>相关民俗</a:t>
            </a:r>
          </a:p>
        </p:txBody>
      </p:sp>
      <p:sp>
        <p:nvSpPr>
          <p:cNvPr id="15" name="矩形 14"/>
          <p:cNvSpPr/>
          <p:nvPr/>
        </p:nvSpPr>
        <p:spPr>
          <a:xfrm>
            <a:off x="5240216" y="1113692"/>
            <a:ext cx="171156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PART  02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72118" y="1352550"/>
            <a:ext cx="6231178" cy="446189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047751" y="2930355"/>
            <a:ext cx="5664199" cy="19123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0" i="0">
                <a:effectLst/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 民间有“冬腊风腌，蓄以御冬”的习俗。小雪后气温急剧下降，天气变得干燥，是加工腊肉的好时候。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小雪节气后，一些农家开始动手做香肠、腊肉，把多余的肉类用传统方法储备起来，等到春节时正好享受美食。</a:t>
            </a:r>
          </a:p>
        </p:txBody>
      </p:sp>
      <p:sp>
        <p:nvSpPr>
          <p:cNvPr id="5" name="矩形 4"/>
          <p:cNvSpPr/>
          <p:nvPr/>
        </p:nvSpPr>
        <p:spPr>
          <a:xfrm>
            <a:off x="1047751" y="1989992"/>
            <a:ext cx="2095499" cy="706806"/>
          </a:xfrm>
          <a:prstGeom prst="rect">
            <a:avLst/>
          </a:prstGeom>
          <a:solidFill>
            <a:srgbClr val="AF3A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cs typeface="+mn-ea"/>
                <a:sym typeface="+mn-lt"/>
              </a:rPr>
              <a:t>腌腊肉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voyeur5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宽屏</PresentationFormat>
  <Paragraphs>63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思源黑体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2022-03-10T06:35:14Z</dcterms:created>
  <dcterms:modified xsi:type="dcterms:W3CDTF">2023-01-11T01:09:43Z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9B843EB6C2E84BBF8D54CC20F49237A0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