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1" r:id="rId2"/>
    <p:sldId id="258" r:id="rId3"/>
    <p:sldId id="331" r:id="rId4"/>
    <p:sldId id="257" r:id="rId5"/>
    <p:sldId id="272" r:id="rId6"/>
    <p:sldId id="279" r:id="rId7"/>
    <p:sldId id="277" r:id="rId8"/>
    <p:sldId id="309" r:id="rId9"/>
    <p:sldId id="310" r:id="rId10"/>
    <p:sldId id="312" r:id="rId11"/>
    <p:sldId id="334" r:id="rId12"/>
    <p:sldId id="332" r:id="rId13"/>
    <p:sldId id="335" r:id="rId14"/>
    <p:sldId id="314" r:id="rId15"/>
    <p:sldId id="333" r:id="rId16"/>
    <p:sldId id="315" r:id="rId17"/>
    <p:sldId id="327" r:id="rId18"/>
    <p:sldId id="336" r:id="rId19"/>
    <p:sldId id="340" r:id="rId20"/>
    <p:sldId id="339" r:id="rId21"/>
    <p:sldId id="330" r:id="rId22"/>
    <p:sldId id="316" r:id="rId23"/>
    <p:sldId id="317" r:id="rId24"/>
    <p:sldId id="265" r:id="rId25"/>
    <p:sldId id="266" r:id="rId26"/>
    <p:sldId id="284" r:id="rId27"/>
    <p:sldId id="328" r:id="rId28"/>
    <p:sldId id="329" r:id="rId29"/>
    <p:sldId id="297" r:id="rId30"/>
    <p:sldId id="280" r:id="rId3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CC"/>
    <a:srgbClr val="CCECFF"/>
    <a:srgbClr val="CC0099"/>
    <a:srgbClr val="FFFF00"/>
    <a:srgbClr val="CC00CC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79" autoAdjust="0"/>
    <p:restoredTop sz="94614" autoAdjust="0"/>
  </p:normalViewPr>
  <p:slideViewPr>
    <p:cSldViewPr>
      <p:cViewPr>
        <p:scale>
          <a:sx n="100" d="100"/>
          <a:sy n="100" d="100"/>
        </p:scale>
        <p:origin x="-26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C7BF9-D911-4AD0-BEE2-DE5CB154693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CA7B9-7514-45EC-B43B-E346071C7F4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CA7B9-7514-45EC-B43B-E346071C7F4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CA7B9-7514-45EC-B43B-E346071C7F4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2739F-6296-4198-A5EA-C4FCD255C23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79681-D1C9-4C83-9484-7EFBEADD370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1D086-5BB1-4599-A43B-74B64BD7733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00E36-6BA3-44CD-AA63-1007BBA394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6ED34-3128-415F-8E1F-F860613D355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CAF45-1EB1-4119-A07D-17940E17796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96EAB-9C03-4396-85B2-39AAA2BCBA9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3DEB0-F4E0-4AE2-82D7-E9A995CB8EE4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1038-AB3C-423D-AD7C-364C6E0F32D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7327C-1349-4B15-9169-60C94416F142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7BE00-D3AF-4336-970D-9365DC61166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latin typeface="+mn-lt"/>
              </a:defRPr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latin typeface="+mn-lt"/>
              </a:defRPr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latin typeface="+mn-lt"/>
              </a:defRPr>
            </a:lvl1pPr>
          </a:lstStyle>
          <a:p>
            <a:fld id="{57437911-4E0D-4F48-855F-BAB2D2E54DEA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1258888" y="1340768"/>
            <a:ext cx="6697662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2400" kern="10" dirty="0">
                <a:ln w="1270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Lesson 42</a:t>
            </a:r>
          </a:p>
          <a:p>
            <a:pPr algn="ctr"/>
            <a:r>
              <a:rPr lang="en-US" altLang="zh-CN" kern="10" dirty="0">
                <a:ln w="12700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Peace at Last</a:t>
            </a:r>
            <a:endParaRPr lang="zh-CN" altLang="en-US" kern="10" dirty="0">
              <a:ln w="12700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60473" y="531293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23850" y="1125538"/>
            <a:ext cx="84963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3.</a:t>
            </a:r>
            <a:r>
              <a:rPr lang="en-US" altLang="zh-CN" dirty="0">
                <a:solidFill>
                  <a:srgbClr val="CC00CC"/>
                </a:solidFill>
              </a:rPr>
              <a:t> </a:t>
            </a:r>
            <a:r>
              <a:rPr lang="en-US" altLang="zh-CN" dirty="0">
                <a:solidFill>
                  <a:srgbClr val="0000FF"/>
                </a:solidFill>
              </a:rPr>
              <a:t>Thanks to</a:t>
            </a:r>
            <a:r>
              <a:rPr lang="en-US" altLang="zh-CN" dirty="0">
                <a:solidFill>
                  <a:srgbClr val="FF3300"/>
                </a:solidFill>
              </a:rPr>
              <a:t> </a:t>
            </a:r>
            <a:r>
              <a:rPr lang="en-US" altLang="zh-CN" dirty="0"/>
              <a:t>Jenny, everything is OK now.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</a:t>
            </a:r>
            <a:r>
              <a:rPr lang="zh-CN" altLang="en-US" dirty="0"/>
              <a:t>多亏詹妮，现在一切都好了。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</a:t>
            </a:r>
            <a:r>
              <a:rPr lang="en-US" altLang="zh-CN" dirty="0">
                <a:solidFill>
                  <a:srgbClr val="FF0000"/>
                </a:solidFill>
              </a:rPr>
              <a:t>thanks to   </a:t>
            </a:r>
            <a:r>
              <a:rPr lang="zh-CN" altLang="en-US" dirty="0">
                <a:solidFill>
                  <a:srgbClr val="FF0000"/>
                </a:solidFill>
              </a:rPr>
              <a:t>幸亏；由于，因为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</a:t>
            </a:r>
            <a:r>
              <a:rPr lang="en-US" altLang="zh-CN" dirty="0"/>
              <a:t>e.g. </a:t>
            </a:r>
            <a:r>
              <a:rPr lang="en-US" altLang="zh-CN" dirty="0">
                <a:solidFill>
                  <a:srgbClr val="0000FF"/>
                </a:solidFill>
              </a:rPr>
              <a:t>Thanks to</a:t>
            </a:r>
            <a:r>
              <a:rPr lang="en-US" altLang="zh-CN" dirty="0"/>
              <a:t> his good teacher, he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    passed the exam.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   </a:t>
            </a:r>
            <a:r>
              <a:rPr lang="zh-CN" altLang="en-US" dirty="0"/>
              <a:t>多亏他的老师，他通过了考试。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50825" y="908050"/>
            <a:ext cx="8351838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thanks to </a:t>
            </a:r>
            <a:r>
              <a:rPr lang="zh-CN" altLang="en-US" dirty="0">
                <a:solidFill>
                  <a:srgbClr val="FF0000"/>
                </a:solidFill>
              </a:rPr>
              <a:t>＆ </a:t>
            </a:r>
            <a:r>
              <a:rPr lang="en-US" altLang="zh-CN" dirty="0">
                <a:solidFill>
                  <a:srgbClr val="FF0000"/>
                </a:solidFill>
              </a:rPr>
              <a:t>thanks for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★ thanks to </a:t>
            </a:r>
            <a:r>
              <a:rPr lang="zh-CN" altLang="en-US" dirty="0">
                <a:solidFill>
                  <a:srgbClr val="FF0000"/>
                </a:solidFill>
              </a:rPr>
              <a:t>意为“多亏；由于”，介词</a:t>
            </a:r>
            <a:r>
              <a:rPr lang="en-US" altLang="zh-CN" dirty="0" smtClean="0">
                <a:solidFill>
                  <a:srgbClr val="FF0000"/>
                </a:solidFill>
              </a:rPr>
              <a:t>to </a:t>
            </a:r>
            <a:r>
              <a:rPr lang="zh-CN" altLang="en-US" dirty="0" smtClean="0">
                <a:solidFill>
                  <a:srgbClr val="FF0000"/>
                </a:solidFill>
              </a:rPr>
              <a:t>后</a:t>
            </a:r>
            <a:r>
              <a:rPr lang="zh-CN" altLang="en-US" dirty="0">
                <a:solidFill>
                  <a:srgbClr val="FF0000"/>
                </a:solidFill>
              </a:rPr>
              <a:t>面跟名词或代词作宾语，这个结构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在</a:t>
            </a:r>
            <a:r>
              <a:rPr lang="zh-CN" altLang="en-US" dirty="0">
                <a:solidFill>
                  <a:srgbClr val="FF0000"/>
                </a:solidFill>
              </a:rPr>
              <a:t>句中用作状语，常位于句首。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e.g. </a:t>
            </a:r>
            <a:r>
              <a:rPr lang="en-US" altLang="zh-CN" dirty="0">
                <a:solidFill>
                  <a:srgbClr val="0000FF"/>
                </a:solidFill>
              </a:rPr>
              <a:t>Thanks to</a:t>
            </a:r>
            <a:r>
              <a:rPr lang="en-US" altLang="zh-CN" dirty="0"/>
              <a:t> our guide, we got out of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the forest safely.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</a:t>
            </a:r>
            <a:r>
              <a:rPr lang="zh-CN" altLang="en-US" dirty="0"/>
              <a:t>多亏我们的向导，我们安全走出了森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       林。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70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0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70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23850" y="1341438"/>
            <a:ext cx="8353425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★ thanks for </a:t>
            </a:r>
            <a:r>
              <a:rPr lang="zh-CN" altLang="en-US" dirty="0">
                <a:solidFill>
                  <a:srgbClr val="FF0000"/>
                </a:solidFill>
              </a:rPr>
              <a:t>意为“因</a:t>
            </a:r>
            <a:r>
              <a:rPr lang="en-US" altLang="zh-CN" dirty="0">
                <a:solidFill>
                  <a:srgbClr val="FF0000"/>
                </a:solidFill>
              </a:rPr>
              <a:t>……</a:t>
            </a:r>
            <a:r>
              <a:rPr lang="zh-CN" altLang="en-US" dirty="0">
                <a:solidFill>
                  <a:srgbClr val="FF0000"/>
                </a:solidFill>
              </a:rPr>
              <a:t>而感谢”，</a:t>
            </a:r>
            <a:r>
              <a:rPr lang="zh-CN" altLang="en-US" dirty="0" smtClean="0">
                <a:solidFill>
                  <a:srgbClr val="FF0000"/>
                </a:solidFill>
              </a:rPr>
              <a:t>介词</a:t>
            </a:r>
            <a:r>
              <a:rPr lang="en-US" altLang="zh-CN" dirty="0">
                <a:solidFill>
                  <a:srgbClr val="FF0000"/>
                </a:solidFill>
              </a:rPr>
              <a:t>for </a:t>
            </a:r>
            <a:r>
              <a:rPr lang="zh-CN" altLang="en-US" dirty="0">
                <a:solidFill>
                  <a:srgbClr val="FF0000"/>
                </a:solidFill>
              </a:rPr>
              <a:t>后面跟名词、代词或</a:t>
            </a:r>
            <a:r>
              <a:rPr lang="en-US" altLang="zh-CN" i="1" dirty="0">
                <a:solidFill>
                  <a:srgbClr val="FF0000"/>
                </a:solidFill>
              </a:rPr>
              <a:t>v</a:t>
            </a:r>
            <a:r>
              <a:rPr lang="en-US" altLang="zh-CN" dirty="0">
                <a:solidFill>
                  <a:srgbClr val="FF0000"/>
                </a:solidFill>
              </a:rPr>
              <a:t>.-</a:t>
            </a:r>
            <a:r>
              <a:rPr lang="en-US" altLang="zh-CN" dirty="0" err="1">
                <a:solidFill>
                  <a:srgbClr val="FF0000"/>
                </a:solidFill>
              </a:rPr>
              <a:t>ing</a:t>
            </a:r>
            <a:r>
              <a:rPr lang="zh-CN" altLang="en-US" dirty="0">
                <a:solidFill>
                  <a:srgbClr val="FF0000"/>
                </a:solidFill>
              </a:rPr>
              <a:t>形式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>
                <a:solidFill>
                  <a:srgbClr val="FF0000"/>
                </a:solidFill>
              </a:rPr>
              <a:t>作</a:t>
            </a:r>
            <a:r>
              <a:rPr lang="zh-CN" altLang="en-US" dirty="0">
                <a:solidFill>
                  <a:srgbClr val="FF0000"/>
                </a:solidFill>
              </a:rPr>
              <a:t>宾语。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e.g. </a:t>
            </a:r>
            <a:r>
              <a:rPr lang="en-US" altLang="zh-CN" dirty="0">
                <a:solidFill>
                  <a:srgbClr val="0000FF"/>
                </a:solidFill>
              </a:rPr>
              <a:t>Thanks for</a:t>
            </a:r>
            <a:r>
              <a:rPr lang="en-US" altLang="zh-CN" dirty="0"/>
              <a:t> helping me with my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   English.</a:t>
            </a:r>
          </a:p>
          <a:p>
            <a:pPr>
              <a:lnSpc>
                <a:spcPct val="120000"/>
              </a:lnSpc>
            </a:pPr>
            <a:r>
              <a:rPr lang="zh-CN" altLang="en-US" dirty="0" smtClean="0"/>
              <a:t>对</a:t>
            </a:r>
            <a:r>
              <a:rPr lang="zh-CN" altLang="en-US" dirty="0"/>
              <a:t>于你帮助我学英语，我非常感谢。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49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250825" y="836613"/>
            <a:ext cx="8424863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【</a:t>
            </a:r>
            <a:r>
              <a:rPr lang="zh-CN" altLang="en-US">
                <a:solidFill>
                  <a:srgbClr val="0000FF"/>
                </a:solidFill>
              </a:rPr>
              <a:t>运用</a:t>
            </a:r>
            <a:r>
              <a:rPr lang="en-US" altLang="zh-CN">
                <a:solidFill>
                  <a:srgbClr val="0000FF"/>
                </a:solidFill>
              </a:rPr>
              <a:t>】</a:t>
            </a:r>
          </a:p>
          <a:p>
            <a:pPr marL="342900" indent="-342900">
              <a:lnSpc>
                <a:spcPct val="120000"/>
              </a:lnSpc>
            </a:pPr>
            <a:r>
              <a:rPr lang="zh-CN" altLang="en-US"/>
              <a:t>根据句意，选用</a:t>
            </a:r>
            <a:r>
              <a:rPr lang="en-US" altLang="zh-CN"/>
              <a:t>thanks for</a:t>
            </a:r>
            <a:r>
              <a:rPr lang="zh-CN" altLang="en-US"/>
              <a:t>或</a:t>
            </a:r>
            <a:r>
              <a:rPr lang="en-US" altLang="zh-CN"/>
              <a:t>thanks to</a:t>
            </a:r>
            <a:r>
              <a:rPr lang="zh-CN" altLang="en-US"/>
              <a:t>填空。</a:t>
            </a:r>
          </a:p>
          <a:p>
            <a:pPr marL="342900" indent="-342900">
              <a:lnSpc>
                <a:spcPct val="120000"/>
              </a:lnSpc>
              <a:buFontTx/>
              <a:buAutoNum type="arabicParenBoth"/>
            </a:pPr>
            <a:r>
              <a:rPr lang="zh-CN" altLang="en-US"/>
              <a:t> </a:t>
            </a:r>
            <a:r>
              <a:rPr lang="en-US" altLang="zh-CN"/>
              <a:t>_________ the computer, we can solve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/>
              <a:t>     more and more problems now.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/>
              <a:t>(2) Li Ming, __________ lending me your  </a:t>
            </a:r>
          </a:p>
          <a:p>
            <a:pPr marL="342900" indent="-342900">
              <a:lnSpc>
                <a:spcPct val="120000"/>
              </a:lnSpc>
            </a:pPr>
            <a:r>
              <a:rPr lang="en-US" altLang="zh-CN"/>
              <a:t>     dictionary.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971550" y="2763838"/>
            <a:ext cx="21526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Thanks to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2771775" y="4132263"/>
            <a:ext cx="22034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thanks for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95288" y="1557338"/>
            <a:ext cx="8208962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4. Friendship is important, and we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should not </a:t>
            </a:r>
            <a:r>
              <a:rPr lang="en-US" altLang="zh-CN">
                <a:solidFill>
                  <a:srgbClr val="0000FF"/>
                </a:solidFill>
              </a:rPr>
              <a:t>fight over</a:t>
            </a:r>
            <a:r>
              <a:rPr lang="en-US" altLang="zh-CN"/>
              <a:t> such a small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matter.  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</a:t>
            </a:r>
            <a:r>
              <a:rPr lang="zh-CN" altLang="en-US"/>
              <a:t>友情为重，我们不应该为这样的小事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打架。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68313" y="1628775"/>
            <a:ext cx="8064500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fight over </a:t>
            </a:r>
            <a:r>
              <a:rPr lang="zh-CN" altLang="en-US">
                <a:solidFill>
                  <a:srgbClr val="FF0000"/>
                </a:solidFill>
              </a:rPr>
              <a:t>因为</a:t>
            </a:r>
            <a:r>
              <a:rPr lang="en-US" altLang="zh-CN">
                <a:solidFill>
                  <a:srgbClr val="FF0000"/>
                </a:solidFill>
              </a:rPr>
              <a:t>……</a:t>
            </a:r>
            <a:r>
              <a:rPr lang="zh-CN" altLang="en-US">
                <a:solidFill>
                  <a:srgbClr val="FF0000"/>
                </a:solidFill>
              </a:rPr>
              <a:t>而打架</a:t>
            </a:r>
            <a:r>
              <a:rPr lang="en-US" altLang="zh-CN">
                <a:solidFill>
                  <a:srgbClr val="FF0000"/>
                </a:solidFill>
              </a:rPr>
              <a:t>(</a:t>
            </a:r>
            <a:r>
              <a:rPr lang="zh-CN" altLang="en-US">
                <a:solidFill>
                  <a:srgbClr val="FF0000"/>
                </a:solidFill>
              </a:rPr>
              <a:t>争斗、斗争</a:t>
            </a:r>
            <a:r>
              <a:rPr lang="en-US" altLang="zh-CN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fight for </a:t>
            </a:r>
            <a:r>
              <a:rPr lang="zh-CN" altLang="en-US">
                <a:solidFill>
                  <a:srgbClr val="FF0000"/>
                </a:solidFill>
              </a:rPr>
              <a:t>为了</a:t>
            </a:r>
            <a:r>
              <a:rPr lang="en-US" altLang="zh-CN">
                <a:solidFill>
                  <a:srgbClr val="FF0000"/>
                </a:solidFill>
              </a:rPr>
              <a:t>……</a:t>
            </a:r>
            <a:r>
              <a:rPr lang="zh-CN" altLang="en-US">
                <a:solidFill>
                  <a:srgbClr val="FF0000"/>
                </a:solidFill>
              </a:rPr>
              <a:t>而打架</a:t>
            </a:r>
            <a:r>
              <a:rPr lang="en-US" altLang="zh-CN">
                <a:solidFill>
                  <a:srgbClr val="FF0000"/>
                </a:solidFill>
              </a:rPr>
              <a:t>(</a:t>
            </a:r>
            <a:r>
              <a:rPr lang="zh-CN" altLang="en-US">
                <a:solidFill>
                  <a:srgbClr val="FF0000"/>
                </a:solidFill>
              </a:rPr>
              <a:t>争斗、斗争、奋斗</a:t>
            </a:r>
            <a:r>
              <a:rPr lang="en-US" altLang="zh-CN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fight with sb. </a:t>
            </a:r>
            <a:r>
              <a:rPr lang="zh-CN" altLang="en-US">
                <a:solidFill>
                  <a:srgbClr val="FF0000"/>
                </a:solidFill>
              </a:rPr>
              <a:t>和</a:t>
            </a:r>
            <a:r>
              <a:rPr lang="en-US" altLang="zh-CN">
                <a:solidFill>
                  <a:srgbClr val="FF0000"/>
                </a:solidFill>
              </a:rPr>
              <a:t>……</a:t>
            </a:r>
            <a:r>
              <a:rPr lang="zh-CN" altLang="en-US">
                <a:solidFill>
                  <a:srgbClr val="FF0000"/>
                </a:solidFill>
              </a:rPr>
              <a:t>打架</a:t>
            </a:r>
            <a:r>
              <a:rPr lang="en-US" altLang="zh-CN">
                <a:solidFill>
                  <a:srgbClr val="FF0000"/>
                </a:solidFill>
              </a:rPr>
              <a:t>(</a:t>
            </a:r>
            <a:r>
              <a:rPr lang="zh-CN" altLang="en-US">
                <a:solidFill>
                  <a:srgbClr val="FF0000"/>
                </a:solidFill>
              </a:rPr>
              <a:t>争斗、斗争</a:t>
            </a:r>
            <a:r>
              <a:rPr lang="en-US" altLang="zh-CN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fight against   (</a:t>
            </a:r>
            <a:r>
              <a:rPr lang="zh-CN" altLang="en-US">
                <a:solidFill>
                  <a:srgbClr val="FF0000"/>
                </a:solidFill>
              </a:rPr>
              <a:t>和</a:t>
            </a:r>
            <a:r>
              <a:rPr lang="en-US" altLang="zh-CN">
                <a:solidFill>
                  <a:srgbClr val="FF0000"/>
                </a:solidFill>
              </a:rPr>
              <a:t>……</a:t>
            </a:r>
            <a:r>
              <a:rPr lang="zh-CN" altLang="en-US">
                <a:solidFill>
                  <a:srgbClr val="FF0000"/>
                </a:solidFill>
              </a:rPr>
              <a:t>斗争</a:t>
            </a:r>
            <a:r>
              <a:rPr lang="en-US" altLang="zh-CN">
                <a:solidFill>
                  <a:srgbClr val="FF0000"/>
                </a:solidFill>
              </a:rPr>
              <a:t>)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23850" y="1268413"/>
            <a:ext cx="84963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/>
              <a:t>e.g. </a:t>
            </a:r>
            <a:r>
              <a:rPr lang="en-US" altLang="zh-CN" sz="3200">
                <a:solidFill>
                  <a:srgbClr val="0000FF"/>
                </a:solidFill>
              </a:rPr>
              <a:t>Fight over</a:t>
            </a:r>
            <a:r>
              <a:rPr lang="en-US" altLang="zh-CN" sz="3200"/>
              <a:t> small things will hurt our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friendship.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</a:t>
            </a:r>
            <a:r>
              <a:rPr lang="zh-CN" altLang="en-US" sz="3200"/>
              <a:t>为小事争斗伤害我们的友谊。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 </a:t>
            </a:r>
            <a:r>
              <a:rPr lang="en-US" altLang="zh-CN" sz="3200"/>
              <a:t>They </a:t>
            </a:r>
            <a:r>
              <a:rPr lang="en-US" altLang="zh-CN" sz="3200">
                <a:solidFill>
                  <a:srgbClr val="0000FF"/>
                </a:solidFill>
              </a:rPr>
              <a:t>fought for</a:t>
            </a:r>
            <a:r>
              <a:rPr lang="en-US" altLang="zh-CN" sz="3200"/>
              <a:t> the peace of their country.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</a:t>
            </a:r>
            <a:r>
              <a:rPr lang="zh-CN" altLang="en-US" sz="3200"/>
              <a:t>他们为自己国家的和平而战。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 </a:t>
            </a:r>
            <a:r>
              <a:rPr lang="en-US" altLang="zh-CN" sz="3200"/>
              <a:t>Some boys are </a:t>
            </a:r>
            <a:r>
              <a:rPr lang="en-US" altLang="zh-CN" sz="3200">
                <a:solidFill>
                  <a:srgbClr val="0000FF"/>
                </a:solidFill>
              </a:rPr>
              <a:t>fighting with</a:t>
            </a:r>
            <a:r>
              <a:rPr lang="en-US" altLang="zh-CN" sz="3200"/>
              <a:t> each other.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</a:t>
            </a:r>
            <a:r>
              <a:rPr lang="zh-CN" altLang="en-US" sz="3200"/>
              <a:t>几个男孩在打群架。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323850" y="549275"/>
            <a:ext cx="8496300" cy="534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/>
              <a:t>5. We all want peace </a:t>
            </a:r>
            <a:r>
              <a:rPr lang="en-US" altLang="zh-CN" sz="3200">
                <a:solidFill>
                  <a:srgbClr val="0000FF"/>
                </a:solidFill>
              </a:rPr>
              <a:t>rather than</a:t>
            </a:r>
            <a:r>
              <a:rPr lang="en-US" altLang="zh-CN" sz="3200"/>
              <a:t> fighting.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</a:t>
            </a:r>
            <a:r>
              <a:rPr lang="zh-CN" altLang="en-US" sz="3200"/>
              <a:t>我们都想和睦，而不想打架。</a:t>
            </a: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    </a:t>
            </a:r>
            <a:r>
              <a:rPr lang="en-US" altLang="en-US" sz="3200">
                <a:solidFill>
                  <a:srgbClr val="FF0000"/>
                </a:solidFill>
              </a:rPr>
              <a:t>★ rather than 意为“而不是”，它通常连接</a:t>
            </a:r>
            <a:endParaRPr lang="zh-CN" altLang="en-US" sz="320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         </a:t>
            </a:r>
            <a:r>
              <a:rPr lang="en-US" altLang="en-US" sz="3200">
                <a:solidFill>
                  <a:srgbClr val="FF0000"/>
                </a:solidFill>
              </a:rPr>
              <a:t>两个并列结构，如名词、</a:t>
            </a:r>
            <a:r>
              <a:rPr lang="en-US" altLang="en-US" sz="3200" i="1">
                <a:solidFill>
                  <a:srgbClr val="FF0000"/>
                </a:solidFill>
              </a:rPr>
              <a:t>v</a:t>
            </a:r>
            <a:r>
              <a:rPr lang="en-US" altLang="en-US" sz="3200">
                <a:solidFill>
                  <a:srgbClr val="FF0000"/>
                </a:solidFill>
              </a:rPr>
              <a:t>.-ing 形式、动</a:t>
            </a:r>
            <a:endParaRPr lang="zh-CN" altLang="en-US" sz="320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3200">
                <a:solidFill>
                  <a:srgbClr val="FF0000"/>
                </a:solidFill>
              </a:rPr>
              <a:t>         </a:t>
            </a:r>
            <a:r>
              <a:rPr lang="en-US" altLang="en-US" sz="3200">
                <a:solidFill>
                  <a:srgbClr val="FF0000"/>
                </a:solidFill>
              </a:rPr>
              <a:t>词不定式(rather than 后的不定式中的to</a:t>
            </a:r>
            <a:endParaRPr lang="en-US" altLang="zh-CN" sz="320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         </a:t>
            </a:r>
            <a:r>
              <a:rPr lang="en-US" altLang="en-US" sz="3200">
                <a:solidFill>
                  <a:srgbClr val="FF0000"/>
                </a:solidFill>
              </a:rPr>
              <a:t>可省略)、介词短语等。</a:t>
            </a:r>
            <a:endParaRPr lang="zh-CN" altLang="en-US" sz="320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3200"/>
              <a:t>    </a:t>
            </a:r>
            <a:r>
              <a:rPr lang="en-US" altLang="zh-CN" sz="3200"/>
              <a:t>e.g. Miss Li is a teacher </a:t>
            </a:r>
            <a:r>
              <a:rPr lang="en-US" altLang="zh-CN" sz="3200">
                <a:solidFill>
                  <a:srgbClr val="0000FF"/>
                </a:solidFill>
              </a:rPr>
              <a:t>rather than</a:t>
            </a:r>
            <a:r>
              <a:rPr lang="en-US" altLang="zh-CN" sz="3200"/>
              <a:t> an artist.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     </a:t>
            </a:r>
            <a:r>
              <a:rPr lang="zh-CN" altLang="en-US" sz="3200"/>
              <a:t>李小姐是一名老师，而不是一个艺术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     家。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98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98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98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98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323850" y="1052513"/>
            <a:ext cx="8207375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/>
              <a:t>The boys were shouting </a:t>
            </a:r>
            <a:r>
              <a:rPr lang="en-US" altLang="zh-CN" sz="3200">
                <a:solidFill>
                  <a:srgbClr val="0000FF"/>
                </a:solidFill>
              </a:rPr>
              <a:t>rather than</a:t>
            </a:r>
            <a:r>
              <a:rPr lang="en-US" altLang="zh-CN" sz="3200"/>
              <a:t> singing.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这个男孩正在喊而不是在唱歌。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The teacher told us to encourage Frank </a:t>
            </a:r>
            <a:r>
              <a:rPr lang="en-US" altLang="zh-CN" sz="3200">
                <a:solidFill>
                  <a:srgbClr val="0000FF"/>
                </a:solidFill>
              </a:rPr>
              <a:t>rather than</a:t>
            </a:r>
            <a:r>
              <a:rPr lang="en-US" altLang="zh-CN" sz="3200"/>
              <a:t> (to) laugh at him.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老师告诉我们要鼓励弗兰克而不是嘲笑他。 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We’ll have the meeting in the classroom </a:t>
            </a:r>
            <a:r>
              <a:rPr lang="en-US" altLang="zh-CN" sz="3200">
                <a:solidFill>
                  <a:srgbClr val="0000FF"/>
                </a:solidFill>
              </a:rPr>
              <a:t>rather than</a:t>
            </a:r>
            <a:r>
              <a:rPr lang="en-US" altLang="zh-CN" sz="3200"/>
              <a:t> in the hall.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我们要在教室开会而不是在大厅开会。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395288" y="1125538"/>
            <a:ext cx="7920037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★ rather than </a:t>
            </a:r>
            <a:r>
              <a:rPr lang="zh-CN" altLang="en-US">
                <a:solidFill>
                  <a:srgbClr val="FF0000"/>
                </a:solidFill>
              </a:rPr>
              <a:t>与</a:t>
            </a:r>
            <a:r>
              <a:rPr lang="en-US" altLang="zh-CN">
                <a:solidFill>
                  <a:srgbClr val="FF0000"/>
                </a:solidFill>
              </a:rPr>
              <a:t>prefer to </a:t>
            </a:r>
            <a:r>
              <a:rPr lang="zh-CN" altLang="en-US">
                <a:solidFill>
                  <a:srgbClr val="FF0000"/>
                </a:solidFill>
              </a:rPr>
              <a:t>连用时，构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     成</a:t>
            </a:r>
            <a:r>
              <a:rPr lang="en-US" altLang="zh-CN">
                <a:solidFill>
                  <a:srgbClr val="FF0000"/>
                </a:solidFill>
              </a:rPr>
              <a:t>prefer to do ...rather than do ...</a:t>
            </a:r>
            <a:r>
              <a:rPr lang="zh-CN" altLang="en-US">
                <a:solidFill>
                  <a:srgbClr val="FF0000"/>
                </a:solidFill>
              </a:rPr>
              <a:t>，</a:t>
            </a: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     意为“ 宁愿做</a:t>
            </a:r>
            <a:r>
              <a:rPr lang="en-US" altLang="zh-CN">
                <a:solidFill>
                  <a:srgbClr val="FF0000"/>
                </a:solidFill>
              </a:rPr>
              <a:t>…… </a:t>
            </a:r>
            <a:r>
              <a:rPr lang="zh-CN" altLang="en-US">
                <a:solidFill>
                  <a:srgbClr val="FF0000"/>
                </a:solidFill>
              </a:rPr>
              <a:t>而不愿做</a:t>
            </a:r>
            <a:r>
              <a:rPr lang="en-US" altLang="zh-CN">
                <a:solidFill>
                  <a:srgbClr val="FF0000"/>
                </a:solidFill>
              </a:rPr>
              <a:t>……”</a:t>
            </a:r>
            <a:r>
              <a:rPr lang="zh-CN" altLang="en-US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en-US" altLang="zh-CN"/>
              <a:t>e.g. I’d prefer to stay at home </a:t>
            </a:r>
            <a:r>
              <a:rPr lang="en-US" altLang="zh-CN">
                <a:solidFill>
                  <a:srgbClr val="0000FF"/>
                </a:solidFill>
              </a:rPr>
              <a:t>rather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</a:rPr>
              <a:t>       than</a:t>
            </a:r>
            <a:r>
              <a:rPr lang="en-US" altLang="zh-CN"/>
              <a:t> go to the zoo.</a:t>
            </a:r>
          </a:p>
          <a:p>
            <a:pPr>
              <a:lnSpc>
                <a:spcPct val="120000"/>
              </a:lnSpc>
            </a:pPr>
            <a:r>
              <a:rPr lang="en-US" altLang="zh-CN"/>
              <a:t>       </a:t>
            </a:r>
            <a:r>
              <a:rPr lang="zh-CN" altLang="en-US"/>
              <a:t>我宁愿呆在家里也不愿意去动物</a:t>
            </a:r>
          </a:p>
          <a:p>
            <a:pPr>
              <a:lnSpc>
                <a:spcPct val="120000"/>
              </a:lnSpc>
            </a:pPr>
            <a:r>
              <a:rPr lang="zh-CN" altLang="en-US"/>
              <a:t>       园。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4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4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539750" y="2708275"/>
            <a:ext cx="8137525" cy="206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dirty="0">
                <a:latin typeface="Arial" panose="020B0604020202020204" pitchFamily="34" charset="0"/>
              </a:rPr>
              <a:t>● </a:t>
            </a:r>
            <a:r>
              <a:rPr lang="en-US" altLang="zh-CN" dirty="0"/>
              <a:t>What is the meaning of “peacemaker”? </a:t>
            </a:r>
          </a:p>
          <a:p>
            <a:pPr>
              <a:lnSpc>
                <a:spcPct val="120000"/>
              </a:lnSpc>
            </a:pPr>
            <a:r>
              <a:rPr lang="en-US" altLang="zh-CN" sz="1800" dirty="0">
                <a:latin typeface="Arial" panose="020B0604020202020204" pitchFamily="34" charset="0"/>
              </a:rPr>
              <a:t>● </a:t>
            </a:r>
            <a:r>
              <a:rPr lang="en-US" altLang="zh-CN" dirty="0"/>
              <a:t>Do you know any sayings about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friendship? What are they?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1547813" y="908050"/>
            <a:ext cx="5472112" cy="143986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000000"/>
                  </a:solidFill>
                  <a:rou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</a:t>
            </a:r>
            <a:endParaRPr lang="zh-CN" altLang="en-US" kern="10" dirty="0">
              <a:ln w="12700">
                <a:solidFill>
                  <a:srgbClr val="000000"/>
                </a:solidFill>
                <a:round/>
              </a:ln>
              <a:solidFill>
                <a:srgbClr val="FFFF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250825" y="339725"/>
            <a:ext cx="8353425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0000FF"/>
                </a:solidFill>
              </a:rPr>
              <a:t>【</a:t>
            </a:r>
            <a:r>
              <a:rPr lang="zh-CN" altLang="en-US" sz="3200">
                <a:solidFill>
                  <a:srgbClr val="0000FF"/>
                </a:solidFill>
              </a:rPr>
              <a:t>运用</a:t>
            </a:r>
            <a:r>
              <a:rPr lang="en-US" altLang="zh-CN" sz="3200">
                <a:solidFill>
                  <a:srgbClr val="0000FF"/>
                </a:solidFill>
              </a:rPr>
              <a:t>】</a:t>
            </a:r>
            <a:r>
              <a:rPr lang="zh-CN" altLang="en-US" sz="3200"/>
              <a:t>将下列句子翻译成英语。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(1) </a:t>
            </a:r>
            <a:r>
              <a:rPr lang="zh-CN" altLang="en-US" sz="3200"/>
              <a:t>我需要更多的自由时间，而不是更多的家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庭作业。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</a:t>
            </a:r>
            <a:r>
              <a:rPr lang="en-US" altLang="zh-CN" sz="3200"/>
              <a:t>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(2) </a:t>
            </a:r>
            <a:r>
              <a:rPr lang="zh-CN" altLang="en-US" sz="3200"/>
              <a:t>王丽喜欢打篮球而不是下象棋。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</a:t>
            </a:r>
            <a:r>
              <a:rPr lang="en-US" altLang="zh-CN" sz="3200"/>
              <a:t>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      _____________________________________</a:t>
            </a:r>
          </a:p>
          <a:p>
            <a:pPr>
              <a:lnSpc>
                <a:spcPct val="120000"/>
              </a:lnSpc>
            </a:pPr>
            <a:r>
              <a:rPr lang="en-US" altLang="zh-CN" sz="3200"/>
              <a:t>(3) </a:t>
            </a:r>
            <a:r>
              <a:rPr lang="zh-CN" altLang="en-US" sz="3200"/>
              <a:t>她宁愿睡觉也不愿看电视。</a:t>
            </a:r>
          </a:p>
          <a:p>
            <a:pPr>
              <a:lnSpc>
                <a:spcPct val="120000"/>
              </a:lnSpc>
            </a:pPr>
            <a:r>
              <a:rPr lang="zh-CN" altLang="en-US" sz="3200"/>
              <a:t>      </a:t>
            </a:r>
            <a:r>
              <a:rPr lang="en-US" altLang="zh-CN" sz="3200"/>
              <a:t>_____________________________________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827088" y="2060575"/>
            <a:ext cx="76327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I need more free time rather than more homework.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827088" y="3789363"/>
            <a:ext cx="770413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Wang Li enjoys / likes playing basketball</a:t>
            </a:r>
          </a:p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rather than playing chess.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827088" y="5516563"/>
            <a:ext cx="7567612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She prefers to sleep rather than watch TV.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  <p:bldP spid="93190" grpId="0"/>
      <p:bldP spid="931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323850" y="688975"/>
            <a:ext cx="8424863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41325" indent="-441325">
              <a:lnSpc>
                <a:spcPct val="120000"/>
              </a:lnSpc>
            </a:pPr>
            <a:r>
              <a:rPr lang="zh-CN" altLang="en-US"/>
              <a:t>根据括号内的汉语提示补全英语句子。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/>
              <a:t>(1) My English teacher is a great teacher  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/>
              <a:t>      __________ (</a:t>
            </a:r>
            <a:r>
              <a:rPr lang="zh-CN" altLang="en-US"/>
              <a:t>而不是</a:t>
            </a:r>
            <a:r>
              <a:rPr lang="en-US" altLang="zh-CN"/>
              <a:t>) a good mother.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/>
              <a:t>(2) She likes bread ________________  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/>
              <a:t>      (</a:t>
            </a:r>
            <a:r>
              <a:rPr lang="zh-CN" altLang="en-US"/>
              <a:t>而不是面条</a:t>
            </a:r>
            <a:r>
              <a:rPr lang="en-US" altLang="zh-CN"/>
              <a:t>).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/>
              <a:t>(3) They had a picnic outside </a:t>
            </a:r>
          </a:p>
          <a:p>
            <a:pPr marL="441325" indent="-441325">
              <a:lnSpc>
                <a:spcPct val="120000"/>
              </a:lnSpc>
            </a:pPr>
            <a:r>
              <a:rPr lang="en-US" altLang="zh-CN"/>
              <a:t>      _____________________________ (</a:t>
            </a:r>
            <a:r>
              <a:rPr lang="zh-CN" altLang="en-US"/>
              <a:t>而  </a:t>
            </a:r>
          </a:p>
          <a:p>
            <a:pPr marL="441325" indent="-441325">
              <a:lnSpc>
                <a:spcPct val="120000"/>
              </a:lnSpc>
            </a:pPr>
            <a:r>
              <a:rPr lang="zh-CN" altLang="en-US"/>
              <a:t>      不是在家看电视</a:t>
            </a:r>
            <a:r>
              <a:rPr lang="en-US" altLang="zh-CN"/>
              <a:t>).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55650" y="2012950"/>
            <a:ext cx="24320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rather than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140200" y="2636838"/>
            <a:ext cx="40195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rather than noodles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855663" y="4605338"/>
            <a:ext cx="65976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rather than watched TV at home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/>
      <p:bldP spid="82949" grpId="0"/>
      <p:bldP spid="8295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2073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2. Fill in the blanks with the correct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forms of the phrases in the box.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185863" y="2530475"/>
            <a:ext cx="6337300" cy="14192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hold a meeting       thanks to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rather than             knock at  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90550" y="4095750"/>
            <a:ext cx="815816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1. _________ the kind- hearted couple,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the homeless boy has a new family.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114425" y="4044950"/>
            <a:ext cx="21526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Thanks to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064500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2. Tom! Go and see who is ___________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the door.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3. We _____________ to answer all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questions yesterday.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4. I would like to ride a bicycle 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    ___________ drive a car.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5651500" y="1270000"/>
            <a:ext cx="24828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knocking at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1547813" y="2638425"/>
            <a:ext cx="30543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hold a meeting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827088" y="4654550"/>
            <a:ext cx="24320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rather than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/>
      <p:bldP spid="69639" grpId="0"/>
      <p:bldP spid="696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388" y="620713"/>
            <a:ext cx="8207375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3. Choose the correct answers.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39750" y="5589588"/>
            <a:ext cx="7777163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70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A. fight with  B. fight against  C. fight over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23850" y="1268413"/>
            <a:ext cx="835183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CC00CC"/>
                </a:solidFill>
                <a:latin typeface="Arial" panose="020B0604020202020204" pitchFamily="34" charset="0"/>
              </a:rPr>
              <a:t> Group A: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1.When two dogs _____ a bone, a third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one takes the bone and carries it away.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2. All countries should work together to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____ global warming.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3. I don’t want to ____ my cousin because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she’s my best friend.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636963" y="1916113"/>
            <a:ext cx="47783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971550" y="3633788"/>
            <a:ext cx="455613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708400" y="4210050"/>
            <a:ext cx="477838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9" grpId="0"/>
      <p:bldP spid="11282" grpId="0"/>
      <p:bldP spid="1128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288" y="652463"/>
            <a:ext cx="8461375" cy="470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6210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CC00CC"/>
                </a:solidFill>
              </a:rPr>
              <a:t>Group B: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This is the time we all ___. You cannot change it.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I usually ____ you, but this time I disagree.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3. We all ___ help her, but we don’t know what to do.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39750" y="5476875"/>
            <a:ext cx="7920038" cy="760413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705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A. agree with  B. agree to  C. agree on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5219700" y="1300163"/>
            <a:ext cx="5143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2843213" y="2636838"/>
            <a:ext cx="5143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2339975" y="3963988"/>
            <a:ext cx="4889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2" grpId="0"/>
      <p:bldP spid="123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35342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</a:rPr>
              <a:t>4. Read the following proverbs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</a:rPr>
              <a:t>    about friendship. Translate them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</a:rPr>
              <a:t>    into Chinese and discuss some </a:t>
            </a:r>
          </a:p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0000FF"/>
                </a:solidFill>
                <a:latin typeface="Arial" panose="020B0604020202020204" pitchFamily="34" charset="0"/>
              </a:rPr>
              <a:t>    of them with your friends.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55650" y="3963988"/>
            <a:ext cx="7415213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A friend in need is a friend indeed.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55650" y="4756150"/>
            <a:ext cx="741521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患难见真情。</a:t>
            </a:r>
            <a:r>
              <a:rPr lang="en-US" altLang="zh-CN">
                <a:solidFill>
                  <a:srgbClr val="FF0000"/>
                </a:solidFill>
              </a:rPr>
              <a:t>/ </a:t>
            </a:r>
            <a:r>
              <a:rPr lang="zh-CN" altLang="en-US">
                <a:solidFill>
                  <a:srgbClr val="FF0000"/>
                </a:solidFill>
              </a:rPr>
              <a:t>患难之交才是真正的朋友。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69900" y="1196975"/>
            <a:ext cx="7415213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A good friend is like a mirror.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541338" y="1989138"/>
            <a:ext cx="5329237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好朋友就像一面镜子。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469900" y="2708275"/>
            <a:ext cx="741521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Tell me about your friends, and I’ll tell you who you are.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469900" y="4149725"/>
            <a:ext cx="7415213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告诉我你的朋友，我就能了解你。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1" grpId="0"/>
      <p:bldP spid="8090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741521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A true friend reaches for your hand and touches your heart.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11188" y="2349500"/>
            <a:ext cx="7415212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真正的朋友是一个可以援手帮助并感动你心扉的人。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611188" y="3860800"/>
            <a:ext cx="80645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/>
              <a:t>The friends of our friends are our friends.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611188" y="5300663"/>
            <a:ext cx="63373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FF0000"/>
                </a:solidFill>
              </a:rPr>
              <a:t>朋友的朋友就是我们的朋友。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5" grpId="0"/>
      <p:bldP spid="8192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71550" y="3068638"/>
            <a:ext cx="76327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Write a passage about friendship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  <p:sp>
        <p:nvSpPr>
          <p:cNvPr id="47110" name="WordArt 6"/>
          <p:cNvSpPr>
            <a:spLocks noChangeArrowheads="1" noChangeShapeType="1" noTextEdit="1"/>
          </p:cNvSpPr>
          <p:nvPr/>
        </p:nvSpPr>
        <p:spPr bwMode="auto">
          <a:xfrm>
            <a:off x="2627313" y="1412875"/>
            <a:ext cx="4321175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 panose="020B0604020202020204"/>
                <a:cs typeface="Arial" panose="020B0604020202020204"/>
              </a:rPr>
              <a:t>Homework</a:t>
            </a:r>
            <a:endParaRPr lang="zh-CN" altLang="en-US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 descr="20130206092555_EinY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508625" cy="348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6925" y="3500438"/>
            <a:ext cx="4537075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75" name="Picture 7" descr="201205241409246269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3463"/>
            <a:ext cx="4572000" cy="3024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76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8625" y="0"/>
            <a:ext cx="3635375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1601788"/>
            <a:ext cx="8280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000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8319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458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17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689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261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338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1. Read the lesson and write true (T) 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0000FF"/>
                </a:solidFill>
              </a:rPr>
              <a:t>    or false (F).</a:t>
            </a:r>
            <a:endParaRPr lang="en-US" altLang="zh-CN" dirty="0">
              <a:latin typeface="Times New Roman" panose="02020603050405020304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3036888"/>
            <a:ext cx="820737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7448550" algn="l"/>
                <a:tab pos="7537450" algn="l"/>
              </a:tabLst>
            </a:pPr>
            <a:r>
              <a:rPr lang="en-US" altLang="zh-CN" dirty="0"/>
              <a:t>1. Danny was feeling bad last week.   (    )</a:t>
            </a:r>
          </a:p>
          <a:p>
            <a:pPr>
              <a:lnSpc>
                <a:spcPct val="120000"/>
              </a:lnSpc>
              <a:tabLst>
                <a:tab pos="7448550" algn="l"/>
                <a:tab pos="7537450" algn="l"/>
              </a:tabLst>
            </a:pPr>
            <a:r>
              <a:rPr lang="en-US" altLang="zh-CN" dirty="0"/>
              <a:t>2. Li Ming had a fight with Steven.    (    )</a:t>
            </a:r>
          </a:p>
          <a:p>
            <a:pPr>
              <a:lnSpc>
                <a:spcPct val="120000"/>
              </a:lnSpc>
              <a:tabLst>
                <a:tab pos="7448550" algn="l"/>
                <a:tab pos="7537450" algn="l"/>
              </a:tabLst>
            </a:pPr>
            <a:r>
              <a:rPr lang="en-US" altLang="zh-CN" dirty="0"/>
              <a:t>3. Many problems can be solved if  </a:t>
            </a:r>
          </a:p>
          <a:p>
            <a:pPr>
              <a:lnSpc>
                <a:spcPct val="120000"/>
              </a:lnSpc>
              <a:tabLst>
                <a:tab pos="7448550" algn="l"/>
                <a:tab pos="7537450" algn="l"/>
              </a:tabLst>
            </a:pPr>
            <a:r>
              <a:rPr lang="en-US" altLang="zh-CN" dirty="0"/>
              <a:t>    friends talk about them.                   (    )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752975" cy="1296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/>
            <a:r>
              <a:rPr lang="en-US" altLang="zh-CN" kern="10" dirty="0">
                <a:solidFill>
                  <a:srgbClr val="CC00CC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Reading</a:t>
            </a:r>
            <a:endParaRPr lang="zh-CN" altLang="en-US" kern="10" dirty="0">
              <a:solidFill>
                <a:srgbClr val="CC00CC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7885113" y="3036888"/>
            <a:ext cx="4889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7885113" y="5126038"/>
            <a:ext cx="4889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7956550" y="3757613"/>
            <a:ext cx="46355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>
                <a:solidFill>
                  <a:srgbClr val="FF0000"/>
                </a:solidFill>
              </a:rPr>
              <a:t>F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412875"/>
            <a:ext cx="8497888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031706"/>
                </a:solidFill>
              </a:rPr>
              <a:t>1. Did you </a:t>
            </a:r>
            <a:r>
              <a:rPr lang="en-US" altLang="zh-CN" sz="3200" dirty="0">
                <a:solidFill>
                  <a:srgbClr val="0000FF"/>
                </a:solidFill>
              </a:rPr>
              <a:t>ever</a:t>
            </a:r>
            <a:r>
              <a:rPr lang="en-US" altLang="zh-CN" sz="3200" dirty="0">
                <a:solidFill>
                  <a:srgbClr val="031706"/>
                </a:solidFill>
              </a:rPr>
              <a:t> have a fight with a good 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031706"/>
                </a:solidFill>
              </a:rPr>
              <a:t>    friend? </a:t>
            </a:r>
            <a:r>
              <a:rPr lang="zh-CN" altLang="en-US" sz="3200" dirty="0">
                <a:solidFill>
                  <a:srgbClr val="031706"/>
                </a:solidFill>
              </a:rPr>
              <a:t>你曾经跟好朋友打过架吗？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031706"/>
                </a:solidFill>
              </a:rPr>
              <a:t>   </a:t>
            </a:r>
            <a:r>
              <a:rPr lang="zh-CN" altLang="en-US" sz="3200" dirty="0">
                <a:solidFill>
                  <a:srgbClr val="FF33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(1)</a:t>
            </a:r>
            <a:r>
              <a:rPr lang="zh-CN" altLang="en-US" sz="3200" dirty="0">
                <a:solidFill>
                  <a:srgbClr val="FF0000"/>
                </a:solidFill>
              </a:rPr>
              <a:t>表示动作或过程发生在说话之前某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个没有明确说出的过去时间（常指最近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的过去时间），现在已经完成了，并与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现在的情况有联系，通常用现在完成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时，但在美国英语中倾向于用一般过去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时表示。</a:t>
            </a:r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1763713" y="333375"/>
            <a:ext cx="52578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Language points</a:t>
            </a:r>
            <a:endParaRPr lang="zh-CN" altLang="en-US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7848600" cy="470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1325" indent="-4413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1310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</a:rPr>
              <a:t>(2)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 ever</a:t>
            </a:r>
            <a:r>
              <a:rPr lang="zh-CN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通常用于否定句、疑问句及表示条件的从句，意思是“曾经；从来；有时，在某时；在任何时候”。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</a:t>
            </a:r>
            <a:r>
              <a:rPr lang="en-US" altLang="zh-CN" dirty="0">
                <a:latin typeface="Times New Roman" panose="02020603050405020304" pitchFamily="18" charset="0"/>
              </a:rPr>
              <a:t>e.g. Have you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ever</a:t>
            </a:r>
            <a:r>
              <a:rPr lang="en-US" altLang="zh-CN" dirty="0">
                <a:latin typeface="Times New Roman" panose="02020603050405020304" pitchFamily="18" charset="0"/>
              </a:rPr>
              <a:t> been to America?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 </a:t>
            </a:r>
            <a:r>
              <a:rPr lang="zh-CN" altLang="en-US" dirty="0">
                <a:latin typeface="Times New Roman" panose="02020603050405020304" pitchFamily="18" charset="0"/>
              </a:rPr>
              <a:t>你曾经去过美国吗？</a:t>
            </a:r>
          </a:p>
          <a:p>
            <a:pPr>
              <a:lnSpc>
                <a:spcPct val="12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     </a:t>
            </a:r>
            <a:r>
              <a:rPr lang="en-US" altLang="zh-CN" dirty="0">
                <a:latin typeface="Times New Roman" panose="02020603050405020304" pitchFamily="18" charset="0"/>
              </a:rPr>
              <a:t>Nothing 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ever</a:t>
            </a:r>
            <a:r>
              <a:rPr lang="en-US" altLang="zh-CN" dirty="0">
                <a:latin typeface="Times New Roman" panose="02020603050405020304" pitchFamily="18" charset="0"/>
              </a:rPr>
              <a:t> makes him angry.</a:t>
            </a:r>
          </a:p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          </a:t>
            </a:r>
            <a:r>
              <a:rPr lang="zh-CN" altLang="en-US" dirty="0">
                <a:latin typeface="Times New Roman" panose="02020603050405020304" pitchFamily="18" charset="0"/>
              </a:rPr>
              <a:t>从来没有什么事情会使他生气。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68313" y="1412875"/>
            <a:ext cx="7920037" cy="404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Do you </a:t>
            </a:r>
            <a:r>
              <a:rPr lang="en-US" altLang="zh-CN" dirty="0">
                <a:solidFill>
                  <a:srgbClr val="0000FF"/>
                </a:solidFill>
              </a:rPr>
              <a:t>ever</a:t>
            </a:r>
            <a:r>
              <a:rPr lang="en-US" altLang="zh-CN" dirty="0"/>
              <a:t> go to the village?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你有时去那个村庄吗？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He made a point of not discussing the problems with anyone, </a:t>
            </a:r>
            <a:r>
              <a:rPr lang="en-US" altLang="zh-CN" dirty="0">
                <a:solidFill>
                  <a:srgbClr val="0000FF"/>
                </a:solidFill>
              </a:rPr>
              <a:t>ever</a:t>
            </a:r>
            <a:r>
              <a:rPr lang="en-US" altLang="zh-CN" dirty="0"/>
              <a:t>.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他打定主意不跟任何人讨论那些问题，任何时候都不。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611188" y="1700213"/>
            <a:ext cx="7848600" cy="338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dirty="0"/>
              <a:t>If you are </a:t>
            </a:r>
            <a:r>
              <a:rPr lang="en-US" altLang="zh-CN" dirty="0">
                <a:solidFill>
                  <a:srgbClr val="0000FF"/>
                </a:solidFill>
              </a:rPr>
              <a:t>ever</a:t>
            </a:r>
            <a:r>
              <a:rPr lang="en-US" altLang="zh-CN" dirty="0"/>
              <a:t> in China, come and see me.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如果你什么时候来中国，请来看我。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Will they </a:t>
            </a:r>
            <a:r>
              <a:rPr lang="en-US" altLang="zh-CN" dirty="0">
                <a:solidFill>
                  <a:srgbClr val="0000FF"/>
                </a:solidFill>
              </a:rPr>
              <a:t>ever</a:t>
            </a:r>
            <a:r>
              <a:rPr lang="en-US" altLang="zh-CN" dirty="0"/>
              <a:t> be friends again?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他们（有朝一日）还会成为朋友吗？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8497888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/>
              <a:t>2. He and I play </a:t>
            </a:r>
            <a:r>
              <a:rPr lang="en-US" altLang="zh-CN" sz="3200" dirty="0">
                <a:solidFill>
                  <a:srgbClr val="0000FF"/>
                </a:solidFill>
              </a:rPr>
              <a:t>on</a:t>
            </a:r>
            <a:r>
              <a:rPr lang="en-US" altLang="zh-CN" sz="3200" dirty="0"/>
              <a:t> the same basketball 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team.  </a:t>
            </a:r>
            <a:r>
              <a:rPr lang="zh-CN" altLang="en-US" sz="3200" dirty="0"/>
              <a:t>我和他在同一个篮球队打球。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    </a:t>
            </a:r>
            <a:r>
              <a:rPr lang="zh-CN" altLang="en-US" sz="3200" dirty="0">
                <a:solidFill>
                  <a:srgbClr val="FF0000"/>
                </a:solidFill>
              </a:rPr>
              <a:t>介词</a:t>
            </a:r>
            <a:r>
              <a:rPr lang="en-US" altLang="zh-CN" sz="3200" dirty="0">
                <a:solidFill>
                  <a:srgbClr val="FF0000"/>
                </a:solidFill>
              </a:rPr>
              <a:t>on</a:t>
            </a:r>
            <a:r>
              <a:rPr lang="zh-CN" altLang="en-US" sz="3200" dirty="0">
                <a:solidFill>
                  <a:srgbClr val="FF0000"/>
                </a:solidFill>
              </a:rPr>
              <a:t>在本句中的意思是“是</a:t>
            </a:r>
            <a:r>
              <a:rPr lang="en-US" altLang="zh-CN" sz="3200" dirty="0">
                <a:solidFill>
                  <a:srgbClr val="FF0000"/>
                </a:solidFill>
              </a:rPr>
              <a:t>……</a:t>
            </a:r>
            <a:r>
              <a:rPr lang="zh-CN" altLang="en-US" sz="3200" dirty="0">
                <a:solidFill>
                  <a:srgbClr val="FF0000"/>
                </a:solidFill>
              </a:rPr>
              <a:t>的</a:t>
            </a:r>
          </a:p>
          <a:p>
            <a:pPr>
              <a:lnSpc>
                <a:spcPct val="120000"/>
              </a:lnSpc>
            </a:pPr>
            <a:r>
              <a:rPr lang="zh-CN" altLang="en-US" sz="3200" dirty="0">
                <a:solidFill>
                  <a:srgbClr val="FF0000"/>
                </a:solidFill>
              </a:rPr>
              <a:t>    成员；在</a:t>
            </a:r>
            <a:r>
              <a:rPr lang="en-US" altLang="zh-CN" sz="3200" dirty="0">
                <a:solidFill>
                  <a:srgbClr val="FF0000"/>
                </a:solidFill>
              </a:rPr>
              <a:t>……</a:t>
            </a:r>
            <a:r>
              <a:rPr lang="zh-CN" altLang="en-US" sz="3200" dirty="0">
                <a:solidFill>
                  <a:srgbClr val="FF0000"/>
                </a:solidFill>
              </a:rPr>
              <a:t>供职”。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    </a:t>
            </a:r>
            <a:r>
              <a:rPr lang="en-US" altLang="zh-CN" sz="3200" dirty="0"/>
              <a:t>e.g. Jack is</a:t>
            </a:r>
            <a:r>
              <a:rPr lang="en-US" altLang="zh-CN" sz="3200" dirty="0">
                <a:solidFill>
                  <a:srgbClr val="FF3300"/>
                </a:solidFill>
              </a:rPr>
              <a:t> </a:t>
            </a:r>
            <a:r>
              <a:rPr lang="en-US" altLang="zh-CN" sz="3200" dirty="0">
                <a:solidFill>
                  <a:srgbClr val="0000FF"/>
                </a:solidFill>
              </a:rPr>
              <a:t>on</a:t>
            </a:r>
            <a:r>
              <a:rPr lang="en-US" altLang="zh-CN" sz="3200" dirty="0">
                <a:solidFill>
                  <a:srgbClr val="FF3300"/>
                </a:solidFill>
              </a:rPr>
              <a:t> </a:t>
            </a:r>
            <a:r>
              <a:rPr lang="en-US" altLang="zh-CN" sz="3200" dirty="0"/>
              <a:t>the football team of our school.</a:t>
            </a:r>
          </a:p>
          <a:p>
            <a:pPr>
              <a:lnSpc>
                <a:spcPct val="120000"/>
              </a:lnSpc>
            </a:pPr>
            <a:r>
              <a:rPr lang="en-US" altLang="zh-CN" sz="3200" dirty="0"/>
              <a:t>           </a:t>
            </a:r>
            <a:r>
              <a:rPr lang="zh-CN" altLang="en-US" sz="3200" dirty="0"/>
              <a:t>杰克是我们校足球队队员。</a:t>
            </a:r>
          </a:p>
          <a:p>
            <a:pPr>
              <a:lnSpc>
                <a:spcPct val="120000"/>
              </a:lnSpc>
            </a:pPr>
            <a:r>
              <a:rPr lang="zh-CN" altLang="en-US" sz="3200" dirty="0"/>
              <a:t>           </a:t>
            </a:r>
            <a:r>
              <a:rPr lang="en-US" altLang="zh-CN" sz="3200" dirty="0"/>
              <a:t>My father is </a:t>
            </a:r>
            <a:r>
              <a:rPr lang="en-US" altLang="zh-CN" sz="3200" dirty="0">
                <a:solidFill>
                  <a:srgbClr val="0000FF"/>
                </a:solidFill>
              </a:rPr>
              <a:t>on</a:t>
            </a:r>
            <a:r>
              <a:rPr lang="en-US" altLang="zh-CN" sz="3200" dirty="0"/>
              <a:t> the </a:t>
            </a:r>
            <a:r>
              <a:rPr lang="en-US" altLang="zh-CN" sz="3200" i="1" dirty="0"/>
              <a:t>People’s Daily.</a:t>
            </a:r>
          </a:p>
          <a:p>
            <a:pPr>
              <a:lnSpc>
                <a:spcPct val="120000"/>
              </a:lnSpc>
            </a:pPr>
            <a:r>
              <a:rPr lang="en-US" altLang="zh-CN" sz="3200" i="1" dirty="0"/>
              <a:t>           </a:t>
            </a:r>
            <a:r>
              <a:rPr lang="zh-CN" altLang="en-US" sz="3200" dirty="0"/>
              <a:t>父亲在人民日报社工作。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1475</Words>
  <Application>Microsoft Office PowerPoint</Application>
  <PresentationFormat>全屏显示(4:3)</PresentationFormat>
  <Paragraphs>190</Paragraphs>
  <Slides>30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7" baseType="lpstr"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2014-09-09T01:55:00Z</dcterms:created>
  <dcterms:modified xsi:type="dcterms:W3CDTF">2023-01-16T23:42:24Z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9F7A6E9E561B46E2A84487F08BA6BE11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