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notesSlides/notesSlide14.xml" ContentType="application/vnd.openxmlformats-officedocument.presentationml.notesSlide+xml"/>
  <Override PartName="/ppt/tags/tag7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2"/>
  </p:sldMasterIdLst>
  <p:notesMasterIdLst>
    <p:notesMasterId r:id="rId19"/>
  </p:notesMasterIdLst>
  <p:handoutMasterIdLst>
    <p:handoutMasterId r:id="rId20"/>
  </p:handoutMasterIdLst>
  <p:sldIdLst>
    <p:sldId id="256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257" r:id="rId18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演示斜黑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ndolFang R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F5BB7D2-F8E1-48D5-8833-11784B496A73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3E3CE0E-2E04-4B28-89A3-02F397EEFE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3CE0E-2E04-4B28-89A3-02F397EEFE9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9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b="34032"/>
          <a:stretch>
            <a:fillRect/>
          </a:stretch>
        </p:blipFill>
        <p:spPr>
          <a:xfrm>
            <a:off x="-2" y="-2"/>
            <a:ext cx="12192002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618922"/>
            <a:ext cx="660608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狼牙山五壮士</a:t>
            </a:r>
            <a:endParaRPr lang="en-US" altLang="zh-CN" sz="8000" dirty="0">
              <a:solidFill>
                <a:schemeClr val="bg1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矩形 6"/>
          <p:cNvSpPr/>
          <p:nvPr/>
        </p:nvSpPr>
        <p:spPr>
          <a:xfrm>
            <a:off x="658429" y="1944708"/>
            <a:ext cx="10659533" cy="1317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五位壮士屹立在狼牙山顶峰，眺望着群众和部队主力远去的方向，他们回头望望还在向上爬的敌人，脸上露出胜利的微笑。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14" name="椭圆形标注 7"/>
          <p:cNvSpPr/>
          <p:nvPr/>
        </p:nvSpPr>
        <p:spPr>
          <a:xfrm>
            <a:off x="1882744" y="3772639"/>
            <a:ext cx="3616927" cy="1514547"/>
          </a:xfrm>
          <a:prstGeom prst="wedgeEllipseCallout">
            <a:avLst>
              <a:gd name="adj1" fmla="val -14358"/>
              <a:gd name="adj2" fmla="val -10430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2148893" y="3861522"/>
            <a:ext cx="2994426" cy="1142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突出了五位战士顶天立地的高大形象。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727917" y="2533977"/>
            <a:ext cx="7617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833029" y="3205577"/>
            <a:ext cx="31880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形标注 35"/>
          <p:cNvSpPr/>
          <p:nvPr/>
        </p:nvSpPr>
        <p:spPr>
          <a:xfrm>
            <a:off x="6229828" y="3947295"/>
            <a:ext cx="3616927" cy="2013691"/>
          </a:xfrm>
          <a:prstGeom prst="wedgeEllipseCallout">
            <a:avLst>
              <a:gd name="adj1" fmla="val 29239"/>
              <a:gd name="adj2" fmla="val -8020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6563728" y="4036496"/>
            <a:ext cx="2869521" cy="169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表现出五位战士完成任务时的喜悦心情。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97828" y="2228686"/>
            <a:ext cx="4761862" cy="3453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班长马宝玉激动地说：“同志们，我们的任务胜利完成了！”说罢，他把那支从敌人手里夺来的枪砸碎了，然后走到悬崖边上，像每次发起冲锋一样，第一个纵身跳下深谷。战士们也昂首挺胸，相继从悬崖往下跳。</a:t>
            </a:r>
          </a:p>
        </p:txBody>
      </p:sp>
      <p:sp>
        <p:nvSpPr>
          <p:cNvPr id="4" name="矩形 1"/>
          <p:cNvSpPr/>
          <p:nvPr/>
        </p:nvSpPr>
        <p:spPr>
          <a:xfrm>
            <a:off x="6149543" y="2298212"/>
            <a:ext cx="5716011" cy="20128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面对绝境，面对即将到来的死亡，战士们没有丝毫犹豫。他们态度从容，脚步坚定，大义凛然，好像不是走向死亡，而是投身于一场新的战斗。</a:t>
            </a: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flipH="1">
            <a:off x="5877907" y="1265556"/>
            <a:ext cx="635" cy="4692650"/>
          </a:xfrm>
          <a:prstGeom prst="line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37"/>
          <p:cNvSpPr/>
          <p:nvPr/>
        </p:nvSpPr>
        <p:spPr>
          <a:xfrm>
            <a:off x="3982720" y="2308003"/>
            <a:ext cx="379148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38"/>
          <p:cNvSpPr/>
          <p:nvPr/>
        </p:nvSpPr>
        <p:spPr>
          <a:xfrm>
            <a:off x="1350212" y="3720705"/>
            <a:ext cx="347960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9"/>
          <p:cNvSpPr/>
          <p:nvPr/>
        </p:nvSpPr>
        <p:spPr>
          <a:xfrm>
            <a:off x="3250283" y="3721501"/>
            <a:ext cx="369995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40"/>
          <p:cNvSpPr/>
          <p:nvPr/>
        </p:nvSpPr>
        <p:spPr>
          <a:xfrm>
            <a:off x="2810890" y="5114023"/>
            <a:ext cx="342858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1"/>
          <p:cNvSpPr/>
          <p:nvPr/>
        </p:nvSpPr>
        <p:spPr>
          <a:xfrm>
            <a:off x="5933440" y="4614833"/>
            <a:ext cx="4179570" cy="60696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英勇无畏的精神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347">
            <a:off x="9720970" y="1062427"/>
            <a:ext cx="1912924" cy="1961768"/>
          </a:xfrm>
          <a:prstGeom prst="rect">
            <a:avLst/>
          </a:prstGeom>
        </p:spPr>
      </p:pic>
      <p:sp>
        <p:nvSpPr>
          <p:cNvPr id="4" name="文本框 16"/>
          <p:cNvSpPr txBox="1"/>
          <p:nvPr/>
        </p:nvSpPr>
        <p:spPr>
          <a:xfrm>
            <a:off x="835052" y="3096887"/>
            <a:ext cx="8832850" cy="224850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记叙了抗日战争时期，八路军某部队七连六班的五位战士，为了掩护群众和主力部队的转移，诱敌上山，顽强歼敌，把敌人引上狼牙山顶峰，最后英勇跳崖的故事，表现了五位壮士热爱祖国、热爱人民、仇恨敌人、勇于牺牲的革命精神和英雄气概。</a:t>
            </a:r>
          </a:p>
        </p:txBody>
      </p:sp>
      <p:sp>
        <p:nvSpPr>
          <p:cNvPr id="5" name="文本框 6"/>
          <p:cNvSpPr txBox="1"/>
          <p:nvPr/>
        </p:nvSpPr>
        <p:spPr>
          <a:xfrm>
            <a:off x="10231088" y="1585470"/>
            <a:ext cx="1092001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主题思想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6"/>
          <p:cNvSpPr/>
          <p:nvPr/>
        </p:nvSpPr>
        <p:spPr>
          <a:xfrm>
            <a:off x="2988367" y="4828808"/>
            <a:ext cx="130997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4" name="矩形 5"/>
          <p:cNvSpPr/>
          <p:nvPr/>
        </p:nvSpPr>
        <p:spPr>
          <a:xfrm>
            <a:off x="1079769" y="4828808"/>
            <a:ext cx="130997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5" name="矩形 3"/>
          <p:cNvSpPr/>
          <p:nvPr/>
        </p:nvSpPr>
        <p:spPr>
          <a:xfrm>
            <a:off x="5241465" y="3097779"/>
            <a:ext cx="130997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6" name="矩形 1"/>
          <p:cNvSpPr/>
          <p:nvPr/>
        </p:nvSpPr>
        <p:spPr>
          <a:xfrm>
            <a:off x="2938532" y="3097779"/>
            <a:ext cx="130997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7" name="矩形 14"/>
          <p:cNvSpPr/>
          <p:nvPr/>
        </p:nvSpPr>
        <p:spPr>
          <a:xfrm>
            <a:off x="1018714" y="3097779"/>
            <a:ext cx="130997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8" name="矩形 8"/>
          <p:cNvSpPr/>
          <p:nvPr/>
        </p:nvSpPr>
        <p:spPr>
          <a:xfrm>
            <a:off x="5277187" y="4803447"/>
            <a:ext cx="17878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9" name="矩形 2"/>
          <p:cNvSpPr/>
          <p:nvPr/>
        </p:nvSpPr>
        <p:spPr>
          <a:xfrm>
            <a:off x="1079769" y="1707255"/>
            <a:ext cx="6096000" cy="5888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读拼音写词语。</a:t>
            </a:r>
          </a:p>
        </p:txBody>
      </p:sp>
      <p:sp>
        <p:nvSpPr>
          <p:cNvPr id="10" name="Rectangle 3"/>
          <p:cNvSpPr/>
          <p:nvPr/>
        </p:nvSpPr>
        <p:spPr>
          <a:xfrm>
            <a:off x="1353573" y="2444807"/>
            <a:ext cx="1536700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3022837" y="2434162"/>
            <a:ext cx="1433406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xuán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yá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5241676" y="2313353"/>
            <a:ext cx="1662635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shān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jiàn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5459684" y="4104620"/>
            <a:ext cx="1226618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qū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fú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1169514" y="4141325"/>
            <a:ext cx="119185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yuè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2911066" y="4134113"/>
            <a:ext cx="3189436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53573" y="3134038"/>
            <a:ext cx="107103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屹立</a:t>
            </a:r>
          </a:p>
        </p:txBody>
      </p:sp>
      <p:sp>
        <p:nvSpPr>
          <p:cNvPr id="17" name="矩形 16"/>
          <p:cNvSpPr/>
          <p:nvPr/>
        </p:nvSpPr>
        <p:spPr>
          <a:xfrm>
            <a:off x="5576535" y="3134038"/>
            <a:ext cx="107103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山涧</a:t>
            </a:r>
          </a:p>
        </p:txBody>
      </p:sp>
      <p:sp>
        <p:nvSpPr>
          <p:cNvPr id="18" name="矩形 17"/>
          <p:cNvSpPr/>
          <p:nvPr/>
        </p:nvSpPr>
        <p:spPr>
          <a:xfrm>
            <a:off x="3273391" y="3134038"/>
            <a:ext cx="107103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悬崖</a:t>
            </a:r>
          </a:p>
        </p:txBody>
      </p:sp>
      <p:sp>
        <p:nvSpPr>
          <p:cNvPr id="19" name="矩形 18"/>
          <p:cNvSpPr/>
          <p:nvPr/>
        </p:nvSpPr>
        <p:spPr>
          <a:xfrm>
            <a:off x="1362250" y="4866798"/>
            <a:ext cx="107103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喜悦</a:t>
            </a:r>
          </a:p>
        </p:txBody>
      </p:sp>
      <p:sp>
        <p:nvSpPr>
          <p:cNvPr id="20" name="矩形 19"/>
          <p:cNvSpPr/>
          <p:nvPr/>
        </p:nvSpPr>
        <p:spPr>
          <a:xfrm>
            <a:off x="3282701" y="4866798"/>
            <a:ext cx="1073151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冰雹</a:t>
            </a:r>
          </a:p>
        </p:txBody>
      </p:sp>
      <p:sp>
        <p:nvSpPr>
          <p:cNvPr id="21" name="矩形 20"/>
          <p:cNvSpPr/>
          <p:nvPr/>
        </p:nvSpPr>
        <p:spPr>
          <a:xfrm>
            <a:off x="5613151" y="4841436"/>
            <a:ext cx="1073151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屈服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20" y="2907707"/>
            <a:ext cx="2796540" cy="37553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1415627" y="1688253"/>
            <a:ext cx="6617517" cy="224850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根据课文内容填空。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课文是按照（              ）的顺序来记叙的：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接受任务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跳下悬崖。</a:t>
            </a:r>
          </a:p>
        </p:txBody>
      </p:sp>
      <p:sp>
        <p:nvSpPr>
          <p:cNvPr id="4" name="圆角矩形 12"/>
          <p:cNvSpPr/>
          <p:nvPr/>
        </p:nvSpPr>
        <p:spPr>
          <a:xfrm>
            <a:off x="978388" y="1495968"/>
            <a:ext cx="7712611" cy="292946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19"/>
          <p:cNvSpPr/>
          <p:nvPr/>
        </p:nvSpPr>
        <p:spPr>
          <a:xfrm>
            <a:off x="3882072" y="2265077"/>
            <a:ext cx="1107996" cy="46294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事情发展</a:t>
            </a:r>
          </a:p>
        </p:txBody>
      </p:sp>
      <p:sp>
        <p:nvSpPr>
          <p:cNvPr id="6" name="矩形 19"/>
          <p:cNvSpPr/>
          <p:nvPr/>
        </p:nvSpPr>
        <p:spPr>
          <a:xfrm>
            <a:off x="3636288" y="2876474"/>
            <a:ext cx="1107996" cy="46294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诱敌上山</a:t>
            </a:r>
          </a:p>
        </p:txBody>
      </p:sp>
      <p:sp>
        <p:nvSpPr>
          <p:cNvPr id="7" name="矩形 19"/>
          <p:cNvSpPr/>
          <p:nvPr/>
        </p:nvSpPr>
        <p:spPr>
          <a:xfrm>
            <a:off x="5929630" y="2876473"/>
            <a:ext cx="1107996" cy="46294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引上绝路</a:t>
            </a:r>
          </a:p>
        </p:txBody>
      </p:sp>
      <p:sp>
        <p:nvSpPr>
          <p:cNvPr id="8" name="矩形 19"/>
          <p:cNvSpPr/>
          <p:nvPr/>
        </p:nvSpPr>
        <p:spPr>
          <a:xfrm>
            <a:off x="1758711" y="3429000"/>
            <a:ext cx="1107996" cy="46294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顶峰杀敌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20" y="2907707"/>
            <a:ext cx="2796540" cy="37553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990600" y="1439757"/>
            <a:ext cx="10528300" cy="5888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补充句子，使句子更具体。</a:t>
            </a:r>
          </a:p>
        </p:txBody>
      </p:sp>
      <p:sp>
        <p:nvSpPr>
          <p:cNvPr id="4" name="矩形 8"/>
          <p:cNvSpPr/>
          <p:nvPr/>
        </p:nvSpPr>
        <p:spPr>
          <a:xfrm>
            <a:off x="990600" y="2110740"/>
            <a:ext cx="7620000" cy="22398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）战士完成了任务。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）石头落下来。__________________________________</a:t>
            </a:r>
          </a:p>
        </p:txBody>
      </p:sp>
      <p:sp>
        <p:nvSpPr>
          <p:cNvPr id="5" name="矩形 4"/>
          <p:cNvSpPr/>
          <p:nvPr/>
        </p:nvSpPr>
        <p:spPr>
          <a:xfrm>
            <a:off x="1257300" y="2703742"/>
            <a:ext cx="45448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五位战士英勇完成了部队交给的任务。</a:t>
            </a:r>
          </a:p>
        </p:txBody>
      </p:sp>
      <p:sp>
        <p:nvSpPr>
          <p:cNvPr id="6" name="矩形 5"/>
          <p:cNvSpPr/>
          <p:nvPr/>
        </p:nvSpPr>
        <p:spPr>
          <a:xfrm>
            <a:off x="1257300" y="3882391"/>
            <a:ext cx="377539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石头像雹子一样从山上落下来。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20" y="2907707"/>
            <a:ext cx="2796540" cy="37553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b="34032"/>
          <a:stretch>
            <a:fillRect/>
          </a:stretch>
        </p:blipFill>
        <p:spPr>
          <a:xfrm>
            <a:off x="-2" y="-2"/>
            <a:ext cx="12192002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688403"/>
            <a:ext cx="457892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8000" dirty="0">
              <a:solidFill>
                <a:schemeClr val="bg1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37920" y="2249160"/>
            <a:ext cx="10058400" cy="2802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狼牙山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在河北省易县西南，北临易水。海拔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1105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米。上有大联陀、小鬼脸、阎王鼻子、天梯、棋盘陀五个险峰。形势险要，状如狼牙，故名。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1941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年抗日战争时，八路军五壮士同日军在此英勇战斗。主峰棋盘陀上建有狼牙山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五勇士纪念馆。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7" name="圆角矩形 33"/>
          <p:cNvSpPr>
            <a:spLocks noChangeArrowheads="1"/>
          </p:cNvSpPr>
          <p:nvPr/>
        </p:nvSpPr>
        <p:spPr bwMode="auto">
          <a:xfrm>
            <a:off x="1226659" y="1908227"/>
            <a:ext cx="2218377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寇</a:t>
            </a:r>
          </a:p>
        </p:txBody>
      </p:sp>
      <p:sp>
        <p:nvSpPr>
          <p:cNvPr id="8" name="圆角矩形 36"/>
          <p:cNvSpPr>
            <a:spLocks noChangeArrowheads="1"/>
          </p:cNvSpPr>
          <p:nvPr/>
        </p:nvSpPr>
        <p:spPr bwMode="auto">
          <a:xfrm>
            <a:off x="3474380" y="1951685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冀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州</a:t>
            </a:r>
          </a:p>
        </p:txBody>
      </p:sp>
      <p:sp>
        <p:nvSpPr>
          <p:cNvPr id="9" name="圆角矩形 37"/>
          <p:cNvSpPr>
            <a:spLocks noChangeArrowheads="1"/>
          </p:cNvSpPr>
          <p:nvPr/>
        </p:nvSpPr>
        <p:spPr bwMode="auto">
          <a:xfrm>
            <a:off x="5325503" y="1933318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副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班长</a:t>
            </a:r>
          </a:p>
        </p:txBody>
      </p:sp>
      <p:sp>
        <p:nvSpPr>
          <p:cNvPr id="10" name="圆角矩形 38"/>
          <p:cNvSpPr>
            <a:spLocks noChangeArrowheads="1"/>
          </p:cNvSpPr>
          <p:nvPr/>
        </p:nvSpPr>
        <p:spPr bwMode="auto">
          <a:xfrm>
            <a:off x="1139852" y="3912545"/>
            <a:ext cx="1329332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山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涧</a:t>
            </a:r>
          </a:p>
        </p:txBody>
      </p:sp>
      <p:sp>
        <p:nvSpPr>
          <p:cNvPr id="11" name="圆角矩形 39"/>
          <p:cNvSpPr>
            <a:spLocks noChangeArrowheads="1"/>
          </p:cNvSpPr>
          <p:nvPr/>
        </p:nvSpPr>
        <p:spPr bwMode="auto">
          <a:xfrm>
            <a:off x="1145738" y="2890296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榴弹</a:t>
            </a:r>
          </a:p>
        </p:txBody>
      </p:sp>
      <p:sp>
        <p:nvSpPr>
          <p:cNvPr id="12" name="圆角矩形 40"/>
          <p:cNvSpPr>
            <a:spLocks noChangeArrowheads="1"/>
          </p:cNvSpPr>
          <p:nvPr/>
        </p:nvSpPr>
        <p:spPr bwMode="auto">
          <a:xfrm>
            <a:off x="3493343" y="4033059"/>
            <a:ext cx="1204846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立</a:t>
            </a:r>
          </a:p>
        </p:txBody>
      </p:sp>
      <p:sp>
        <p:nvSpPr>
          <p:cNvPr id="13" name="圆角矩形 41"/>
          <p:cNvSpPr>
            <a:spLocks noChangeArrowheads="1"/>
          </p:cNvSpPr>
          <p:nvPr/>
        </p:nvSpPr>
        <p:spPr bwMode="auto">
          <a:xfrm>
            <a:off x="3480635" y="3002603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起</a:t>
            </a:r>
          </a:p>
        </p:txBody>
      </p:sp>
      <p:sp>
        <p:nvSpPr>
          <p:cNvPr id="14" name="圆角矩形 42"/>
          <p:cNvSpPr>
            <a:spLocks noChangeArrowheads="1"/>
          </p:cNvSpPr>
          <p:nvPr/>
        </p:nvSpPr>
        <p:spPr bwMode="auto">
          <a:xfrm>
            <a:off x="5430799" y="2970977"/>
            <a:ext cx="171629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盘</a:t>
            </a:r>
          </a:p>
        </p:txBody>
      </p:sp>
      <p:sp>
        <p:nvSpPr>
          <p:cNvPr id="15" name="圆角矩形 29"/>
          <p:cNvSpPr>
            <a:spLocks noChangeArrowheads="1"/>
          </p:cNvSpPr>
          <p:nvPr/>
        </p:nvSpPr>
        <p:spPr bwMode="auto">
          <a:xfrm>
            <a:off x="5417175" y="3996063"/>
            <a:ext cx="1729915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悦</a:t>
            </a:r>
          </a:p>
        </p:txBody>
      </p:sp>
      <p:sp>
        <p:nvSpPr>
          <p:cNvPr id="16" name="矩形 15"/>
          <p:cNvSpPr/>
          <p:nvPr/>
        </p:nvSpPr>
        <p:spPr>
          <a:xfrm>
            <a:off x="1174758" y="1489665"/>
            <a:ext cx="3115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kòu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70881" y="1549965"/>
            <a:ext cx="609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59376" y="1499839"/>
            <a:ext cx="17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fù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41053" y="2526230"/>
            <a:ext cx="1554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liú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05935" y="2609509"/>
            <a:ext cx="1554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lūn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06223" y="2532935"/>
            <a:ext cx="60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qí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78056" y="3508782"/>
            <a:ext cx="866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jiàn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70881" y="3646693"/>
            <a:ext cx="866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99886" y="3596134"/>
            <a:ext cx="866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yuè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321378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73606" y="1833585"/>
            <a:ext cx="7394440" cy="910744"/>
            <a:chOff x="1746382" y="4512825"/>
            <a:chExt cx="6478486" cy="1130191"/>
          </a:xfrm>
        </p:grpSpPr>
        <p:sp>
          <p:nvSpPr>
            <p:cNvPr id="4" name="圆角矩形 32"/>
            <p:cNvSpPr/>
            <p:nvPr/>
          </p:nvSpPr>
          <p:spPr>
            <a:xfrm>
              <a:off x="1746382" y="4512825"/>
              <a:ext cx="5836963" cy="1130191"/>
            </a:xfrm>
            <a:prstGeom prst="roundRect">
              <a:avLst/>
            </a:prstGeom>
            <a:noFill/>
            <a:ln w="25400" cap="flat" cmpd="sng" algn="ctr">
              <a:solidFill>
                <a:srgbClr val="E6B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00965" y="4686489"/>
              <a:ext cx="6423903" cy="833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全神贯注：全副精神高度集中。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7746" y="3112008"/>
            <a:ext cx="7842414" cy="910744"/>
            <a:chOff x="1746382" y="4512825"/>
            <a:chExt cx="6870969" cy="1130191"/>
          </a:xfrm>
        </p:grpSpPr>
        <p:sp>
          <p:nvSpPr>
            <p:cNvPr id="7" name="圆角矩形 47"/>
            <p:cNvSpPr/>
            <p:nvPr/>
          </p:nvSpPr>
          <p:spPr>
            <a:xfrm>
              <a:off x="1746382" y="4512825"/>
              <a:ext cx="6870969" cy="1130191"/>
            </a:xfrm>
            <a:prstGeom prst="roundRect">
              <a:avLst/>
            </a:prstGeom>
            <a:noFill/>
            <a:ln w="25400" cap="flat" cmpd="sng" algn="ctr">
              <a:solidFill>
                <a:srgbClr val="E6B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00965" y="4686489"/>
              <a:ext cx="6423903" cy="833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斩钉截铁：形容说话办事坚决果断，毫不犹豫。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45763" y="4390432"/>
            <a:ext cx="7842414" cy="910744"/>
            <a:chOff x="1746382" y="4512825"/>
            <a:chExt cx="6870969" cy="1130191"/>
          </a:xfrm>
        </p:grpSpPr>
        <p:sp>
          <p:nvSpPr>
            <p:cNvPr id="10" name="圆角矩形 70"/>
            <p:cNvSpPr/>
            <p:nvPr/>
          </p:nvSpPr>
          <p:spPr>
            <a:xfrm>
              <a:off x="1746382" y="4512825"/>
              <a:ext cx="6870969" cy="1130191"/>
            </a:xfrm>
            <a:prstGeom prst="roundRect">
              <a:avLst/>
            </a:prstGeom>
            <a:noFill/>
            <a:ln w="25400" cap="flat" cmpd="sng" algn="ctr">
              <a:solidFill>
                <a:srgbClr val="E6B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00965" y="4686489"/>
              <a:ext cx="6423903" cy="833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气壮山河：形容气概像高山大河那样雄伟豪迈。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321378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4" name="五边形 34"/>
          <p:cNvSpPr/>
          <p:nvPr/>
        </p:nvSpPr>
        <p:spPr>
          <a:xfrm>
            <a:off x="7958063" y="1794204"/>
            <a:ext cx="2108226" cy="648072"/>
          </a:xfrm>
          <a:prstGeom prst="homePlate">
            <a:avLst/>
          </a:prstGeom>
          <a:solidFill>
            <a:srgbClr val="F99D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五边形 35"/>
          <p:cNvSpPr/>
          <p:nvPr/>
        </p:nvSpPr>
        <p:spPr>
          <a:xfrm>
            <a:off x="7958063" y="2551124"/>
            <a:ext cx="2108226" cy="648072"/>
          </a:xfrm>
          <a:prstGeom prst="homePlate">
            <a:avLst/>
          </a:prstGeom>
          <a:solidFill>
            <a:srgbClr val="A2BC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五边形 36"/>
          <p:cNvSpPr/>
          <p:nvPr/>
        </p:nvSpPr>
        <p:spPr>
          <a:xfrm>
            <a:off x="7958063" y="3308044"/>
            <a:ext cx="2108226" cy="648072"/>
          </a:xfrm>
          <a:prstGeom prst="homePlate">
            <a:avLst/>
          </a:prstGeom>
          <a:solidFill>
            <a:srgbClr val="14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五边形 37"/>
          <p:cNvSpPr/>
          <p:nvPr/>
        </p:nvSpPr>
        <p:spPr>
          <a:xfrm>
            <a:off x="7958063" y="4064964"/>
            <a:ext cx="2108226" cy="648072"/>
          </a:xfrm>
          <a:prstGeom prst="homePlate">
            <a:avLst/>
          </a:prstGeom>
          <a:solidFill>
            <a:srgbClr val="E034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259810" y="1966691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接受任务</a:t>
            </a:r>
          </a:p>
        </p:txBody>
      </p:sp>
      <p:sp>
        <p:nvSpPr>
          <p:cNvPr id="19" name="TextBox 41"/>
          <p:cNvSpPr txBox="1"/>
          <p:nvPr/>
        </p:nvSpPr>
        <p:spPr>
          <a:xfrm>
            <a:off x="8204919" y="2691063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诱敌上山</a:t>
            </a:r>
          </a:p>
        </p:txBody>
      </p:sp>
      <p:sp>
        <p:nvSpPr>
          <p:cNvPr id="20" name="TextBox 42"/>
          <p:cNvSpPr txBox="1"/>
          <p:nvPr/>
        </p:nvSpPr>
        <p:spPr>
          <a:xfrm>
            <a:off x="8204919" y="3434211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引上绝路</a:t>
            </a:r>
          </a:p>
        </p:txBody>
      </p:sp>
      <p:sp>
        <p:nvSpPr>
          <p:cNvPr id="21" name="TextBox 43"/>
          <p:cNvSpPr txBox="1"/>
          <p:nvPr/>
        </p:nvSpPr>
        <p:spPr>
          <a:xfrm>
            <a:off x="8204919" y="4237432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顶峰杀敌</a:t>
            </a:r>
          </a:p>
        </p:txBody>
      </p:sp>
      <p:sp>
        <p:nvSpPr>
          <p:cNvPr id="22" name="五边形 42"/>
          <p:cNvSpPr/>
          <p:nvPr/>
        </p:nvSpPr>
        <p:spPr>
          <a:xfrm>
            <a:off x="7958063" y="4907654"/>
            <a:ext cx="2108226" cy="648072"/>
          </a:xfrm>
          <a:prstGeom prst="homePlate">
            <a:avLst/>
          </a:prstGeom>
          <a:solidFill>
            <a:srgbClr val="F99D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8204919" y="5041024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英勇跳崖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0" y="2201144"/>
            <a:ext cx="5960140" cy="335458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857498" y="2671597"/>
            <a:ext cx="5054384" cy="2492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本文记叙了抗日战争时期，晋察冀军区某部七连六班的五位战士，为了掩护群众和连队转移，诱敌上山，顽强杀敌，把敌人引上狼牙山顶峰，最后英勇跳崖的故事。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  <p:bldP spid="21" grpId="0"/>
      <p:bldP spid="22" grpId="0" bldLvl="0" animBg="1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23228" y="3429000"/>
            <a:ext cx="5657551" cy="2670512"/>
          </a:xfrm>
          <a:prstGeom prst="cloudCallout">
            <a:avLst>
              <a:gd name="adj1" fmla="val 21668"/>
              <a:gd name="adj2" fmla="val -7585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6"/>
          <p:cNvSpPr/>
          <p:nvPr/>
        </p:nvSpPr>
        <p:spPr>
          <a:xfrm>
            <a:off x="835052" y="1685348"/>
            <a:ext cx="10659533" cy="75437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1941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年秋，日寇集中兵力，向我晋察冀根据地大举进犯。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286" y="3594449"/>
            <a:ext cx="44753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敌人兵力强大，与下文担任掩护任务的五位壮士形成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，说明敌众我寡，五位战士接受的任务十分艰巨。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944402" y="2396216"/>
            <a:ext cx="1565732" cy="17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20"/>
          <p:cNvSpPr/>
          <p:nvPr/>
        </p:nvSpPr>
        <p:spPr>
          <a:xfrm>
            <a:off x="8008837" y="3601811"/>
            <a:ext cx="2039973" cy="9588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时间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地点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当时形势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666970" y="2348826"/>
            <a:ext cx="1565732" cy="171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9" name="矩形 8"/>
          <p:cNvSpPr/>
          <p:nvPr/>
        </p:nvSpPr>
        <p:spPr>
          <a:xfrm>
            <a:off x="676849" y="1854769"/>
            <a:ext cx="4761862" cy="39703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为了拖住敌人，七连六班的五个战士一边痛击敌人，一边有计划地把大批敌人引上了狼牙山。他们利用先要的地形，把冲上来的敌人一次又一次地打了下去。</a:t>
            </a:r>
          </a:p>
        </p:txBody>
      </p:sp>
      <p:sp>
        <p:nvSpPr>
          <p:cNvPr id="10" name="矩形 1"/>
          <p:cNvSpPr/>
          <p:nvPr/>
        </p:nvSpPr>
        <p:spPr>
          <a:xfrm>
            <a:off x="6084506" y="1427623"/>
            <a:ext cx="4972013" cy="14936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表示并列关系，这个句子说明五个战士既英勇，又善战，他们在用智慧勇敢地与敌人战斗。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99671" y="1344929"/>
            <a:ext cx="5317490" cy="4692650"/>
            <a:chOff x="9486" y="2319"/>
            <a:chExt cx="8374" cy="7390"/>
          </a:xfrm>
          <a:solidFill>
            <a:srgbClr val="92D050"/>
          </a:solidFill>
        </p:grpSpPr>
        <p:cxnSp>
          <p:nvCxnSpPr>
            <p:cNvPr id="12" name="直接连接符 11"/>
            <p:cNvCxnSpPr/>
            <p:nvPr>
              <p:custDataLst>
                <p:tags r:id="rId2"/>
              </p:custDataLst>
            </p:nvPr>
          </p:nvCxnSpPr>
          <p:spPr>
            <a:xfrm>
              <a:off x="9995" y="5310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菱形 81"/>
            <p:cNvSpPr/>
            <p:nvPr>
              <p:custDataLst>
                <p:tags r:id="rId4"/>
              </p:custDataLst>
            </p:nvPr>
          </p:nvSpPr>
          <p:spPr>
            <a:xfrm>
              <a:off x="9486" y="4911"/>
              <a:ext cx="1017" cy="101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圆角矩形 8"/>
          <p:cNvSpPr/>
          <p:nvPr/>
        </p:nvSpPr>
        <p:spPr>
          <a:xfrm>
            <a:off x="3024304" y="2671071"/>
            <a:ext cx="723297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32"/>
          <p:cNvSpPr/>
          <p:nvPr/>
        </p:nvSpPr>
        <p:spPr>
          <a:xfrm>
            <a:off x="771216" y="3311841"/>
            <a:ext cx="723297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"/>
          <p:cNvSpPr/>
          <p:nvPr/>
        </p:nvSpPr>
        <p:spPr>
          <a:xfrm>
            <a:off x="7971832" y="3613786"/>
            <a:ext cx="509481" cy="2492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人物群体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76163" y="1831654"/>
            <a:ext cx="5067026" cy="44135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班长马宝玉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沉着地指挥战斗，让敌人走近了，才下命令狠狠地打。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副班长葛振林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打一枪就大吼一声，好像细小的枪口喷不完他的满腔怒火。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战士宋学义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扔手榴弹总要把胳膊抡一个圈，好使出浑身的力气。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胡德林和胡福才两个小战士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把脸绷得紧紧的，全神贯注地瞄准敌人射击。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4" name="矩形 1"/>
          <p:cNvSpPr/>
          <p:nvPr/>
        </p:nvSpPr>
        <p:spPr>
          <a:xfrm>
            <a:off x="7664755" y="1455919"/>
            <a:ext cx="1938447" cy="5334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动作描写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4747" y="1344929"/>
            <a:ext cx="5317490" cy="4692650"/>
            <a:chOff x="9486" y="2319"/>
            <a:chExt cx="8374" cy="7390"/>
          </a:xfrm>
          <a:solidFill>
            <a:srgbClr val="92D050"/>
          </a:solidFill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>
              <a:off x="9995" y="5310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菱形 81"/>
            <p:cNvSpPr/>
            <p:nvPr>
              <p:custDataLst>
                <p:tags r:id="rId4"/>
              </p:custDataLst>
            </p:nvPr>
          </p:nvSpPr>
          <p:spPr>
            <a:xfrm>
              <a:off x="9486" y="4911"/>
              <a:ext cx="1017" cy="101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3835642" y="1864669"/>
            <a:ext cx="624391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4180114" y="2860642"/>
            <a:ext cx="345233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"/>
          <p:cNvSpPr/>
          <p:nvPr/>
        </p:nvSpPr>
        <p:spPr>
          <a:xfrm>
            <a:off x="6849607" y="661346"/>
            <a:ext cx="509481" cy="2453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人物个体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4"/>
          <p:cNvSpPr/>
          <p:nvPr/>
        </p:nvSpPr>
        <p:spPr>
          <a:xfrm>
            <a:off x="885129" y="4269199"/>
            <a:ext cx="345233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35"/>
          <p:cNvSpPr/>
          <p:nvPr/>
        </p:nvSpPr>
        <p:spPr>
          <a:xfrm>
            <a:off x="3844344" y="5212728"/>
            <a:ext cx="615689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"/>
          <p:cNvSpPr/>
          <p:nvPr/>
        </p:nvSpPr>
        <p:spPr>
          <a:xfrm>
            <a:off x="7680823" y="2216542"/>
            <a:ext cx="1938447" cy="5334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神态描写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2814748" y="2324637"/>
            <a:ext cx="571205" cy="85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536014" y="5165809"/>
            <a:ext cx="939558" cy="42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03731" y="5639801"/>
            <a:ext cx="1333735" cy="42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216341" y="5639801"/>
            <a:ext cx="1333735" cy="42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"/>
          <p:cNvSpPr/>
          <p:nvPr/>
        </p:nvSpPr>
        <p:spPr>
          <a:xfrm>
            <a:off x="6849607" y="3559273"/>
            <a:ext cx="4560994" cy="20128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虽然他们杀敌时的动作、神态不同，但他们想拖住敌人、消灭敌人的决心是一致的，对敌人的仇恨也是一致的。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97828" y="2228686"/>
            <a:ext cx="4761862" cy="3453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班长马宝玉负伤了，子弹都打完了，只有胡福才手里还剩下一颗手榴弹。他刚要拧开盖子，马宝玉抢前一步，夺过手榴弹插在腰间，猛地举起一块磨盘大的石头，大声喊道：“同志们！用石头砸！”</a:t>
            </a:r>
          </a:p>
        </p:txBody>
      </p:sp>
      <p:sp>
        <p:nvSpPr>
          <p:cNvPr id="4" name="矩形 1"/>
          <p:cNvSpPr/>
          <p:nvPr/>
        </p:nvSpPr>
        <p:spPr>
          <a:xfrm>
            <a:off x="6205741" y="2221876"/>
            <a:ext cx="5716011" cy="14936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这些动词生动形象地再现了马宝玉沉着指挥战斗的情景，表现了他机智英勇、顽强不屈的精神。</a:t>
            </a: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flipH="1">
            <a:off x="5877907" y="1265556"/>
            <a:ext cx="635" cy="4692650"/>
          </a:xfrm>
          <a:prstGeom prst="line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37"/>
          <p:cNvSpPr/>
          <p:nvPr/>
        </p:nvSpPr>
        <p:spPr>
          <a:xfrm>
            <a:off x="1653954" y="3729712"/>
            <a:ext cx="624391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38"/>
          <p:cNvSpPr/>
          <p:nvPr/>
        </p:nvSpPr>
        <p:spPr>
          <a:xfrm>
            <a:off x="3325865" y="3729711"/>
            <a:ext cx="624391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9"/>
          <p:cNvSpPr/>
          <p:nvPr/>
        </p:nvSpPr>
        <p:spPr>
          <a:xfrm>
            <a:off x="2670866" y="4180910"/>
            <a:ext cx="624391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40"/>
          <p:cNvSpPr/>
          <p:nvPr/>
        </p:nvSpPr>
        <p:spPr>
          <a:xfrm>
            <a:off x="2358670" y="4715725"/>
            <a:ext cx="624391" cy="4511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616898" y="5066522"/>
            <a:ext cx="1635916" cy="102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14396" y="5548453"/>
            <a:ext cx="939558" cy="42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"/>
          <p:cNvSpPr/>
          <p:nvPr/>
        </p:nvSpPr>
        <p:spPr>
          <a:xfrm>
            <a:off x="6205741" y="3931880"/>
            <a:ext cx="5058216" cy="101354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这两句语言描写充分表现了班长对敌人的仇恨。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宽屏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演示斜黑体</vt:lpstr>
      <vt:lpstr>楷体_GB2312</vt:lpstr>
      <vt:lpstr>Times New Roman</vt:lpstr>
      <vt:lpstr>思源黑体 CN Regular</vt:lpstr>
      <vt:lpstr>Calibri</vt:lpstr>
      <vt:lpstr>FandolFang R</vt:lpstr>
      <vt:lpstr>思源黑体 CN Medium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2020-11-17T07:08:00Z</dcterms:created>
  <dcterms:modified xsi:type="dcterms:W3CDTF">2023-01-11T01:09:58Z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A25858C3FE854ACB82786EE2A05DB8E4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