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tags/tag60.xml" ContentType="application/vnd.openxmlformats-officedocument.presentationml.tags+xml"/>
  <Override PartName="/ppt/notesSlides/notesSlide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8.xml" ContentType="application/vnd.openxmlformats-officedocument.presentationml.notesSlide+xml"/>
  <Override PartName="/ppt/tags/tag77.xml" ContentType="application/vnd.openxmlformats-officedocument.presentationml.tags+xml"/>
  <Override PartName="/ppt/notesSlides/notesSlide9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0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1.xml" ContentType="application/vnd.openxmlformats-officedocument.presentationml.notesSlide+xml"/>
  <Override PartName="/ppt/tags/tag86.xml" ContentType="application/vnd.openxmlformats-officedocument.presentationml.tags+xml"/>
  <Override PartName="/ppt/notesSlides/notesSlide12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3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4.xml" ContentType="application/vnd.openxmlformats-officedocument.presentationml.notesSlide+xml"/>
  <Override PartName="/ppt/tags/tag107.xml" ContentType="application/vnd.openxmlformats-officedocument.presentationml.tags+xml"/>
  <Override PartName="/ppt/notesSlides/notesSlide15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6.xml" ContentType="application/vnd.openxmlformats-officedocument.presentationml.notesSlide+xml"/>
  <Override PartName="/ppt/tags/tag1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8.xml" ContentType="application/vnd.openxmlformats-officedocument.presentationml.notesSlide+xml"/>
  <Override PartName="/ppt/tags/tag113.xml" ContentType="application/vnd.openxmlformats-officedocument.presentationml.tags+xml"/>
  <Override PartName="/ppt/notesSlides/notesSlide19.xml" ContentType="application/vnd.openxmlformats-officedocument.presentationml.notesSlide+xml"/>
  <Override PartName="/ppt/tags/tag114.xml" ContentType="application/vnd.openxmlformats-officedocument.presentationml.tags+xml"/>
  <Override PartName="/ppt/notesSlides/notesSlide20.xml" ContentType="application/vnd.openxmlformats-officedocument.presentationml.notesSlide+xml"/>
  <Override PartName="/ppt/tags/tag115.xml" ContentType="application/vnd.openxmlformats-officedocument.presentationml.tags+xml"/>
  <Override PartName="/ppt/notesSlides/notesSlide21.xml" ContentType="application/vnd.openxmlformats-officedocument.presentationml.notesSlide+xml"/>
  <Override PartName="/ppt/tags/tag116.xml" ContentType="application/vnd.openxmlformats-officedocument.presentationml.tags+xml"/>
  <Override PartName="/ppt/notesSlides/notesSlide22.xml" ContentType="application/vnd.openxmlformats-officedocument.presentationml.notesSlide+xml"/>
  <Override PartName="/ppt/tags/tag117.xml" ContentType="application/vnd.openxmlformats-officedocument.presentationml.tags+xml"/>
  <Override PartName="/ppt/notesSlides/notesSlide23.xml" ContentType="application/vnd.openxmlformats-officedocument.presentationml.notesSlide+xml"/>
  <Override PartName="/ppt/tags/tag118.xml" ContentType="application/vnd.openxmlformats-officedocument.presentationml.tags+xml"/>
  <Override PartName="/ppt/notesSlides/notesSlide24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5.xml" ContentType="application/vnd.openxmlformats-officedocument.presentationml.notesSlide+xml"/>
  <Override PartName="/ppt/tags/tag123.xml" ContentType="application/vnd.openxmlformats-officedocument.presentationml.tags+xml"/>
  <Override PartName="/ppt/notesSlides/notesSlide26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7.xml" ContentType="application/vnd.openxmlformats-officedocument.presentationml.notesSlide+xml"/>
  <Override PartName="/ppt/tags/tag126.xml" ContentType="application/vnd.openxmlformats-officedocument.presentationml.tags+xml"/>
  <Override PartName="/ppt/notesSlides/notesSlide28.xml" ContentType="application/vnd.openxmlformats-officedocument.presentationml.notesSlide+xml"/>
  <Override PartName="/ppt/tags/tag127.xml" ContentType="application/vnd.openxmlformats-officedocument.presentationml.tags+xml"/>
  <Override PartName="/ppt/notesSlides/notesSlide29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3" r:id="rId2"/>
  </p:sldMasterIdLst>
  <p:notesMasterIdLst>
    <p:notesMasterId r:id="rId34"/>
  </p:notesMasterIdLst>
  <p:handoutMasterIdLst>
    <p:handoutMasterId r:id="rId35"/>
  </p:handoutMasterIdLst>
  <p:sldIdLst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4" r:id="rId32"/>
    <p:sldId id="256" r:id="rId33"/>
  </p:sldIdLst>
  <p:sldSz cx="12192000" cy="6858000"/>
  <p:notesSz cx="6858000" cy="9144000"/>
  <p:embeddedFontLst>
    <p:embeddedFont>
      <p:font typeface="微软雅黑" panose="020B0503020204020204" pitchFamily="34" charset="-122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640">
          <p15:clr>
            <a:srgbClr val="A4A3A4"/>
          </p15:clr>
        </p15:guide>
        <p15:guide id="5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5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186" y="379"/>
      </p:cViewPr>
      <p:guideLst>
        <p:guide pos="416"/>
        <p:guide pos="7242"/>
        <p:guide orient="horz" pos="595"/>
        <p:guide orient="horz" pos="640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408248A-8A24-470C-85E7-FB9F43F6046E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EA850FE-F68D-42FA-8366-944CF187BD2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28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29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30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31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850FE-F68D-42FA-8366-944CF187BD2A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rgbClr val="FFD146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8.jpeg"/><Relationship Id="rId3" Type="http://schemas.openxmlformats.org/officeDocument/2006/relationships/tags" Target="../tags/tag82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7.jpe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6.jpeg"/><Relationship Id="rId5" Type="http://schemas.openxmlformats.org/officeDocument/2006/relationships/tags" Target="../tags/tag84.xml"/><Relationship Id="rId10" Type="http://schemas.openxmlformats.org/officeDocument/2006/relationships/image" Target="../media/image5.jpeg"/><Relationship Id="rId4" Type="http://schemas.openxmlformats.org/officeDocument/2006/relationships/tags" Target="../tags/tag83.xml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notesSlide" Target="../notesSlides/notesSlide13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6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2272" r="2727" b="140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rgbClr val="DB6F0C">
                  <a:alpha val="0"/>
                </a:srgbClr>
              </a:gs>
              <a:gs pos="100000">
                <a:srgbClr val="9F500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7286508" y="4864896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9473242" y="4863227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8105658" y="2111845"/>
            <a:ext cx="37443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春</a:t>
            </a: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》</a:t>
            </a:r>
          </a:p>
        </p:txBody>
      </p:sp>
      <p:sp>
        <p:nvSpPr>
          <p:cNvPr id="16" name="矩形 15"/>
          <p:cNvSpPr/>
          <p:nvPr/>
        </p:nvSpPr>
        <p:spPr>
          <a:xfrm>
            <a:off x="7527793" y="3715521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879209" y="348837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animBg="1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600361"/>
            <a:ext cx="6143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这三个部分，按怎样的思路写的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11266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37880" y="2362899"/>
            <a:ext cx="8762163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这三部分的顺序和作者思想感情的发展是一致的。春天尚未来临，热切的盼望她的到来；待到她降临人间之后，则尽情的欣赏这美好的大地回春的景象；最后以赞美作结，用三个比喻句颂扬春天，深化题旨。</a:t>
            </a:r>
            <a:endParaRPr lang="zh-CN" altLang="en-US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2"/>
          <p:cNvSpPr/>
          <p:nvPr>
            <p:custDataLst>
              <p:tags r:id="rId1"/>
            </p:custDataLst>
          </p:nvPr>
        </p:nvSpPr>
        <p:spPr>
          <a:xfrm>
            <a:off x="644211" y="1157112"/>
            <a:ext cx="8569325" cy="12066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454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文中具体描绘了哪五幅春景图？</a:t>
            </a:r>
          </a:p>
          <a:p>
            <a:pPr>
              <a:lnSpc>
                <a:spcPts val="454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春草图、春花图、春风图、春雨图、迎春图。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69" r="1" b="7869"/>
          <a:stretch>
            <a:fillRect/>
          </a:stretch>
        </p:blipFill>
        <p:spPr bwMode="auto">
          <a:xfrm>
            <a:off x="1889099" y="2857149"/>
            <a:ext cx="2093542" cy="117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13" r="1" b="7813"/>
          <a:stretch>
            <a:fillRect/>
          </a:stretch>
        </p:blipFill>
        <p:spPr bwMode="auto">
          <a:xfrm>
            <a:off x="4717596" y="2857149"/>
            <a:ext cx="2085185" cy="11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13" r="1" b="7813"/>
          <a:stretch>
            <a:fillRect/>
          </a:stretch>
        </p:blipFill>
        <p:spPr bwMode="auto">
          <a:xfrm>
            <a:off x="7537736" y="2864172"/>
            <a:ext cx="2085185" cy="11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" b="3988"/>
          <a:stretch>
            <a:fillRect/>
          </a:stretch>
        </p:blipFill>
        <p:spPr bwMode="auto">
          <a:xfrm>
            <a:off x="3348879" y="4474802"/>
            <a:ext cx="2093540" cy="117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b="7700"/>
          <a:stretch>
            <a:fillRect/>
          </a:stretch>
        </p:blipFill>
        <p:spPr bwMode="auto">
          <a:xfrm>
            <a:off x="6159649" y="4474802"/>
            <a:ext cx="2093540" cy="117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/>
          <p:nvPr>
            <p:custDataLst>
              <p:tags r:id="rId1"/>
            </p:custDataLst>
          </p:nvPr>
        </p:nvSpPr>
        <p:spPr>
          <a:xfrm>
            <a:off x="3463890" y="1271230"/>
            <a:ext cx="8569325" cy="48628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这五幅图中的事物各具有什么特点？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春草图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生机勃勃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春花图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百花争艳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春风图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轻柔温暖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春雨图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润物无声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绵长、细密、轻柔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迎春图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精神抖擞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 fill="hold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 fill="hold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/>
          <p:nvPr>
            <p:custDataLst>
              <p:tags r:id="rId1"/>
            </p:custDataLst>
          </p:nvPr>
        </p:nvSpPr>
        <p:spPr>
          <a:xfrm>
            <a:off x="660400" y="3011147"/>
            <a:ext cx="790575" cy="830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lang="zh-CN" altLang="en-US" sz="48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</a:t>
            </a:r>
            <a:endParaRPr lang="zh-CN" altLang="en-US" sz="4800" kern="0">
              <a:solidFill>
                <a:srgbClr val="008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8" name="Text Box 6"/>
          <p:cNvSpPr/>
          <p:nvPr>
            <p:custDataLst>
              <p:tags r:id="rId2"/>
            </p:custDataLst>
          </p:nvPr>
        </p:nvSpPr>
        <p:spPr>
          <a:xfrm>
            <a:off x="1836736" y="1495085"/>
            <a:ext cx="216058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第一部分：</a:t>
            </a: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9" name="Text Box 7"/>
          <p:cNvSpPr/>
          <p:nvPr>
            <p:custDataLst>
              <p:tags r:id="rId3"/>
            </p:custDataLst>
          </p:nvPr>
        </p:nvSpPr>
        <p:spPr>
          <a:xfrm>
            <a:off x="1831813" y="3011147"/>
            <a:ext cx="216058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第二部分：</a:t>
            </a: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0" name="Text Box 8"/>
          <p:cNvSpPr/>
          <p:nvPr>
            <p:custDataLst>
              <p:tags r:id="rId4"/>
            </p:custDataLst>
          </p:nvPr>
        </p:nvSpPr>
        <p:spPr>
          <a:xfrm>
            <a:off x="1836736" y="5004415"/>
            <a:ext cx="214471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第三部分：</a:t>
            </a:r>
            <a:r>
              <a:rPr lang="zh-CN" altLang="en-US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</a:t>
            </a:r>
            <a:endParaRPr lang="zh-CN" altLang="en-US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1" name="Text Box 9"/>
          <p:cNvSpPr/>
          <p:nvPr>
            <p:custDataLst>
              <p:tags r:id="rId5"/>
            </p:custDataLst>
          </p:nvPr>
        </p:nvSpPr>
        <p:spPr>
          <a:xfrm>
            <a:off x="3704270" y="2092293"/>
            <a:ext cx="2665412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>
              <a:spcBef>
                <a:spcPct val="50000"/>
              </a:spcBef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）春的总轮廓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2" name="Text Box 10"/>
          <p:cNvSpPr/>
          <p:nvPr>
            <p:custDataLst>
              <p:tags r:id="rId6"/>
            </p:custDataLst>
          </p:nvPr>
        </p:nvSpPr>
        <p:spPr>
          <a:xfrm>
            <a:off x="3992401" y="2499486"/>
            <a:ext cx="208915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）春草图　　　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3" name="Text Box 15"/>
          <p:cNvSpPr/>
          <p:nvPr>
            <p:custDataLst>
              <p:tags r:id="rId7"/>
            </p:custDataLst>
          </p:nvPr>
        </p:nvSpPr>
        <p:spPr>
          <a:xfrm>
            <a:off x="3956333" y="5004415"/>
            <a:ext cx="5431459" cy="400110"/>
          </a:xfrm>
          <a:prstGeom prst="rect">
            <a:avLst/>
          </a:prstGeom>
          <a:solidFill>
            <a:srgbClr val="D99694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总分总结构：首尾呼应，条理清楚，结构严谨。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85" name="AutoShap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2411" y="1731621"/>
            <a:ext cx="236538" cy="3506788"/>
          </a:xfrm>
          <a:prstGeom prst="leftBrace">
            <a:avLst>
              <a:gd name="adj1" fmla="val 66303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86" name="AutoShape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56333" y="2171039"/>
            <a:ext cx="144463" cy="2149106"/>
          </a:xfrm>
          <a:prstGeom prst="leftBrace">
            <a:avLst>
              <a:gd name="adj1" fmla="val 109714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7" name="Text Box 21"/>
          <p:cNvSpPr/>
          <p:nvPr>
            <p:custDataLst>
              <p:tags r:id="rId10"/>
            </p:custDataLst>
          </p:nvPr>
        </p:nvSpPr>
        <p:spPr>
          <a:xfrm>
            <a:off x="1905793" y="1984829"/>
            <a:ext cx="100806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（１）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8" name="Text Box 28"/>
          <p:cNvSpPr/>
          <p:nvPr>
            <p:custDataLst>
              <p:tags r:id="rId11"/>
            </p:custDataLst>
          </p:nvPr>
        </p:nvSpPr>
        <p:spPr>
          <a:xfrm>
            <a:off x="1757536" y="3448032"/>
            <a:ext cx="165576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（２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７）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9" name="Text Box 29"/>
          <p:cNvSpPr/>
          <p:nvPr>
            <p:custDataLst>
              <p:tags r:id="rId12"/>
            </p:custDataLst>
          </p:nvPr>
        </p:nvSpPr>
        <p:spPr>
          <a:xfrm>
            <a:off x="1616525" y="5448914"/>
            <a:ext cx="20891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（８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１０）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0" name="Rectangle 32"/>
          <p:cNvSpPr/>
          <p:nvPr>
            <p:custDataLst>
              <p:tags r:id="rId13"/>
            </p:custDataLst>
          </p:nvPr>
        </p:nvSpPr>
        <p:spPr>
          <a:xfrm>
            <a:off x="3993196" y="2906679"/>
            <a:ext cx="216058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）春花图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1" name="Text Box 41"/>
          <p:cNvSpPr/>
          <p:nvPr>
            <p:custDataLst>
              <p:tags r:id="rId14"/>
            </p:custDataLst>
          </p:nvPr>
        </p:nvSpPr>
        <p:spPr>
          <a:xfrm>
            <a:off x="3642517" y="1512487"/>
            <a:ext cx="3457575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（开篇点题，总领全文）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2" name="Rectangle 32"/>
          <p:cNvSpPr/>
          <p:nvPr>
            <p:custDataLst>
              <p:tags r:id="rId15"/>
            </p:custDataLst>
          </p:nvPr>
        </p:nvSpPr>
        <p:spPr>
          <a:xfrm>
            <a:off x="3992401" y="3313872"/>
            <a:ext cx="216058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）春风图</a:t>
            </a:r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3" name="Rectangle 32"/>
          <p:cNvSpPr/>
          <p:nvPr>
            <p:custDataLst>
              <p:tags r:id="rId16"/>
            </p:custDataLst>
          </p:nvPr>
        </p:nvSpPr>
        <p:spPr>
          <a:xfrm>
            <a:off x="4001988" y="3721065"/>
            <a:ext cx="216058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）春雨图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4" name="Rectangle 32"/>
          <p:cNvSpPr/>
          <p:nvPr>
            <p:custDataLst>
              <p:tags r:id="rId17"/>
            </p:custDataLst>
          </p:nvPr>
        </p:nvSpPr>
        <p:spPr>
          <a:xfrm>
            <a:off x="4000993" y="4128259"/>
            <a:ext cx="216058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）迎春图</a:t>
            </a:r>
            <a:endParaRPr lang="zh-CN" altLang="en-US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 fill="hold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 fill="hold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 fill="hold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 fill="hold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 fill="hold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 fill="hold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 fill="hold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 fill="hold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  <p:bldP spid="14338" grpId="0" animBg="1"/>
      <p:bldP spid="14339" grpId="0" animBg="1"/>
      <p:bldP spid="14340" grpId="0" animBg="1"/>
      <p:bldP spid="14341" grpId="0" animBg="1"/>
      <p:bldP spid="14342" grpId="0" animBg="1"/>
      <p:bldP spid="14343" grpId="0" animBg="1"/>
      <p:bldP spid="24585" grpId="0" animBg="1"/>
      <p:bldP spid="24586" grpId="0" animBg="1"/>
      <p:bldP spid="14347" grpId="0" animBg="1"/>
      <p:bldP spid="14348" grpId="0" animBg="1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/>
          <p:nvPr>
            <p:custDataLst>
              <p:tags r:id="rId1"/>
            </p:custDataLst>
          </p:nvPr>
        </p:nvSpPr>
        <p:spPr>
          <a:xfrm>
            <a:off x="643220" y="1350243"/>
            <a:ext cx="3384550" cy="461665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softEdge rad="31750"/>
          </a:effectLst>
        </p:spPr>
        <p:txBody>
          <a:bodyPr>
            <a:spAutoFit/>
          </a:bodyPr>
          <a:lstStyle/>
          <a:p>
            <a:pPr algn="ctr"/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合作探究　生成能力</a:t>
            </a:r>
            <a:endParaRPr lang="zh-CN" altLang="en-US" sz="2400" kern="0" dirty="0">
              <a:solidFill>
                <a:srgbClr val="FFFF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3" name="TextBox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3220" y="2004019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精读课文  赏析语言</a:t>
            </a:r>
          </a:p>
        </p:txBody>
      </p:sp>
      <p:sp>
        <p:nvSpPr>
          <p:cNvPr id="15363" name="TextBox 3"/>
          <p:cNvSpPr/>
          <p:nvPr>
            <p:custDataLst>
              <p:tags r:id="rId3"/>
            </p:custDataLst>
          </p:nvPr>
        </p:nvSpPr>
        <p:spPr>
          <a:xfrm>
            <a:off x="765707" y="2333704"/>
            <a:ext cx="10753193" cy="286232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．作者在文中具体描绘了五幅春景图，你最喜欢哪个画面？为什么？</a:t>
            </a:r>
          </a:p>
          <a:p>
            <a:pPr>
              <a:lnSpc>
                <a:spcPct val="3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．要求用这样一个句式：“我认为……画面好，因为它写出了……”，从名称、特征、角度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顺序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、写法、修辞等方面对你喜欢的春景图进行分析点评。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/>
          <p:nvPr>
            <p:custDataLst>
              <p:tags r:id="rId1"/>
            </p:custDataLst>
          </p:nvPr>
        </p:nvSpPr>
        <p:spPr>
          <a:xfrm>
            <a:off x="660400" y="910536"/>
            <a:ext cx="10858500" cy="48628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盼春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．“盼望着，盼望着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用反复的修辞手法，表达了作者盼春心切的强烈感情。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．“东风来了，春天的脚步近了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用拟人的修辞手法，宣告春天到来，表达喜春之情。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．“一切都像刚睡醒的样子，欣欣然张开了眼。山朗润起来了，水涨起来了，太阳的脸红起来了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，这段是宏观地勾勒春天。先写“一切”，画出春的轮廓。用“朗润”写春山光泽；用“涨”写春水涣涣；用“红”写春日暖人。这三个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起来了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照应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刚睡醒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张开了眼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/>
          <p:nvPr>
            <p:custDataLst>
              <p:tags r:id="rId1"/>
            </p:custDataLst>
          </p:nvPr>
        </p:nvSpPr>
        <p:spPr>
          <a:xfrm>
            <a:off x="660400" y="1048799"/>
            <a:ext cx="10874689" cy="20735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二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绘春</a:t>
            </a:r>
          </a:p>
          <a:p>
            <a:pPr>
              <a:lnSpc>
                <a:spcPct val="15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春草茵茵图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zh-CN" sz="24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偷偷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钻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写春草的情态；用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嫩嫩的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写春草的质地；用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绿绿的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写春草的色泽；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一大片一大片满是的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写春草的长势。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894" y="3345511"/>
            <a:ext cx="3478213" cy="230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 fill="hold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/>
          <p:nvPr>
            <p:custDataLst>
              <p:tags r:id="rId1"/>
            </p:custDataLst>
          </p:nvPr>
        </p:nvSpPr>
        <p:spPr>
          <a:xfrm>
            <a:off x="644211" y="1054100"/>
            <a:ext cx="11064754" cy="41202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．“偷偷地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钻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这两个词语好在哪里？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“偷偷地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钻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写出了春草破土而出的挤劲，写出了不经意之间，春草已悄然而出的情景和作者惊喜的感觉。同时，这样写使无意识、无情感的小草也似乎有了意识，有了情感。</a:t>
            </a:r>
          </a:p>
          <a:p>
            <a:pPr>
              <a:lnSpc>
                <a:spcPct val="25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嫩嫩的，绿绿的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本该用在小草前面，为什么放在句末？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主要是为了突出小草的质地和色泽的特点；同时，也使句子变得生动活泼，富有生气。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/>
          <p:nvPr>
            <p:custDataLst>
              <p:tags r:id="rId1"/>
            </p:custDataLst>
          </p:nvPr>
        </p:nvSpPr>
        <p:spPr>
          <a:xfrm>
            <a:off x="644211" y="1120175"/>
            <a:ext cx="11254564" cy="29045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春花缤纷图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zh-CN" sz="24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．作者是怎样描绘春花缤纷图的？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“你不让我，我不让你，都开满了花赶趟儿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写花朵多。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“红的像火，粉的像霞，白的像雪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写花色艳。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“花里带着甜味儿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写花味甜。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“闭了眼，树上仿佛已经满是桃儿、杏儿、梨儿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由眼前的春华联想到秋实。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sp>
        <p:nvSpPr>
          <p:cNvPr id="7" name="TextBox 1"/>
          <p:cNvSpPr/>
          <p:nvPr>
            <p:custDataLst>
              <p:tags r:id="rId2"/>
            </p:custDataLst>
          </p:nvPr>
        </p:nvSpPr>
        <p:spPr>
          <a:xfrm>
            <a:off x="644211" y="3920513"/>
            <a:ext cx="10836275" cy="16696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406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(5)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写蜂闹蝶舞是从侧面衬托春花的竞相开放，万紫千红、香味浓郁。</a:t>
            </a:r>
          </a:p>
          <a:p>
            <a:pPr>
              <a:lnSpc>
                <a:spcPts val="406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(6)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“野花遍地是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写野花的多；“散在草丛里，像眼睛，像星星，还眨呀眨的”不仅写出野花的多，而且描绘出其闪闪发光轻轻摆动的明丽色彩。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/>
          <p:nvPr>
            <p:custDataLst>
              <p:tags r:id="rId1"/>
            </p:custDataLst>
          </p:nvPr>
        </p:nvSpPr>
        <p:spPr>
          <a:xfrm>
            <a:off x="644211" y="963581"/>
            <a:ext cx="10836275" cy="473578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．这段文字运用了哪些修辞手法，有什么好处？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“你不让我，我不让你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用拟人的修辞手法，写出了春花竞相开放的情景。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“红的像火，粉的像霞，白的像雪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用比喻、排比的修辞手法，写出了春花争艳、万紫千红的情意。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“散在草丛里，像眼睛，像星星，还眨呀眨的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用比喻、拟人的修辞手法，写出野花多、闪闪发光、轻轻摆动的情景。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4"/>
          <p:cNvSpPr/>
          <p:nvPr/>
        </p:nvSpPr>
        <p:spPr>
          <a:xfrm>
            <a:off x="2171054" y="1312835"/>
            <a:ext cx="10704373" cy="45588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有感情地朗读课文，学习本文准确生动的用词技巧，体会本文的语言风格。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学习作者抓住景物特征，深入、细致、多角度观察景物的方法。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培养学生热爱大自然、热爱生活的感情。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/>
          <p:nvPr>
            <p:custDataLst>
              <p:tags r:id="rId1"/>
            </p:custDataLst>
          </p:nvPr>
        </p:nvSpPr>
        <p:spPr>
          <a:xfrm>
            <a:off x="644211" y="1016000"/>
            <a:ext cx="10836275" cy="3477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．“花下成千成百的蜜蜂嗡嗡地闹着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如果把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闹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换成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叫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好不好？</a:t>
            </a:r>
          </a:p>
          <a:p>
            <a:pPr>
              <a:lnSpc>
                <a:spcPct val="25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好。因为蜜蜂的嗡嗡声音不是从嘴巴里“叫”出来的，而是振动翅膀发出的声音，所以不能用“叫”；而且用“闹”不仅有声响，还呈现出一派喧嚣沸腾的热闹景象，一个“闹”字，境界全出。“叫”只能表明“喊叫”，用在这里，感情色彩也不浓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8"/>
          <p:cNvSpPr/>
          <p:nvPr>
            <p:custDataLst>
              <p:tags r:id="rId1"/>
            </p:custDataLst>
          </p:nvPr>
        </p:nvSpPr>
        <p:spPr>
          <a:xfrm>
            <a:off x="660400" y="1054904"/>
            <a:ext cx="10705939" cy="45243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春风和煦图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zh-CN" sz="24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．观察景物必须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五官开放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，通过视觉、听觉、味觉、触觉、嗅觉等感受景物的特征。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春风和煦图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从哪些方面写出春风的特征？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①从触觉写出春风的柔和；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②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从嗅觉写出春风的芳香；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③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从视觉、听觉写出春风的和悦。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从触觉、嗅觉、视觉、听觉等方面，把无形、无味、无色的春风写得有声有味，有情有感。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/>
          <p:nvPr>
            <p:custDataLst>
              <p:tags r:id="rId1"/>
            </p:custDataLst>
          </p:nvPr>
        </p:nvSpPr>
        <p:spPr>
          <a:xfrm>
            <a:off x="1769029" y="1798292"/>
            <a:ext cx="8569325" cy="30469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春风和煦图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运用了哪些修辞手法，有什么作用？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“吹面不寒杨柳风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运用引用、借代的修辞手法，写出春风的温暖。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“像母亲的手抚摸着你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运用比喻、拟人的修辞手法，写出春风的柔和。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5"/>
          <p:cNvSpPr/>
          <p:nvPr>
            <p:custDataLst>
              <p:tags r:id="rId1"/>
            </p:custDataLst>
          </p:nvPr>
        </p:nvSpPr>
        <p:spPr>
          <a:xfrm>
            <a:off x="2258944" y="1135268"/>
            <a:ext cx="10796587" cy="473578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春雨润物图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zh-CN" sz="24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“春雨润物图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抓住了春雨的什么特征进行描写？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“雨是最寻常的，一下就是三两天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写出了春雨的频繁。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“像牛毛，像花针，像细丝，密密地斜织着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写出了春雨的细密。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“人家屋顶上全笼着一层薄烟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写出了春雨的轻盈。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“树叶子却绿得发亮，小草也青得逼你的眼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写出了春雨的润物。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4"/>
          <p:cNvSpPr/>
          <p:nvPr>
            <p:custDataLst>
              <p:tags r:id="rId1"/>
            </p:custDataLst>
          </p:nvPr>
        </p:nvSpPr>
        <p:spPr>
          <a:xfrm>
            <a:off x="3296976" y="1807004"/>
            <a:ext cx="8569325" cy="32045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迎春图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zh-CN" sz="24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．文章是怎样描写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迎春图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由景及人，春到人欢，与开头呼应。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．为什么要引用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一年之计在于春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这个俗语？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引用俗语启迪人们：抓紧春光努力工作，奋发向上。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9"/>
          <p:cNvSpPr/>
          <p:nvPr>
            <p:custDataLst>
              <p:tags r:id="rId1"/>
            </p:custDataLst>
          </p:nvPr>
        </p:nvSpPr>
        <p:spPr>
          <a:xfrm>
            <a:off x="660400" y="1218267"/>
            <a:ext cx="10836275" cy="16696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406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三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赞春</a:t>
            </a:r>
          </a:p>
          <a:p>
            <a:pPr>
              <a:lnSpc>
                <a:spcPts val="406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．末尾三段运用了什么修辞手法？有什么作用？</a:t>
            </a:r>
          </a:p>
          <a:p>
            <a:pPr>
              <a:lnSpc>
                <a:spcPts val="406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运用比喻、拟人、排比等修辞手法。赞美春天蓬勃的生命力，强调它的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新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力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78974" y="3067940"/>
            <a:ext cx="835022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新：春天像刚落地的娃娃，从头到脚都是新的，它生长着。</a:t>
            </a:r>
            <a:endParaRPr lang="zh-CN" altLang="en-US" sz="2400" kern="0" dirty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8974" y="3762232"/>
            <a:ext cx="81637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美：春天像小姑娘，花枝招展的，笑着，走着。                            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5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78974" y="4456524"/>
            <a:ext cx="98678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zh-CN" altLang="en-US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力：   春天像健壮的青年，有铁一般的胳膊和腰脚，领着我们上前去。                                         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 fill="hold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3" grpId="0"/>
      <p:bldP spid="276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5"/>
          <p:cNvSpPr/>
          <p:nvPr>
            <p:custDataLst>
              <p:tags r:id="rId1"/>
            </p:custDataLst>
          </p:nvPr>
        </p:nvSpPr>
        <p:spPr>
          <a:xfrm>
            <a:off x="1303494" y="1687354"/>
            <a:ext cx="9679354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．这三个比喻各自成段，它们的顺序能否颠倒？如果把这三个比喻合为一段，对表达效果会有什么样的影响？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结尾三个句子，不仅比喻巧，意义深，而且分行排列，先后有序。这三句的顺序，从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娃娃”到“小姑娘”到“青年”，形象地点明了春天的成长进程。所以顺序不能颠倒。如果把这三个比喻合为一段，则层次不明显，表达效果没有这样强烈。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568650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总结课文  拓展延伸</a:t>
            </a:r>
          </a:p>
        </p:txBody>
      </p:sp>
      <p:sp>
        <p:nvSpPr>
          <p:cNvPr id="29699" name="TextBox 9"/>
          <p:cNvSpPr/>
          <p:nvPr>
            <p:custDataLst>
              <p:tags r:id="rId2"/>
            </p:custDataLst>
          </p:nvPr>
        </p:nvSpPr>
        <p:spPr>
          <a:xfrm>
            <a:off x="1086340" y="2158505"/>
            <a:ext cx="10117574" cy="33239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4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文中句式以短句为主，短句节奏明快，适合描写春天的旋律；运用大量叠字，如嫩嫩的、绿绿的、轻悄悄的、软绵绵的；大量运用轻声、儿化，轻盈优美；运用了大量的比喻增添了文章的形象性；排比句和“了”字的运用，增强了语言的韵味和节奏感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3"/>
          <p:cNvSpPr/>
          <p:nvPr>
            <p:custDataLst>
              <p:tags r:id="rId1"/>
            </p:custDataLst>
          </p:nvPr>
        </p:nvSpPr>
        <p:spPr>
          <a:xfrm>
            <a:off x="2189528" y="1114107"/>
            <a:ext cx="10874689" cy="50512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4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积累描写春的诗句。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①春眠不觉晓，处处闻啼鸟。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孟浩然《春晓》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②两个黄鹂鸣翠柳，一行白鹭上青天。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杜甫《绝句》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③好雨知时节，当春乃发生。随风潜入夜，润物细无声。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杜甫《春夜喜雨》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④春色满园关不住，一枝红杏出墙来。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叶绍翁《游园不值》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⑤等闲识得东风面，万紫千红总是春。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朱熹《春日》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⑥春风又绿江南岸，明月何时照我还？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王安石《泊船瓜洲》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 fill="hold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/>
          <p:nvPr>
            <p:custDataLst>
              <p:tags r:id="rId1"/>
            </p:custDataLst>
          </p:nvPr>
        </p:nvSpPr>
        <p:spPr>
          <a:xfrm>
            <a:off x="2264750" y="1304940"/>
            <a:ext cx="9029598" cy="48243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406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仿写句子，赞美春天。</a:t>
            </a:r>
          </a:p>
          <a:p>
            <a:pPr>
              <a:lnSpc>
                <a:spcPts val="40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请仿照课文中的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春天像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……”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的句式，运用课文中抓住景物特征进行描写的方法写一段话或以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春天来了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为话题说说你对春天的感受。</a:t>
            </a:r>
          </a:p>
          <a:p>
            <a:pPr>
              <a:lnSpc>
                <a:spcPts val="40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示例：</a:t>
            </a:r>
          </a:p>
          <a:p>
            <a:pPr>
              <a:lnSpc>
                <a:spcPts val="406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春天像一把铲子，把冬天的冰雪瞬间铲除。</a:t>
            </a:r>
          </a:p>
          <a:p>
            <a:pPr>
              <a:lnSpc>
                <a:spcPts val="406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春天像一块橡皮，把冬天二字永远擦去。</a:t>
            </a:r>
          </a:p>
          <a:p>
            <a:pPr>
              <a:lnSpc>
                <a:spcPts val="406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春天像未来的希望，激励我们不断前进。</a:t>
            </a:r>
          </a:p>
          <a:p>
            <a:pPr>
              <a:lnSpc>
                <a:spcPts val="406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春天像一幅图画，被各种风景渲染得亮丽迷人。</a:t>
            </a:r>
          </a:p>
          <a:p>
            <a:pPr>
              <a:lnSpc>
                <a:spcPts val="406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春天像一条丝巾，随着微风，四处荡漾开来。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 fill="hold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4"/>
          <p:cNvSpPr/>
          <p:nvPr>
            <p:custDataLst>
              <p:tags r:id="rId1"/>
            </p:custDataLst>
          </p:nvPr>
        </p:nvSpPr>
        <p:spPr>
          <a:xfrm>
            <a:off x="3811108" y="2099070"/>
            <a:ext cx="5313362" cy="31460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en-US" sz="28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春天是一个百花争艳的季节。</a:t>
            </a:r>
          </a:p>
          <a:p>
            <a:pPr>
              <a:lnSpc>
                <a:spcPct val="250000"/>
              </a:lnSpc>
            </a:pPr>
            <a:r>
              <a:rPr lang="zh-CN" altLang="en-US" sz="28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春天是一个生机勃勃的季节，</a:t>
            </a:r>
          </a:p>
          <a:p>
            <a:pPr>
              <a:lnSpc>
                <a:spcPct val="250000"/>
              </a:lnSpc>
            </a:pPr>
            <a:r>
              <a:rPr lang="zh-CN" altLang="en-US" sz="28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春天是一个充满希望的季节</a:t>
            </a:r>
            <a:r>
              <a:rPr lang="en-US" altLang="zh-CN" sz="28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endParaRPr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49451" y="1531003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44035" name="图片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89" y="1992668"/>
            <a:ext cx="4907003" cy="406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2272" r="2727" b="1409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rgbClr val="DB6F0C">
                  <a:alpha val="0"/>
                </a:srgbClr>
              </a:gs>
              <a:gs pos="100000">
                <a:srgbClr val="9F500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7286508" y="4864896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9473242" y="4863227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6743700" y="2111845"/>
            <a:ext cx="460917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27793" y="3715521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879209" y="348837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4"/>
          <p:cNvSpPr/>
          <p:nvPr>
            <p:custDataLst>
              <p:tags r:id="rId1"/>
            </p:custDataLst>
          </p:nvPr>
        </p:nvSpPr>
        <p:spPr>
          <a:xfrm>
            <a:off x="1328363" y="1567697"/>
            <a:ext cx="9624341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曾经有个盲人乞丐，胸前挂块写有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自幼双目失明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样的牌子，沿街乞讨，可很少有人肯施舍给他。一次，他遇到一个穷困的诗人，诗人称自己身无分文只能送他一句话。奇怪的是，自从诗人在那块牌子上添了一句话后，人们变得乐善好施，纷纷慷慨解囊了。请同学们猜猜，诗人送他的究竟是一句什么样的话？诗人赠送的话是：春天来了，可我什么也看不见！同学们，这道理其实很简单：谁都认为春天是最美好的，可是这个人居然连万紫千红的春天都看不见，自然是最可怜最值得同情的。现在就让我们来学习朱自清的《春》，具体地感受春天的美好吧！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295886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6148" name="TextBox 12"/>
          <p:cNvSpPr/>
          <p:nvPr>
            <p:custDataLst>
              <p:tags r:id="rId2"/>
            </p:custDataLst>
          </p:nvPr>
        </p:nvSpPr>
        <p:spPr>
          <a:xfrm>
            <a:off x="1122625" y="1526719"/>
            <a:ext cx="6048132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朱自清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(1898—1948)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，原名自华，号秋实，后改名自清，字佩弦，江苏扬州人。他是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五四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运动以来我国著名的散文作家之一，是现代著名的散文家、诗人、学者、民主战士。代表作有《荷塘月色》《背影》《绿》等。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3" y="2385477"/>
            <a:ext cx="2606284" cy="3349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84588" y="1875369"/>
            <a:ext cx="625602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涨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捉迷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藏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　　　 </a:t>
            </a:r>
          </a:p>
          <a:p>
            <a:pPr>
              <a:lnSpc>
                <a:spcPct val="25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酝酿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应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ct val="25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窠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巢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黄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晕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ct val="25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抖擞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蓑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衣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7170" name="文本框 2"/>
          <p:cNvSpPr/>
          <p:nvPr>
            <p:custDataLst>
              <p:tags r:id="rId2"/>
            </p:custDataLst>
          </p:nvPr>
        </p:nvSpPr>
        <p:spPr>
          <a:xfrm>
            <a:off x="5091590" y="2207429"/>
            <a:ext cx="137318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zhǎng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1" name="文本框 3"/>
          <p:cNvSpPr/>
          <p:nvPr>
            <p:custDataLst>
              <p:tags r:id="rId3"/>
            </p:custDataLst>
          </p:nvPr>
        </p:nvSpPr>
        <p:spPr>
          <a:xfrm>
            <a:off x="8127685" y="2236252"/>
            <a:ext cx="110648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cáng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2" name="文本框 4"/>
          <p:cNvSpPr/>
          <p:nvPr>
            <p:custDataLst>
              <p:tags r:id="rId4"/>
            </p:custDataLst>
          </p:nvPr>
        </p:nvSpPr>
        <p:spPr>
          <a:xfrm>
            <a:off x="4779647" y="3174984"/>
            <a:ext cx="205898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yùn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niàng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3" name="文本框 5"/>
          <p:cNvSpPr/>
          <p:nvPr>
            <p:custDataLst>
              <p:tags r:id="rId5"/>
            </p:custDataLst>
          </p:nvPr>
        </p:nvSpPr>
        <p:spPr>
          <a:xfrm>
            <a:off x="8004653" y="3174984"/>
            <a:ext cx="67627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hè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4" name="文本框 6"/>
          <p:cNvSpPr/>
          <p:nvPr>
            <p:custDataLst>
              <p:tags r:id="rId6"/>
            </p:custDataLst>
          </p:nvPr>
        </p:nvSpPr>
        <p:spPr>
          <a:xfrm>
            <a:off x="5386071" y="4142539"/>
            <a:ext cx="7842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kē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5" name="文本框 7"/>
          <p:cNvSpPr/>
          <p:nvPr>
            <p:custDataLst>
              <p:tags r:id="rId7"/>
            </p:custDataLst>
          </p:nvPr>
        </p:nvSpPr>
        <p:spPr>
          <a:xfrm>
            <a:off x="8004653" y="4079137"/>
            <a:ext cx="8890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yùn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6" name="文本框 8"/>
          <p:cNvSpPr/>
          <p:nvPr>
            <p:custDataLst>
              <p:tags r:id="rId8"/>
            </p:custDataLst>
          </p:nvPr>
        </p:nvSpPr>
        <p:spPr>
          <a:xfrm>
            <a:off x="4987609" y="5017869"/>
            <a:ext cx="164306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dǒu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sǒu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7" name="文本框 9"/>
          <p:cNvSpPr/>
          <p:nvPr>
            <p:custDataLst>
              <p:tags r:id="rId9"/>
            </p:custDataLst>
          </p:nvPr>
        </p:nvSpPr>
        <p:spPr>
          <a:xfrm>
            <a:off x="8004653" y="4983290"/>
            <a:ext cx="93503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suō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TextBox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13675" y="1275204"/>
            <a:ext cx="24243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生难字词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）字音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372830"/>
            <a:ext cx="854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）词义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4" name="TextBox 10"/>
          <p:cNvSpPr/>
          <p:nvPr>
            <p:custDataLst>
              <p:tags r:id="rId2"/>
            </p:custDataLst>
          </p:nvPr>
        </p:nvSpPr>
        <p:spPr>
          <a:xfrm>
            <a:off x="1510030" y="1834495"/>
            <a:ext cx="11952286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酝酿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】本义是造酒的发酵过程，这里指各种气息在空气里，像发酵似的，越来越浓。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欣欣然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】高兴愉快的样子。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朗润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】明亮滋润。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卖弄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】有意显示、炫耀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自己的本领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宛转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】形容声音抑扬动听。现在多写作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婉转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抖擞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】振作，奋发。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花枝招展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】形容女子打扮得十分艳丽。这里比喻姿态优美。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218104"/>
            <a:ext cx="5329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0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9219" name="TextBox 9"/>
          <p:cNvSpPr/>
          <p:nvPr>
            <p:custDataLst>
              <p:tags r:id="rId2"/>
            </p:custDataLst>
          </p:nvPr>
        </p:nvSpPr>
        <p:spPr>
          <a:xfrm>
            <a:off x="1769029" y="1430159"/>
            <a:ext cx="9716146" cy="501675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．朗读指导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本文的感情基调是充满喜悦和希望的。朗读时基本语调应该轻柔、缓慢、自然，并以情带声，随课文思想内容与作者情感轨迹，读出抑扬顿挫，读出轻重缓急，读出作品的美感。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采用范读、指名读、分组分段读、齐读等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多种朗读方式反复朗读，感受课文内容，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培养学生的语感，让学生深入到作品的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情境中去，细心品味，入情入境。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1"/>
          <p:cNvSpPr/>
          <p:nvPr>
            <p:custDataLst>
              <p:tags r:id="rId1"/>
            </p:custDataLst>
          </p:nvPr>
        </p:nvSpPr>
        <p:spPr>
          <a:xfrm>
            <a:off x="4231472" y="1181313"/>
            <a:ext cx="8569325" cy="48628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．整体感知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听读课文，思考：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文中抒发了作者对春天怎样的感情？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喜爱与赞美之情。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课文主要围绕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写了什么内容？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盼春、绘春、赞春。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AC5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 fill="hold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2624</Words>
  <Application>Microsoft Office PowerPoint</Application>
  <PresentationFormat>宽屏</PresentationFormat>
  <Paragraphs>218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宋体</vt:lpstr>
      <vt:lpstr>微软雅黑</vt:lpstr>
      <vt:lpstr>Wingdings</vt:lpstr>
      <vt:lpstr>Calibri</vt:lpstr>
      <vt:lpstr>FandolFang R</vt:lpstr>
      <vt:lpstr>思源黑体 CN Medium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2020-11-17T07:08:00Z</dcterms:created>
  <dcterms:modified xsi:type="dcterms:W3CDTF">2023-01-11T01:10:03Z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EEDAF6BD01F043DBAB26FC63B02048AF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