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4" r:id="rId3"/>
    <p:sldId id="280" r:id="rId4"/>
    <p:sldId id="301" r:id="rId5"/>
    <p:sldId id="353" r:id="rId6"/>
    <p:sldId id="323" r:id="rId7"/>
    <p:sldId id="370" r:id="rId8"/>
    <p:sldId id="265" r:id="rId9"/>
    <p:sldId id="365" r:id="rId10"/>
    <p:sldId id="361" r:id="rId11"/>
    <p:sldId id="362" r:id="rId12"/>
    <p:sldId id="368" r:id="rId13"/>
    <p:sldId id="371" r:id="rId14"/>
    <p:sldId id="363" r:id="rId15"/>
    <p:sldId id="372" r:id="rId16"/>
    <p:sldId id="271" r:id="rId17"/>
    <p:sldId id="272" r:id="rId1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3">
          <p15:clr>
            <a:srgbClr val="A4A3A4"/>
          </p15:clr>
        </p15:guide>
        <p15:guide id="2" pos="2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30" d="100"/>
          <a:sy n="130" d="100"/>
        </p:scale>
        <p:origin x="-1260" y="-486"/>
      </p:cViewPr>
      <p:guideLst>
        <p:guide orient="horz" pos="1783"/>
        <p:guide pos="29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三年级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38" y="1563640"/>
            <a:ext cx="9137362" cy="80791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口算除法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763295" y="441368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17659" y="629459"/>
            <a:ext cx="3729226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两、三位数除以一位数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55526"/>
            <a:ext cx="654821" cy="648000"/>
            <a:chOff x="1306635" y="1440417"/>
            <a:chExt cx="654821" cy="648000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19258" y="1449674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4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3185355" y="441368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62014" y="855215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906442" y="394488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565126" y="1563638"/>
            <a:ext cx="1295400" cy="504825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1547664" y="2500265"/>
            <a:ext cx="1295400" cy="504825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1565126" y="3508325"/>
            <a:ext cx="1295400" cy="504825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5957739" y="1546175"/>
            <a:ext cx="1295400" cy="504825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940276" y="2482802"/>
            <a:ext cx="1295400" cy="504825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5957739" y="3490865"/>
            <a:ext cx="1295400" cy="504825"/>
          </a:xfrm>
          <a:prstGeom prst="rect">
            <a:avLst/>
          </a:prstGeom>
          <a:solidFill>
            <a:srgbClr val="CCECFF"/>
          </a:solidFill>
          <a:ln w="9525">
            <a:solidFill>
              <a:srgbClr val="6699FF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4052739" y="1563640"/>
            <a:ext cx="576262" cy="503237"/>
          </a:xfrm>
          <a:prstGeom prst="rect">
            <a:avLst/>
          </a:prstGeom>
          <a:solidFill>
            <a:srgbClr val="FFCCFF"/>
          </a:solidFill>
          <a:ln w="9525">
            <a:solidFill>
              <a:srgbClr val="FF66FF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4086080" y="2500265"/>
            <a:ext cx="576263" cy="503237"/>
          </a:xfrm>
          <a:prstGeom prst="rect">
            <a:avLst/>
          </a:prstGeom>
          <a:solidFill>
            <a:srgbClr val="FFCCFF"/>
          </a:solidFill>
          <a:ln w="9525">
            <a:solidFill>
              <a:srgbClr val="FF66FF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4086080" y="3508325"/>
            <a:ext cx="576263" cy="503238"/>
          </a:xfrm>
          <a:prstGeom prst="rect">
            <a:avLst/>
          </a:prstGeom>
          <a:solidFill>
            <a:srgbClr val="FFCCFF"/>
          </a:solidFill>
          <a:ln w="9525">
            <a:solidFill>
              <a:srgbClr val="FF66FF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1566714" y="1563640"/>
            <a:ext cx="1223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80÷2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1565130" y="2500264"/>
            <a:ext cx="122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150÷3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1565130" y="3508327"/>
            <a:ext cx="1223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720÷9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6030764" y="1563640"/>
            <a:ext cx="1223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400÷5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6030764" y="2500264"/>
            <a:ext cx="1223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350÷7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6030764" y="3508327"/>
            <a:ext cx="12239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200÷5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4086076" y="1563640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4086076" y="2500264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4101951" y="3508327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80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2862114" y="1779538"/>
            <a:ext cx="1223962" cy="1008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 flipV="1">
            <a:off x="2862118" y="1850977"/>
            <a:ext cx="1152525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2862114" y="3724225"/>
            <a:ext cx="12239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 flipV="1">
            <a:off x="4662339" y="1924001"/>
            <a:ext cx="1295400" cy="1800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4662339" y="2716163"/>
            <a:ext cx="1295400" cy="9350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>
            <a:off x="4640114" y="1768427"/>
            <a:ext cx="1295400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826620" y="1347739"/>
            <a:ext cx="649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39541" y="806003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4961805" y="430924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369421" y="396768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804147" y="1370536"/>
            <a:ext cx="649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8972" y="1370534"/>
            <a:ext cx="12668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5384" y="1946798"/>
            <a:ext cx="5048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555159" y="1875361"/>
            <a:ext cx="1152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大米</a:t>
            </a:r>
          </a:p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千克    </a:t>
            </a:r>
            <a:r>
              <a:rPr lang="zh-CN" altLang="en-US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4931643" y="1875361"/>
            <a:ext cx="1152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 小米</a:t>
            </a:r>
          </a:p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千克    </a:t>
            </a:r>
            <a:r>
              <a:rPr lang="zh-CN" altLang="en-US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AutoShape 15"/>
          <p:cNvSpPr>
            <a:spLocks noChangeArrowheads="1"/>
          </p:cNvSpPr>
          <p:nvPr/>
        </p:nvSpPr>
        <p:spPr bwMode="auto">
          <a:xfrm>
            <a:off x="6133384" y="1586436"/>
            <a:ext cx="2303463" cy="936625"/>
          </a:xfrm>
          <a:prstGeom prst="wedgeRoundRectCallout">
            <a:avLst>
              <a:gd name="adj1" fmla="val -17247"/>
              <a:gd name="adj2" fmla="val 74762"/>
              <a:gd name="adj3" fmla="val 16667"/>
            </a:avLst>
          </a:prstGeom>
          <a:solidFill>
            <a:srgbClr val="FFCCFF"/>
          </a:solidFill>
          <a:ln w="9525">
            <a:solidFill>
              <a:srgbClr val="FF66FF"/>
            </a:solidFill>
            <a:miter lim="800000"/>
          </a:ln>
        </p:spPr>
        <p:txBody>
          <a:bodyPr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6084172" y="1635648"/>
            <a:ext cx="23764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大米的千克数是小米的多少倍？    </a:t>
            </a:r>
            <a:r>
              <a:rPr lang="zh-CN" altLang="en-US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3180630" y="3170761"/>
            <a:ext cx="172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20÷2= 10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2317034" y="3818461"/>
            <a:ext cx="4824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答：大米的千克数是小米的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倍。   </a:t>
            </a:r>
            <a:r>
              <a:rPr lang="zh-CN" altLang="en-US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4" grpId="0" animBg="1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5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2555776" y="1059584"/>
            <a:ext cx="4315378" cy="202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690230" y="699542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264872" y="338958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754117" y="1178024"/>
            <a:ext cx="649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043360" y="1178024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个同学打乒乓球。    </a:t>
            </a:r>
            <a:r>
              <a:rPr lang="zh-CN" altLang="en-US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275856" y="3311799"/>
            <a:ext cx="2592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40÷2= 20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（组）   </a:t>
            </a:r>
            <a:r>
              <a:rPr lang="zh-CN" altLang="en-US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988519" y="3745187"/>
            <a:ext cx="2951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答：可以分成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组。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779912" y="1178024"/>
            <a:ext cx="496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都参加单打，可以分成多少组？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20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5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2555780" y="1347615"/>
            <a:ext cx="3381269" cy="186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659360" y="696872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4947144" y="397151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83246" y="354390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724462" y="1175356"/>
            <a:ext cx="649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940482" y="1175356"/>
            <a:ext cx="3240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个同学打乒乓球。    </a:t>
            </a:r>
            <a:r>
              <a:rPr lang="zh-CN" altLang="en-US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781078" y="1159397"/>
            <a:ext cx="2951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都参加双打呢？    </a:t>
            </a:r>
            <a:r>
              <a:rPr lang="zh-CN" altLang="en-US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950220" y="3348593"/>
            <a:ext cx="2592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40÷4= 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（组）   </a:t>
            </a:r>
            <a:r>
              <a:rPr lang="zh-CN" altLang="en-US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878208" y="3780641"/>
            <a:ext cx="2951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答：可以分成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组。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8470" y="690668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392366" y="399231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83076" y="1255201"/>
            <a:ext cx="649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endParaRPr lang="en-US" altLang="zh-CN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899596" y="1266736"/>
            <a:ext cx="71294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下面的长方形表示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，涂色部分表示多少？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8670" y="1842798"/>
            <a:ext cx="3438373" cy="113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203579" y="3266828"/>
            <a:ext cx="223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120÷6 = 20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627313" y="3843091"/>
            <a:ext cx="3600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答：涂色部分表示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u="sng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5674" y="744881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32197" y="1317148"/>
            <a:ext cx="649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7.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256837" y="1320947"/>
            <a:ext cx="32657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下面的正方形表示</a:t>
            </a:r>
            <a:r>
              <a:rPr lang="en-US" altLang="zh-CN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80</a:t>
            </a:r>
            <a:r>
              <a:rPr lang="zh-CN" altLang="en-US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3264001" y="2128372"/>
            <a:ext cx="33875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</a:t>
            </a:r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80÷4=20</a:t>
            </a:r>
          </a:p>
        </p:txBody>
      </p:sp>
      <p:sp>
        <p:nvSpPr>
          <p:cNvPr id="21" name="矩形 20"/>
          <p:cNvSpPr/>
          <p:nvPr/>
        </p:nvSpPr>
        <p:spPr>
          <a:xfrm>
            <a:off x="1959634" y="2022684"/>
            <a:ext cx="2032000" cy="20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 flipV="1">
            <a:off x="1959634" y="2022684"/>
            <a:ext cx="2032000" cy="203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等腰三角形 22"/>
          <p:cNvSpPr/>
          <p:nvPr/>
        </p:nvSpPr>
        <p:spPr>
          <a:xfrm rot="10800000" flipH="1">
            <a:off x="1985034" y="2022683"/>
            <a:ext cx="2006600" cy="1016001"/>
          </a:xfrm>
          <a:prstGeom prst="triangle">
            <a:avLst>
              <a:gd name="adj" fmla="val 5085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1959634" y="2022684"/>
            <a:ext cx="2032000" cy="203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4209164" y="1320947"/>
            <a:ext cx="31557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4000" b="1">
                <a:solidFill>
                  <a:srgbClr val="FF33CC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涂色部分表示多少？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23730" y="2198639"/>
            <a:ext cx="880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</p:txBody>
      </p:sp>
      <p:sp>
        <p:nvSpPr>
          <p:cNvPr id="27" name="矩形 26"/>
          <p:cNvSpPr/>
          <p:nvPr/>
        </p:nvSpPr>
        <p:spPr>
          <a:xfrm>
            <a:off x="2742628" y="277470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80</a:t>
            </a:r>
            <a:endParaRPr lang="zh-CN" altLang="en-US" sz="24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727043" y="2128372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8024" y="293179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答：涂色部分表示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5679E-6 L -0.02813 -0.3620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-18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0" grpId="0"/>
      <p:bldP spid="21" grpId="0" animBg="1"/>
      <p:bldP spid="23" grpId="0" animBg="1"/>
      <p:bldP spid="25" grpId="0"/>
      <p:bldP spid="26" grpId="0"/>
      <p:bldP spid="26" grpId="1"/>
      <p:bldP spid="27" grpId="0"/>
      <p:bldP spid="27" grpId="1"/>
      <p:bldP spid="28" grpId="0"/>
      <p:bldP spid="28" grpId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7624" y="2106239"/>
            <a:ext cx="6264696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我们学习了整十、整百数除以一位数的口算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7" name="矩形 6"/>
          <p:cNvSpPr/>
          <p:nvPr/>
        </p:nvSpPr>
        <p:spPr>
          <a:xfrm>
            <a:off x="1195101" y="3076188"/>
            <a:ext cx="6264696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整十、整百数除以一位数的口算：先想一位数或两位数除以几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6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8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033686"/>
            <a:ext cx="5688012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25"/>
          <p:cNvGrpSpPr/>
          <p:nvPr/>
        </p:nvGrpSpPr>
        <p:grpSpPr bwMode="auto">
          <a:xfrm>
            <a:off x="2916238" y="2473548"/>
            <a:ext cx="2376488" cy="865188"/>
            <a:chOff x="1837" y="1302"/>
            <a:chExt cx="1497" cy="545"/>
          </a:xfrm>
        </p:grpSpPr>
        <p:sp>
          <p:nvSpPr>
            <p:cNvPr id="12" name="AutoShape 18"/>
            <p:cNvSpPr>
              <a:spLocks noChangeArrowheads="1"/>
            </p:cNvSpPr>
            <p:nvPr/>
          </p:nvSpPr>
          <p:spPr bwMode="auto">
            <a:xfrm>
              <a:off x="1837" y="1302"/>
              <a:ext cx="1361" cy="545"/>
            </a:xfrm>
            <a:prstGeom prst="wedgeRoundRectCallout">
              <a:avLst>
                <a:gd name="adj1" fmla="val -42505"/>
                <a:gd name="adj2" fmla="val -72384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9966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1869" y="1302"/>
              <a:ext cx="146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把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支铅笔平均分给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个同学。</a:t>
              </a:r>
            </a:p>
          </p:txBody>
        </p:sp>
      </p:grpSp>
      <p:grpSp>
        <p:nvGrpSpPr>
          <p:cNvPr id="14" name="Group 26"/>
          <p:cNvGrpSpPr/>
          <p:nvPr/>
        </p:nvGrpSpPr>
        <p:grpSpPr bwMode="auto">
          <a:xfrm>
            <a:off x="6516689" y="1178150"/>
            <a:ext cx="2520254" cy="936625"/>
            <a:chOff x="4105" y="486"/>
            <a:chExt cx="1436" cy="590"/>
          </a:xfrm>
        </p:grpSpPr>
        <p:sp>
          <p:nvSpPr>
            <p:cNvPr id="15" name="AutoShape 20"/>
            <p:cNvSpPr>
              <a:spLocks noChangeArrowheads="1"/>
            </p:cNvSpPr>
            <p:nvPr/>
          </p:nvSpPr>
          <p:spPr bwMode="auto">
            <a:xfrm>
              <a:off x="4105" y="486"/>
              <a:ext cx="1395" cy="590"/>
            </a:xfrm>
            <a:prstGeom prst="cloudCallout">
              <a:avLst>
                <a:gd name="adj1" fmla="val -55009"/>
                <a:gd name="adj2" fmla="val 53389"/>
              </a:avLst>
            </a:prstGeom>
            <a:solidFill>
              <a:srgbClr val="FFCCFF"/>
            </a:solidFill>
            <a:ln w="9525">
              <a:solidFill>
                <a:srgbClr val="FF66FF"/>
              </a:solidFill>
              <a:round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4310" y="523"/>
              <a:ext cx="123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每人分得多少支？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2771775" y="3651871"/>
            <a:ext cx="345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6÷3=2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（支）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2627784" y="4227936"/>
            <a:ext cx="4392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答：每人分得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支。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392366" y="413566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033686"/>
            <a:ext cx="5688012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25"/>
          <p:cNvGrpSpPr/>
          <p:nvPr/>
        </p:nvGrpSpPr>
        <p:grpSpPr bwMode="auto">
          <a:xfrm>
            <a:off x="2916238" y="2473548"/>
            <a:ext cx="2247900" cy="865188"/>
            <a:chOff x="1837" y="1302"/>
            <a:chExt cx="1416" cy="545"/>
          </a:xfrm>
        </p:grpSpPr>
        <p:sp>
          <p:nvSpPr>
            <p:cNvPr id="20" name="AutoShape 18"/>
            <p:cNvSpPr>
              <a:spLocks noChangeArrowheads="1"/>
            </p:cNvSpPr>
            <p:nvPr/>
          </p:nvSpPr>
          <p:spPr bwMode="auto">
            <a:xfrm>
              <a:off x="1837" y="1302"/>
              <a:ext cx="1361" cy="545"/>
            </a:xfrm>
            <a:prstGeom prst="wedgeRoundRectCallout">
              <a:avLst>
                <a:gd name="adj1" fmla="val -42505"/>
                <a:gd name="adj2" fmla="val -72384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9966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1869" y="1302"/>
              <a:ext cx="138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把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支铅笔平</a:t>
              </a:r>
            </a:p>
            <a:p>
              <a:pPr eaLnBrk="1" hangingPunct="1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均分给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个班。</a:t>
              </a:r>
            </a:p>
          </p:txBody>
        </p:sp>
      </p:grpSp>
      <p:grpSp>
        <p:nvGrpSpPr>
          <p:cNvPr id="26" name="Group 26"/>
          <p:cNvGrpSpPr/>
          <p:nvPr/>
        </p:nvGrpSpPr>
        <p:grpSpPr bwMode="auto">
          <a:xfrm>
            <a:off x="6516692" y="1178150"/>
            <a:ext cx="2376487" cy="936625"/>
            <a:chOff x="4105" y="486"/>
            <a:chExt cx="1497" cy="590"/>
          </a:xfrm>
        </p:grpSpPr>
        <p:sp>
          <p:nvSpPr>
            <p:cNvPr id="27" name="AutoShape 20"/>
            <p:cNvSpPr>
              <a:spLocks noChangeArrowheads="1"/>
            </p:cNvSpPr>
            <p:nvPr/>
          </p:nvSpPr>
          <p:spPr bwMode="auto">
            <a:xfrm>
              <a:off x="4105" y="486"/>
              <a:ext cx="1497" cy="590"/>
            </a:xfrm>
            <a:prstGeom prst="cloudCallout">
              <a:avLst>
                <a:gd name="adj1" fmla="val -55009"/>
                <a:gd name="adj2" fmla="val 53389"/>
              </a:avLst>
            </a:prstGeom>
            <a:solidFill>
              <a:srgbClr val="FFCCFF"/>
            </a:solidFill>
            <a:ln w="9525">
              <a:solidFill>
                <a:srgbClr val="FF66FF"/>
              </a:solidFill>
              <a:round/>
            </a:ln>
          </p:spPr>
          <p:txBody>
            <a:bodyPr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Text Box 22"/>
            <p:cNvSpPr txBox="1">
              <a:spLocks noChangeArrowheads="1"/>
            </p:cNvSpPr>
            <p:nvPr/>
          </p:nvSpPr>
          <p:spPr bwMode="auto">
            <a:xfrm>
              <a:off x="4286" y="521"/>
              <a:ext cx="128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每班分得多少</a:t>
              </a:r>
            </a:p>
            <a:p>
              <a:pPr eaLnBrk="1" hangingPunct="1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支？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771775" y="3699100"/>
            <a:ext cx="3455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60÷3=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1619254" y="4346800"/>
            <a:ext cx="5184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你想怎样计算？和同学交流。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1" name="Group 27"/>
          <p:cNvGrpSpPr/>
          <p:nvPr/>
        </p:nvGrpSpPr>
        <p:grpSpPr bwMode="auto">
          <a:xfrm>
            <a:off x="683249" y="1033686"/>
            <a:ext cx="360363" cy="381000"/>
            <a:chOff x="204" y="395"/>
            <a:chExt cx="227" cy="240"/>
          </a:xfrm>
        </p:grpSpPr>
        <p:pic>
          <p:nvPicPr>
            <p:cNvPr id="32" name="Picture 6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Text Box 29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971600" y="2715766"/>
            <a:ext cx="7128792" cy="1583894"/>
            <a:chOff x="251520" y="555526"/>
            <a:chExt cx="6480720" cy="576064"/>
          </a:xfrm>
        </p:grpSpPr>
        <p:sp>
          <p:nvSpPr>
            <p:cNvPr id="25" name="矩形 24"/>
            <p:cNvSpPr/>
            <p:nvPr/>
          </p:nvSpPr>
          <p:spPr>
            <a:xfrm>
              <a:off x="251520" y="555526"/>
              <a:ext cx="6480720" cy="576064"/>
            </a:xfrm>
            <a:prstGeom prst="rect">
              <a:avLst/>
            </a:prstGeom>
            <a:solidFill>
              <a:srgbClr val="FDD3E2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2411760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4573673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608216" y="372903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59063" y="2139952"/>
            <a:ext cx="3600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60÷3=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267" y="555626"/>
            <a:ext cx="4357687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9"/>
          <p:cNvGrpSpPr/>
          <p:nvPr/>
        </p:nvGrpSpPr>
        <p:grpSpPr bwMode="auto">
          <a:xfrm>
            <a:off x="1331640" y="2787653"/>
            <a:ext cx="1873250" cy="720725"/>
            <a:chOff x="884" y="1756"/>
            <a:chExt cx="1361" cy="454"/>
          </a:xfrm>
        </p:grpSpPr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>
              <a:off x="884" y="1756"/>
              <a:ext cx="1361" cy="454"/>
            </a:xfrm>
            <a:prstGeom prst="wedgeRoundRectCallout">
              <a:avLst>
                <a:gd name="adj1" fmla="val -42347"/>
                <a:gd name="adj2" fmla="val 69381"/>
                <a:gd name="adj3" fmla="val 16667"/>
              </a:avLst>
            </a:prstGeom>
            <a:solidFill>
              <a:srgbClr val="CCCCFF"/>
            </a:solidFill>
            <a:ln w="9525">
              <a:solidFill>
                <a:srgbClr val="6699FF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884" y="1764"/>
              <a:ext cx="136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20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是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60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，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60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除以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等于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20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5" name="Group 20"/>
          <p:cNvGrpSpPr/>
          <p:nvPr/>
        </p:nvGrpSpPr>
        <p:grpSpPr bwMode="auto">
          <a:xfrm>
            <a:off x="3419876" y="2715765"/>
            <a:ext cx="1909761" cy="707486"/>
            <a:chOff x="2381" y="1665"/>
            <a:chExt cx="1361" cy="523"/>
          </a:xfrm>
        </p:grpSpPr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2381" y="1711"/>
              <a:ext cx="1361" cy="454"/>
            </a:xfrm>
            <a:prstGeom prst="wedgeRoundRectCallout">
              <a:avLst>
                <a:gd name="adj1" fmla="val -12528"/>
                <a:gd name="adj2" fmla="val 83481"/>
                <a:gd name="adj3" fmla="val 16667"/>
              </a:avLst>
            </a:prstGeom>
            <a:solidFill>
              <a:srgbClr val="FFFF99"/>
            </a:solidFill>
            <a:ln w="9525">
              <a:solidFill>
                <a:srgbClr val="FFCC00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 sz="2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381" y="1665"/>
              <a:ext cx="136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个十除以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得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个十，是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20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1" name="Group 21"/>
          <p:cNvGrpSpPr/>
          <p:nvPr/>
        </p:nvGrpSpPr>
        <p:grpSpPr bwMode="auto">
          <a:xfrm>
            <a:off x="5940152" y="2715693"/>
            <a:ext cx="1510394" cy="792022"/>
            <a:chOff x="3787" y="1665"/>
            <a:chExt cx="1043" cy="499"/>
          </a:xfrm>
        </p:grpSpPr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3787" y="1710"/>
              <a:ext cx="907" cy="454"/>
            </a:xfrm>
            <a:prstGeom prst="wedgeRoundRectCallout">
              <a:avLst>
                <a:gd name="adj1" fmla="val 45585"/>
                <a:gd name="adj2" fmla="val 75574"/>
                <a:gd name="adj3" fmla="val 16667"/>
              </a:avLst>
            </a:prstGeom>
            <a:solidFill>
              <a:srgbClr val="CCCCFF"/>
            </a:solidFill>
            <a:ln w="9525">
              <a:solidFill>
                <a:srgbClr val="6699FF"/>
              </a:solidFill>
              <a:miter lim="800000"/>
            </a:ln>
          </p:spPr>
          <p:txBody>
            <a:bodyPr/>
            <a:lstStyle/>
            <a:p>
              <a:endParaRPr lang="zh-CN" altLang="en-US" sz="2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3787" y="1665"/>
              <a:ext cx="104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6÷3=2</a:t>
              </a:r>
            </a:p>
            <a:p>
              <a:pPr eaLnBrk="1" hangingPunct="1"/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60÷3=20</a:t>
              </a:r>
            </a:p>
          </p:txBody>
        </p:sp>
      </p:grpSp>
      <p:grpSp>
        <p:nvGrpSpPr>
          <p:cNvPr id="27" name="Group 22"/>
          <p:cNvGrpSpPr/>
          <p:nvPr/>
        </p:nvGrpSpPr>
        <p:grpSpPr bwMode="auto">
          <a:xfrm>
            <a:off x="539704" y="627063"/>
            <a:ext cx="360363" cy="381000"/>
            <a:chOff x="204" y="395"/>
            <a:chExt cx="227" cy="240"/>
          </a:xfrm>
        </p:grpSpPr>
        <p:pic>
          <p:nvPicPr>
            <p:cNvPr id="28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</p:grp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4078242" y="2144714"/>
            <a:ext cx="541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4932317" y="2139952"/>
            <a:ext cx="541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支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4787974" y="4299943"/>
            <a:ext cx="3600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答：每个班分得</a:t>
            </a:r>
            <a:r>
              <a:rPr lang="en-US" altLang="zh-CN" sz="24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支。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410" y="700088"/>
            <a:ext cx="1800350" cy="50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077194" y="1419623"/>
            <a:ext cx="3600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600÷3=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3374181" y="1851422"/>
            <a:ext cx="8636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3374181" y="1419623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 rot="10800000" flipH="1" flipV="1">
            <a:off x="2267744" y="2320866"/>
            <a:ext cx="2088232" cy="569017"/>
          </a:xfrm>
          <a:prstGeom prst="wedgeRoundRectCallout">
            <a:avLst>
              <a:gd name="adj1" fmla="val -44703"/>
              <a:gd name="adj2" fmla="val 80171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你是怎么想的？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 rot="10800000" flipV="1">
            <a:off x="4644008" y="2320867"/>
            <a:ext cx="2016224" cy="898957"/>
          </a:xfrm>
          <a:prstGeom prst="wedgeRoundRectCallout">
            <a:avLst>
              <a:gd name="adj1" fmla="val -60183"/>
              <a:gd name="adj2" fmla="val 47857"/>
              <a:gd name="adj3" fmla="val 16667"/>
            </a:avLst>
          </a:prstGeom>
          <a:solidFill>
            <a:srgbClr val="FAFEC6"/>
          </a:solidFill>
          <a:ln w="9525">
            <a:solidFill>
              <a:srgbClr val="FFC000"/>
            </a:solidFill>
            <a:miter lim="800000"/>
          </a:ln>
          <a:effectLst/>
        </p:spPr>
        <p:txBody>
          <a:bodyPr/>
          <a:lstStyle/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6÷3=2</a:t>
            </a:r>
          </a:p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600÷3=200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403648" y="2227982"/>
            <a:ext cx="6480720" cy="1656184"/>
            <a:chOff x="1259632" y="2608897"/>
            <a:chExt cx="6480720" cy="1656184"/>
          </a:xfrm>
        </p:grpSpPr>
        <p:sp>
          <p:nvSpPr>
            <p:cNvPr id="19" name="矩形 18"/>
            <p:cNvSpPr/>
            <p:nvPr/>
          </p:nvSpPr>
          <p:spPr>
            <a:xfrm>
              <a:off x="1259632" y="2608897"/>
              <a:ext cx="6480720" cy="165618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4499992" y="2608897"/>
              <a:ext cx="0" cy="1656184"/>
            </a:xfrm>
            <a:prstGeom prst="line">
              <a:avLst/>
            </a:prstGeom>
            <a:ln w="127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392366" y="338527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900113" y="555626"/>
            <a:ext cx="6697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把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支铅笔平均分给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个班，每班分得多少支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2" name="Group 8"/>
          <p:cNvGrpSpPr/>
          <p:nvPr/>
        </p:nvGrpSpPr>
        <p:grpSpPr bwMode="auto">
          <a:xfrm>
            <a:off x="323854" y="627063"/>
            <a:ext cx="360363" cy="381000"/>
            <a:chOff x="204" y="395"/>
            <a:chExt cx="227" cy="240"/>
          </a:xfrm>
        </p:grpSpPr>
        <p:pic>
          <p:nvPicPr>
            <p:cNvPr id="23" name="Picture 6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4" y="395"/>
              <a:ext cx="2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 Box 10"/>
            <p:cNvSpPr txBox="1">
              <a:spLocks noChangeArrowheads="1"/>
            </p:cNvSpPr>
            <p:nvPr/>
          </p:nvSpPr>
          <p:spPr bwMode="auto">
            <a:xfrm>
              <a:off x="216" y="410"/>
              <a:ext cx="18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600" b="1">
                  <a:solidFill>
                    <a:srgbClr val="6600FF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</a:p>
          </p:txBody>
        </p:sp>
      </p:grp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124079" y="1075459"/>
            <a:ext cx="3744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120÷3=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1042988" y="1723159"/>
            <a:ext cx="4176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和同学说说你的计算方法。    </a:t>
            </a:r>
            <a:r>
              <a:rPr lang="zh-CN" altLang="en-US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0" name="Group 18"/>
          <p:cNvGrpSpPr/>
          <p:nvPr/>
        </p:nvGrpSpPr>
        <p:grpSpPr bwMode="auto">
          <a:xfrm>
            <a:off x="2195736" y="2332759"/>
            <a:ext cx="2376264" cy="1016076"/>
            <a:chOff x="1329" y="1686"/>
            <a:chExt cx="1844" cy="688"/>
          </a:xfrm>
        </p:grpSpPr>
        <p:sp>
          <p:nvSpPr>
            <p:cNvPr id="31" name="AutoShape 14"/>
            <p:cNvSpPr>
              <a:spLocks noChangeArrowheads="1"/>
            </p:cNvSpPr>
            <p:nvPr/>
          </p:nvSpPr>
          <p:spPr bwMode="auto">
            <a:xfrm>
              <a:off x="1383" y="1711"/>
              <a:ext cx="1724" cy="635"/>
            </a:xfrm>
            <a:prstGeom prst="wedgeRoundRectCallout">
              <a:avLst>
                <a:gd name="adj1" fmla="val -58352"/>
                <a:gd name="adj2" fmla="val 40708"/>
                <a:gd name="adj3" fmla="val 16667"/>
              </a:avLst>
            </a:prstGeom>
            <a:solidFill>
              <a:srgbClr val="B2ECB3"/>
            </a:solidFill>
            <a:ln w="9525">
              <a:solidFill>
                <a:srgbClr val="33CC33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 sz="2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1329" y="1686"/>
              <a:ext cx="1844" cy="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把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120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看作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12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个十，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12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个十除以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得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个十，是</a:t>
              </a: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40</a:t>
              </a:r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en-US" sz="20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3" name="Group 19"/>
          <p:cNvGrpSpPr/>
          <p:nvPr/>
        </p:nvGrpSpPr>
        <p:grpSpPr bwMode="auto">
          <a:xfrm>
            <a:off x="5083001" y="2459964"/>
            <a:ext cx="1873250" cy="757237"/>
            <a:chOff x="3696" y="1665"/>
            <a:chExt cx="1180" cy="477"/>
          </a:xfrm>
        </p:grpSpPr>
        <p:sp>
          <p:nvSpPr>
            <p:cNvPr id="34" name="AutoShape 16"/>
            <p:cNvSpPr>
              <a:spLocks noChangeArrowheads="1"/>
            </p:cNvSpPr>
            <p:nvPr/>
          </p:nvSpPr>
          <p:spPr bwMode="auto">
            <a:xfrm>
              <a:off x="3696" y="1665"/>
              <a:ext cx="1089" cy="477"/>
            </a:xfrm>
            <a:prstGeom prst="wedgeRoundRectCallout">
              <a:avLst>
                <a:gd name="adj1" fmla="val 48440"/>
                <a:gd name="adj2" fmla="val 71574"/>
                <a:gd name="adj3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accent2">
                  <a:lumMod val="60000"/>
                  <a:lumOff val="40000"/>
                </a:schemeClr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 sz="2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3742" y="1711"/>
              <a:ext cx="113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12÷3=4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120÷3=40</a:t>
              </a:r>
            </a:p>
          </p:txBody>
        </p:sp>
      </p:grp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3530600" y="1059583"/>
            <a:ext cx="719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4527550" y="1075459"/>
            <a:ext cx="719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支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4572000" y="4011911"/>
            <a:ext cx="3600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答：每个班分得</a:t>
            </a:r>
            <a:r>
              <a:rPr lang="en-US" altLang="zh-CN" sz="24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支。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8" grpId="0"/>
      <p:bldP spid="36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62486" y="1131590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56869" y="1707282"/>
            <a:ext cx="25923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6÷2=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60÷2=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600÷2=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4139827" y="1707282"/>
            <a:ext cx="1295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8÷4=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80÷4=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800÷4= 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584577" y="1680294"/>
            <a:ext cx="1295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9÷3=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90÷3=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900÷3= 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2698452" y="1707284"/>
            <a:ext cx="433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699965" y="2213453"/>
            <a:ext cx="792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2844431" y="2789517"/>
            <a:ext cx="792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300 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076452" y="1707284"/>
            <a:ext cx="433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5147894" y="2211712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5332041" y="2789517"/>
            <a:ext cx="649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200 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7535494" y="1673946"/>
            <a:ext cx="433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 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7597406" y="2213453"/>
            <a:ext cx="576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713294" y="2789517"/>
            <a:ext cx="7191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300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62486" y="1131590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grpSp>
        <p:nvGrpSpPr>
          <p:cNvPr id="29" name="Group 24"/>
          <p:cNvGrpSpPr/>
          <p:nvPr/>
        </p:nvGrpSpPr>
        <p:grpSpPr bwMode="auto">
          <a:xfrm>
            <a:off x="899744" y="2211710"/>
            <a:ext cx="7534275" cy="1211261"/>
            <a:chOff x="385" y="1801"/>
            <a:chExt cx="4746" cy="763"/>
          </a:xfrm>
        </p:grpSpPr>
        <p:sp>
          <p:nvSpPr>
            <p:cNvPr id="30" name="Text Box 20"/>
            <p:cNvSpPr txBox="1">
              <a:spLocks noChangeArrowheads="1"/>
            </p:cNvSpPr>
            <p:nvPr/>
          </p:nvSpPr>
          <p:spPr bwMode="auto">
            <a:xfrm>
              <a:off x="385" y="1801"/>
              <a:ext cx="1633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27÷3= 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     270÷3= </a:t>
              </a:r>
              <a:endParaRPr lang="zh-CN" altLang="en-US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1" name="Text Box 21"/>
            <p:cNvSpPr txBox="1">
              <a:spLocks noChangeArrowheads="1"/>
            </p:cNvSpPr>
            <p:nvPr/>
          </p:nvSpPr>
          <p:spPr bwMode="auto">
            <a:xfrm>
              <a:off x="2426" y="1801"/>
              <a:ext cx="118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45÷5= 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450÷5= </a:t>
              </a:r>
              <a:endParaRPr lang="zh-CN" altLang="en-US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2" name="Text Box 22"/>
            <p:cNvSpPr txBox="1">
              <a:spLocks noChangeArrowheads="1"/>
            </p:cNvSpPr>
            <p:nvPr/>
          </p:nvSpPr>
          <p:spPr bwMode="auto">
            <a:xfrm>
              <a:off x="3951" y="1808"/>
              <a:ext cx="118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30÷6= 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latin typeface="楷体" panose="02010609060101010101" pitchFamily="49" charset="-122"/>
                  <a:ea typeface="楷体" panose="02010609060101010101" pitchFamily="49" charset="-122"/>
                </a:rPr>
                <a:t>300÷6= </a:t>
              </a:r>
              <a:endParaRPr lang="zh-CN" altLang="en-US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2844427" y="2211714"/>
            <a:ext cx="4333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2844431" y="2756958"/>
            <a:ext cx="792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5220915" y="2211714"/>
            <a:ext cx="792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9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5364017" y="2715768"/>
            <a:ext cx="792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7668840" y="2211714"/>
            <a:ext cx="431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7812289" y="2789517"/>
            <a:ext cx="792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85169" y="769807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110133" y="2053476"/>
            <a:ext cx="15113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400÷2=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400÷4=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800÷2= 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89646" y="2059828"/>
            <a:ext cx="792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200 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749775" y="1464739"/>
            <a:ext cx="2663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口算下面各题。</a:t>
            </a:r>
            <a:endParaRPr lang="en-US" altLang="zh-CN" sz="24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2311871" y="2627562"/>
            <a:ext cx="792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2307112" y="3147816"/>
            <a:ext cx="792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400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3631083" y="2053476"/>
            <a:ext cx="15113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210÷7=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240÷6=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560÷8= 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4855046" y="2053478"/>
            <a:ext cx="792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30 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855046" y="2616450"/>
            <a:ext cx="792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4859812" y="3147816"/>
            <a:ext cx="792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6079008" y="2053476"/>
            <a:ext cx="15113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200÷4=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300÷5=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900÷9= 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7231537" y="2053478"/>
            <a:ext cx="792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50                </a:t>
            </a:r>
            <a:r>
              <a:rPr lang="en-US" altLang="zh-CN" sz="2400" b="1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7231537" y="2555554"/>
            <a:ext cx="792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7236296" y="3147816"/>
            <a:ext cx="792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100                </a:t>
            </a:r>
            <a:r>
              <a:rPr lang="en-US" altLang="zh-CN" sz="2400" b="1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u="sng" dirty="0">
                <a:solidFill>
                  <a:srgbClr val="33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400" b="1" u="sng" dirty="0">
              <a:solidFill>
                <a:srgbClr val="3366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全屏显示(16:9)</PresentationFormat>
  <Paragraphs>153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2023-01-16T23:43:56Z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F6FCA1AF4D1242D880E35A0085E62EE3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