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464" r:id="rId2"/>
    <p:sldId id="465" r:id="rId3"/>
    <p:sldId id="466" r:id="rId4"/>
    <p:sldId id="467" r:id="rId5"/>
    <p:sldId id="468" r:id="rId6"/>
    <p:sldId id="469" r:id="rId7"/>
    <p:sldId id="470" r:id="rId8"/>
    <p:sldId id="471" r:id="rId9"/>
    <p:sldId id="472" r:id="rId10"/>
    <p:sldId id="473" r:id="rId11"/>
    <p:sldId id="474" r:id="rId12"/>
    <p:sldId id="475" r:id="rId13"/>
    <p:sldId id="476" r:id="rId14"/>
    <p:sldId id="477" r:id="rId15"/>
    <p:sldId id="478" r:id="rId16"/>
    <p:sldId id="479" r:id="rId17"/>
    <p:sldId id="480" r:id="rId18"/>
    <p:sldId id="481" r:id="rId19"/>
    <p:sldId id="482" r:id="rId20"/>
    <p:sldId id="483" r:id="rId21"/>
  </p:sldIdLst>
  <p:sldSz cx="9144000" cy="5184775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41">
          <p15:clr>
            <a:srgbClr val="A4A3A4"/>
          </p15:clr>
        </p15:guide>
        <p15:guide id="2" pos="28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84" y="-672"/>
      </p:cViewPr>
      <p:guideLst>
        <p:guide orient="horz" pos="1541"/>
        <p:guide pos="28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Arial" panose="020B0604020202020204" pitchFamily="34" charset="0"/>
              <a:buNone/>
              <a:defRPr sz="1200" noProof="1">
                <a:latin typeface="Calibri" panose="020F0502020204030204" pitchFamily="34" charset="0"/>
                <a:cs typeface="+mn-ea"/>
              </a:defRPr>
            </a:lvl1pPr>
          </a:lstStyle>
          <a:p>
            <a:pPr>
              <a:defRPr/>
            </a:pPr>
            <a:fld id="{ABF7334B-47FF-45F6-9D7A-8685FC8E5ACE}" type="datetimeFigureOut">
              <a:rPr lang="zh-CN" altLang="en-US"/>
              <a:t>2023-01-17</a:t>
            </a:fld>
            <a:endParaRPr lang="zh-CN" altLang="en-US">
              <a:latin typeface="Calibri" panose="020F0502020204030204" pitchFamily="34" charset="0"/>
              <a:cs typeface="+mn-cs"/>
            </a:endParaRPr>
          </a:p>
        </p:txBody>
      </p:sp>
      <p:sp>
        <p:nvSpPr>
          <p:cNvPr id="23556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708025" y="1143000"/>
            <a:ext cx="544195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fld id="{2667144F-7874-4815-ACE1-ED18C12A19D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4579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3795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4819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5603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6627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28BEA2A-5599-4A11-B986-F52AD42B7828}" type="slidenum">
              <a:rPr lang="en-US" altLang="zh-CN" smtClean="0"/>
              <a:t>7</a:t>
            </a:fld>
            <a:endParaRPr lang="en-US" altLang="zh-CN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A2EB97F-BE71-4F36-A564-07EA96BE31A5}" type="slidenum">
              <a:rPr lang="en-US" altLang="zh-CN" smtClean="0"/>
              <a:t>8</a:t>
            </a:fld>
            <a:endParaRPr lang="en-US" altLang="zh-CN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2462717-4180-4449-B7C4-720D6B99DC8B}" type="slidenum">
              <a:rPr lang="en-US" altLang="zh-CN" smtClean="0"/>
              <a:t>9</a:t>
            </a:fld>
            <a:endParaRPr lang="en-US" altLang="zh-CN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0D1C3CA-329F-4602-A00C-608C9188EF8F}" type="slidenum">
              <a:rPr lang="en-US" altLang="zh-CN" smtClean="0"/>
              <a:t>10</a:t>
            </a:fld>
            <a:endParaRPr lang="en-US" altLang="zh-CN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1747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2771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10641"/>
            <a:ext cx="7772400" cy="1111366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38039"/>
            <a:ext cx="6400800" cy="13249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81CA0-8919-4603-9BAA-00D9357037D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2B115-FD12-4975-9141-4D53E6A2E04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29343"/>
            <a:ext cx="5486400" cy="4284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3269"/>
            <a:ext cx="5486400" cy="31108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57809"/>
            <a:ext cx="5486400" cy="6084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8546D-3FCC-4C3F-B935-0A7C59D955B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A739D-EE88-435B-9629-4F0E94FF524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DA184-C0CD-49A3-99A0-6D591619587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D5326-4737-4389-9196-24C2A66E41E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7634"/>
            <a:ext cx="2057400" cy="4423861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7634"/>
            <a:ext cx="6019800" cy="4423861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4993D-EC00-44DB-84F5-BD9A81425A2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372DD-67A2-40A7-A7B1-83465055BF5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A1EDA-5983-4DF8-9310-D00EA61A518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F9545-03AD-41E1-BFEF-F1ECF3578EB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238F0-4210-43B1-9EC2-F1649BC5123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34B56-628C-4A83-9CFA-D8971930139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C5C04-E394-4265-9392-8B051333F19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9FEAC-EA9E-47C2-9C3E-F15A49FE30F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39D27-1C57-4E1F-A61A-292536F48BA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98FC6-9627-4BB8-A9DE-9AD8C2F8A8C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B60E3-7B2D-47CB-967D-0A775F915F1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B8A98-66AF-4AB6-B3F1-81156DDDF02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AE88F-32D5-49FC-BB40-308F45B8B05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A7DF9-DA1E-42A1-90C8-B1490C50B81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32AEE-D41F-474C-BD11-AE1BE7C1FE2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318EC-0977-4F8F-A717-5391408B867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87480-E610-4C45-9F4C-CDCB94757BD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2EEDD-CE4B-4D80-B8AA-F1343929F08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181DB-C345-4E16-B76A-C4BB08FE610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ED7D9-4BB0-4C54-A0AE-8F977EA67B5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07633"/>
            <a:ext cx="8229600" cy="442386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buFontTx/>
              <a:buNone/>
              <a:defRPr sz="1400" noProof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buFontTx/>
              <a:buNone/>
              <a:defRPr sz="1400" noProof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08E5714E-D19C-4CD2-8043-4447C3BB524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0A9C9-3862-4CBC-8C73-FF0D64337B9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46ACD-F29A-4AD9-951D-1403CAEDC6A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31698"/>
            <a:ext cx="7772400" cy="102975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97531"/>
            <a:ext cx="7772400" cy="113416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AD1CE-0B8A-4B13-B03E-EEEDA74E8FA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F219B-91A1-4294-BE00-E22CA79499B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DEA64-6E45-4145-ACE1-CE52897552F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0AA0-481E-4165-AFD3-E17D35B014E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60574"/>
            <a:ext cx="4040188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44246"/>
            <a:ext cx="4040188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60574"/>
            <a:ext cx="4041775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44246"/>
            <a:ext cx="4041775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834E3-ED65-4BE7-AB00-BC30732E663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26CFE-66E2-47DB-ABEE-E55C73ED706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F10AF-EB3F-4A06-B311-9210CB30C77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391C5-3E72-4915-8648-302086D0204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3A874-BEF7-4F01-AD4E-42318DB555B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E72A6-B93D-4495-913C-5ACD73C5A6B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6433"/>
            <a:ext cx="3008313" cy="8785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6431"/>
            <a:ext cx="5111750" cy="4425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84963"/>
            <a:ext cx="3008313" cy="35465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FBF24-0A6E-40D5-8267-3A007672B3B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88DBF-E5CC-438F-B826-959B06CAA54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215900"/>
            <a:ext cx="8229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9677"/>
            <a:ext cx="8229600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805363"/>
            <a:ext cx="2133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1DE4F22-26B3-459C-A0DD-CBDA8D19DAA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805363"/>
            <a:ext cx="2895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805363"/>
            <a:ext cx="2133600" cy="2762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34BB83A-0E58-4110-90F8-22C144D32A7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11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2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152287"/>
            <a:ext cx="9144000" cy="144010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4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扇形统计图</a:t>
            </a:r>
          </a:p>
        </p:txBody>
      </p:sp>
      <p:sp>
        <p:nvSpPr>
          <p:cNvPr id="3075" name="标题 1"/>
          <p:cNvSpPr>
            <a:spLocks noGrp="1" noChangeArrowheads="1"/>
          </p:cNvSpPr>
          <p:nvPr>
            <p:ph type="ctrTitle"/>
          </p:nvPr>
        </p:nvSpPr>
        <p:spPr>
          <a:xfrm>
            <a:off x="1043755" y="288228"/>
            <a:ext cx="1922462" cy="385763"/>
          </a:xfrm>
        </p:spPr>
        <p:txBody>
          <a:bodyPr/>
          <a:lstStyle/>
          <a:p>
            <a:pPr eaLnBrk="1" hangingPunct="1"/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六年级上册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396048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2291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探究三：</a:t>
            </a: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31950" y="777875"/>
            <a:ext cx="6718300" cy="838200"/>
          </a:xfrm>
        </p:spPr>
        <p:txBody>
          <a:bodyPr/>
          <a:lstStyle/>
          <a:p>
            <a:pPr algn="l" eaLnBrk="1" hangingPunct="1"/>
            <a:r>
              <a:rPr lang="zh-CN" altLang="en-US" sz="18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和同伴说一说，从上面的统计图中你获得哪些信息？</a:t>
            </a:r>
          </a:p>
        </p:txBody>
      </p:sp>
      <p:sp>
        <p:nvSpPr>
          <p:cNvPr id="5" name="副标题 2"/>
          <p:cNvSpPr txBox="1">
            <a:spLocks noChangeArrowheads="1"/>
          </p:cNvSpPr>
          <p:nvPr/>
        </p:nvSpPr>
        <p:spPr bwMode="auto">
          <a:xfrm>
            <a:off x="1633542" y="3978275"/>
            <a:ext cx="69357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扇形统计图是用整个圆的面积表示总数，用圆内的扇形面积表示各部分数量占总数的百分比。</a:t>
            </a:r>
          </a:p>
        </p:txBody>
      </p:sp>
      <p:pic>
        <p:nvPicPr>
          <p:cNvPr id="12294" name="Picture 3"/>
          <p:cNvPicPr>
            <a:picLocks noChangeAspect="1" noChangeArrowheads="1"/>
          </p:cNvPicPr>
          <p:nvPr/>
        </p:nvPicPr>
        <p:blipFill>
          <a:blip r:embed="rId3" cstate="email">
            <a:lum contrast="10000"/>
          </a:blip>
          <a:srcRect/>
          <a:stretch>
            <a:fillRect/>
          </a:stretch>
        </p:blipFill>
        <p:spPr bwMode="auto">
          <a:xfrm>
            <a:off x="2752726" y="1616075"/>
            <a:ext cx="2562225" cy="214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625479" y="776288"/>
            <a:ext cx="81438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  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观察下面的统计图，说一说你获得了哪些信息。</a:t>
            </a:r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4564063" y="1795463"/>
            <a:ext cx="3956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伙食水电占总支出的45%；</a:t>
            </a:r>
          </a:p>
        </p:txBody>
      </p:sp>
      <p:pic>
        <p:nvPicPr>
          <p:cNvPr id="13317" name="图片 -214748260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16042" y="1614488"/>
            <a:ext cx="2789237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22"/>
          <p:cNvSpPr txBox="1">
            <a:spLocks noChangeArrowheads="1"/>
          </p:cNvSpPr>
          <p:nvPr/>
        </p:nvSpPr>
        <p:spPr bwMode="auto">
          <a:xfrm>
            <a:off x="4564063" y="2408238"/>
            <a:ext cx="3956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购买衣服占总支出的21%；</a:t>
            </a:r>
          </a:p>
        </p:txBody>
      </p:sp>
      <p:sp>
        <p:nvSpPr>
          <p:cNvPr id="6" name="TextBox 22"/>
          <p:cNvSpPr txBox="1">
            <a:spLocks noChangeArrowheads="1"/>
          </p:cNvSpPr>
          <p:nvPr/>
        </p:nvSpPr>
        <p:spPr bwMode="auto">
          <a:xfrm>
            <a:off x="4564063" y="3006725"/>
            <a:ext cx="3956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文化教育占总支出的22%；</a:t>
            </a:r>
          </a:p>
        </p:txBody>
      </p:sp>
      <p:sp>
        <p:nvSpPr>
          <p:cNvPr id="7" name="TextBox 22"/>
          <p:cNvSpPr txBox="1">
            <a:spLocks noChangeArrowheads="1"/>
          </p:cNvSpPr>
          <p:nvPr/>
        </p:nvSpPr>
        <p:spPr bwMode="auto">
          <a:xfrm>
            <a:off x="4564063" y="3683000"/>
            <a:ext cx="3956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其它支出占总支出的12%。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625479" y="776288"/>
            <a:ext cx="81438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1.   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观察下面的统计图，说一说你获得了哪些信息。</a:t>
            </a:r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4564063" y="1282700"/>
            <a:ext cx="3956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亚洲陆地面积占总陆地面积的29.4%；</a:t>
            </a:r>
          </a:p>
        </p:txBody>
      </p:sp>
      <p:pic>
        <p:nvPicPr>
          <p:cNvPr id="14341" name="图片 -214748260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84267" y="1651000"/>
            <a:ext cx="3406775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2"/>
          <p:cNvSpPr txBox="1">
            <a:spLocks noChangeArrowheads="1"/>
          </p:cNvSpPr>
          <p:nvPr/>
        </p:nvSpPr>
        <p:spPr bwMode="auto">
          <a:xfrm>
            <a:off x="4564063" y="1817688"/>
            <a:ext cx="3956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大洋洲陆地面积占总陆地面积的6%；</a:t>
            </a:r>
          </a:p>
        </p:txBody>
      </p:sp>
      <p:sp>
        <p:nvSpPr>
          <p:cNvPr id="4" name="TextBox 22"/>
          <p:cNvSpPr txBox="1">
            <a:spLocks noChangeArrowheads="1"/>
          </p:cNvSpPr>
          <p:nvPr/>
        </p:nvSpPr>
        <p:spPr bwMode="auto">
          <a:xfrm>
            <a:off x="4564063" y="2411413"/>
            <a:ext cx="3956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欧洲陆地面积占总陆地面积的6.8%；</a:t>
            </a:r>
          </a:p>
        </p:txBody>
      </p:sp>
      <p:sp>
        <p:nvSpPr>
          <p:cNvPr id="6" name="TextBox 22"/>
          <p:cNvSpPr txBox="1">
            <a:spLocks noChangeArrowheads="1"/>
          </p:cNvSpPr>
          <p:nvPr/>
        </p:nvSpPr>
        <p:spPr bwMode="auto">
          <a:xfrm>
            <a:off x="4564063" y="2970213"/>
            <a:ext cx="3956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南极洲陆地面积占总陆地面积的9.4%；</a:t>
            </a:r>
          </a:p>
        </p:txBody>
      </p:sp>
      <p:sp>
        <p:nvSpPr>
          <p:cNvPr id="7" name="TextBox 22"/>
          <p:cNvSpPr txBox="1">
            <a:spLocks noChangeArrowheads="1"/>
          </p:cNvSpPr>
          <p:nvPr/>
        </p:nvSpPr>
        <p:spPr bwMode="auto">
          <a:xfrm>
            <a:off x="4564063" y="3517900"/>
            <a:ext cx="3956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南美洲陆地面积占总陆地面积的12%；</a:t>
            </a:r>
          </a:p>
        </p:txBody>
      </p:sp>
      <p:sp>
        <p:nvSpPr>
          <p:cNvPr id="8" name="TextBox 22"/>
          <p:cNvSpPr txBox="1">
            <a:spLocks noChangeArrowheads="1"/>
          </p:cNvSpPr>
          <p:nvPr/>
        </p:nvSpPr>
        <p:spPr bwMode="auto">
          <a:xfrm>
            <a:off x="4564067" y="4029075"/>
            <a:ext cx="42052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北美洲陆地面积占总陆地面积的16.2%；</a:t>
            </a:r>
          </a:p>
        </p:txBody>
      </p:sp>
      <p:sp>
        <p:nvSpPr>
          <p:cNvPr id="9" name="TextBox 22"/>
          <p:cNvSpPr txBox="1">
            <a:spLocks noChangeArrowheads="1"/>
          </p:cNvSpPr>
          <p:nvPr/>
        </p:nvSpPr>
        <p:spPr bwMode="auto">
          <a:xfrm>
            <a:off x="4564063" y="4538663"/>
            <a:ext cx="3956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非洲陆地面积占总陆地面积的20.2%；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4" grpId="0"/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625479" y="776288"/>
            <a:ext cx="81438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  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观察下面的统计图，说一说你获得了哪些信息。</a:t>
            </a:r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1878013" y="4302125"/>
            <a:ext cx="3956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中国人口约占世界人口的19%</a:t>
            </a:r>
          </a:p>
        </p:txBody>
      </p:sp>
      <p:pic>
        <p:nvPicPr>
          <p:cNvPr id="15365" name="图片 -214748260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98588" y="1827213"/>
            <a:ext cx="2913062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625479" y="776288"/>
            <a:ext cx="81438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1.   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观察下面的统计图，说一说你获得了哪些信息。</a:t>
            </a:r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2135188" y="4178300"/>
            <a:ext cx="3956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中国耕地约占世界耕地的7%</a:t>
            </a:r>
          </a:p>
        </p:txBody>
      </p:sp>
      <p:pic>
        <p:nvPicPr>
          <p:cNvPr id="16389" name="图片 -2147482605"/>
          <p:cNvPicPr>
            <a:picLocks noChangeAspect="1" noChangeArrowheads="1"/>
          </p:cNvPicPr>
          <p:nvPr/>
        </p:nvPicPr>
        <p:blipFill>
          <a:blip r:embed="rId3" cstate="email"/>
          <a:srcRect b="-3444"/>
          <a:stretch>
            <a:fillRect/>
          </a:stretch>
        </p:blipFill>
        <p:spPr bwMode="auto">
          <a:xfrm>
            <a:off x="2135188" y="1739902"/>
            <a:ext cx="3067050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677863" y="779464"/>
            <a:ext cx="8001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 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看图回答下面的问题。</a:t>
            </a: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（1）一年级与六年级学生作息时间的分配有哪些不同？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498604" y="4054475"/>
            <a:ext cx="70008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校内外活动和睡眠的时间一年级多一些，上课时间六年级的略多一些，六年级还多了自习的时间。</a:t>
            </a:r>
          </a:p>
        </p:txBody>
      </p:sp>
      <p:pic>
        <p:nvPicPr>
          <p:cNvPr id="17413" name="图片 -214748260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85875" y="1430339"/>
            <a:ext cx="6076950" cy="217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677863" y="563564"/>
            <a:ext cx="8001000" cy="383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 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看图回答下面的问题。</a:t>
            </a: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（2）你能根据统计图计算出这两个年级的学生每天上课、校内外活动和睡眠的时间吗？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041775" y="1365251"/>
            <a:ext cx="463708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一年级上课时间：24×20.8%=4.992（小时）</a:t>
            </a:r>
          </a:p>
        </p:txBody>
      </p:sp>
      <p:pic>
        <p:nvPicPr>
          <p:cNvPr id="18437" name="图片 -214748260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76300" y="1214439"/>
            <a:ext cx="2819400" cy="217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4041775" y="2047876"/>
            <a:ext cx="463708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一年级校内外活动时间：24×25%=6（小时）</a:t>
            </a:r>
          </a:p>
        </p:txBody>
      </p:sp>
      <p:sp>
        <p:nvSpPr>
          <p:cNvPr id="5" name="TextBox 10"/>
          <p:cNvSpPr txBox="1">
            <a:spLocks noChangeArrowheads="1"/>
          </p:cNvSpPr>
          <p:nvPr/>
        </p:nvSpPr>
        <p:spPr bwMode="auto">
          <a:xfrm>
            <a:off x="4041775" y="2882901"/>
            <a:ext cx="51181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一年级睡眠时间：24×45.9%=11.016（小时））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  <p:bldP spid="4" grpId="0" build="allAtOnce"/>
      <p:bldP spid="5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677863" y="563564"/>
            <a:ext cx="8001000" cy="383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 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看图回答下面的问题。</a:t>
            </a: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（2）你能根据统计图计算出这两个年级的学生每天上课、校内外活动和睡眠的时间吗？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810000" y="1365251"/>
            <a:ext cx="46386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六年级上课时间：24×25%=6（小时）</a:t>
            </a:r>
          </a:p>
        </p:txBody>
      </p:sp>
      <p:pic>
        <p:nvPicPr>
          <p:cNvPr id="19461" name="图片 -214748260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6917" y="1182688"/>
            <a:ext cx="2998787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3695704" y="2047876"/>
            <a:ext cx="54641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六年级校内外活动时间：24×20.3%=4.872（小时）</a:t>
            </a:r>
          </a:p>
        </p:txBody>
      </p:sp>
      <p:sp>
        <p:nvSpPr>
          <p:cNvPr id="5" name="TextBox 10"/>
          <p:cNvSpPr txBox="1">
            <a:spLocks noChangeArrowheads="1"/>
          </p:cNvSpPr>
          <p:nvPr/>
        </p:nvSpPr>
        <p:spPr bwMode="auto">
          <a:xfrm>
            <a:off x="3810000" y="2901951"/>
            <a:ext cx="51181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六年级睡眠时间：24×36%=8.64（小时））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  <p:bldP spid="4" grpId="0" build="allAtOnce"/>
      <p:bldP spid="5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677863" y="779464"/>
            <a:ext cx="8001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 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看图回答下面的问题。</a:t>
            </a: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（3）你觉得六年级学生睡眠的时间够吗？你有什么好建议？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405067" y="4338639"/>
            <a:ext cx="299878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不够，增加睡眠时间。</a:t>
            </a:r>
          </a:p>
        </p:txBody>
      </p:sp>
      <p:pic>
        <p:nvPicPr>
          <p:cNvPr id="20485" name="图片 -214748260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85875" y="1430339"/>
            <a:ext cx="6076950" cy="217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79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本课小结</a:t>
            </a: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1547813" y="1296990"/>
            <a:ext cx="1090612" cy="733425"/>
            <a:chOff x="2257426" y="1609441"/>
            <a:chExt cx="1358900" cy="734510"/>
          </a:xfrm>
        </p:grpSpPr>
        <p:cxnSp>
          <p:nvCxnSpPr>
            <p:cNvPr id="4" name="MH_Other_1"/>
            <p:cNvCxnSpPr/>
            <p:nvPr>
              <p:custDataLst>
                <p:tags r:id="rId8"/>
              </p:custDataLst>
            </p:nvPr>
          </p:nvCxnSpPr>
          <p:spPr>
            <a:xfrm>
              <a:off x="2257426" y="1617390"/>
              <a:ext cx="1008791" cy="726561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MH_Other_2"/>
            <p:cNvSpPr/>
            <p:nvPr>
              <p:custDataLst>
                <p:tags r:id="rId9"/>
              </p:custDataLst>
            </p:nvPr>
          </p:nvSpPr>
          <p:spPr>
            <a:xfrm>
              <a:off x="2374129" y="1609441"/>
              <a:ext cx="1242197" cy="426079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4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01</a:t>
              </a:r>
              <a:endParaRPr lang="zh-CN" altLang="en-US" sz="24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 bwMode="auto">
          <a:xfrm>
            <a:off x="1547813" y="2439990"/>
            <a:ext cx="1090612" cy="733425"/>
            <a:chOff x="2257426" y="2743610"/>
            <a:chExt cx="1358900" cy="733310"/>
          </a:xfrm>
        </p:grpSpPr>
        <p:cxnSp>
          <p:nvCxnSpPr>
            <p:cNvPr id="8" name="MH_Other_3"/>
            <p:cNvCxnSpPr/>
            <p:nvPr>
              <p:custDataLst>
                <p:tags r:id="rId6"/>
              </p:custDataLst>
            </p:nvPr>
          </p:nvCxnSpPr>
          <p:spPr>
            <a:xfrm>
              <a:off x="2257426" y="2751546"/>
              <a:ext cx="1008791" cy="725374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MH_Other_4"/>
            <p:cNvSpPr/>
            <p:nvPr>
              <p:custDataLst>
                <p:tags r:id="rId7"/>
              </p:custDataLst>
            </p:nvPr>
          </p:nvSpPr>
          <p:spPr>
            <a:xfrm>
              <a:off x="2374129" y="2743610"/>
              <a:ext cx="1242197" cy="425383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0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02</a:t>
              </a:r>
              <a:endParaRPr lang="zh-CN" altLang="en-US" sz="20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 bwMode="auto">
          <a:xfrm>
            <a:off x="1547813" y="3617915"/>
            <a:ext cx="1090612" cy="733425"/>
            <a:chOff x="2257426" y="3877780"/>
            <a:chExt cx="1358900" cy="733309"/>
          </a:xfrm>
        </p:grpSpPr>
        <p:cxnSp>
          <p:nvCxnSpPr>
            <p:cNvPr id="12" name="MH_Other_5"/>
            <p:cNvCxnSpPr/>
            <p:nvPr>
              <p:custDataLst>
                <p:tags r:id="rId4"/>
              </p:custDataLst>
            </p:nvPr>
          </p:nvCxnSpPr>
          <p:spPr>
            <a:xfrm>
              <a:off x="2257426" y="3885716"/>
              <a:ext cx="1008791" cy="725373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MH_Other_6"/>
            <p:cNvSpPr/>
            <p:nvPr>
              <p:custDataLst>
                <p:tags r:id="rId5"/>
              </p:custDataLst>
            </p:nvPr>
          </p:nvSpPr>
          <p:spPr>
            <a:xfrm>
              <a:off x="2374129" y="3877780"/>
              <a:ext cx="1242197" cy="425383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0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03</a:t>
              </a:r>
              <a:endParaRPr lang="zh-CN" altLang="en-US" sz="20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sp>
        <p:nvSpPr>
          <p:cNvPr id="15" name="MH_SubTitle_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38425" y="1219202"/>
            <a:ext cx="54625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扇形统计图用整个圆表示总数，用扇形表示部分占总体的百分之几。</a:t>
            </a:r>
          </a:p>
        </p:txBody>
      </p:sp>
      <p:sp>
        <p:nvSpPr>
          <p:cNvPr id="16" name="MH_SubTitle_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00342" y="2439988"/>
            <a:ext cx="522287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扇形统计图不仅可以清楚地表示部分和整体的关系，还能直观地看出各部分数量的多少。</a:t>
            </a:r>
          </a:p>
        </p:txBody>
      </p:sp>
      <p:sp>
        <p:nvSpPr>
          <p:cNvPr id="17" name="MH_SubTitle_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00338" y="3625852"/>
            <a:ext cx="56800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扇形统计图中几个百分数的总和是1。</a:t>
            </a:r>
          </a:p>
        </p:txBody>
      </p:sp>
      <p:sp>
        <p:nvSpPr>
          <p:cNvPr id="21513" name="矩形 17"/>
          <p:cNvSpPr>
            <a:spLocks noChangeArrowheads="1"/>
          </p:cNvSpPr>
          <p:nvPr/>
        </p:nvSpPr>
        <p:spPr bwMode="auto">
          <a:xfrm>
            <a:off x="3738011" y="576265"/>
            <a:ext cx="1723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扇形统计图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情境导入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1631950" y="4051302"/>
            <a:ext cx="64230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你从中能读出哪些数学信息？</a:t>
            </a:r>
          </a:p>
        </p:txBody>
      </p:sp>
      <p:sp>
        <p:nvSpPr>
          <p:cNvPr id="4100" name="TextBox 12"/>
          <p:cNvSpPr txBox="1">
            <a:spLocks noChangeArrowheads="1"/>
          </p:cNvSpPr>
          <p:nvPr/>
        </p:nvSpPr>
        <p:spPr bwMode="auto">
          <a:xfrm>
            <a:off x="698500" y="987425"/>
            <a:ext cx="6445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下表是笑笑家一天各类食物的摄入量</a:t>
            </a:r>
          </a:p>
        </p:txBody>
      </p:sp>
      <p:pic>
        <p:nvPicPr>
          <p:cNvPr id="4101" name="图片 -214748260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52654" y="1549402"/>
            <a:ext cx="458946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作业布置</a:t>
            </a:r>
          </a:p>
        </p:txBody>
      </p:sp>
      <p:sp>
        <p:nvSpPr>
          <p:cNvPr id="22531" name="副标题 2"/>
          <p:cNvSpPr txBox="1">
            <a:spLocks noChangeArrowheads="1"/>
          </p:cNvSpPr>
          <p:nvPr/>
        </p:nvSpPr>
        <p:spPr bwMode="auto">
          <a:xfrm>
            <a:off x="776288" y="1552575"/>
            <a:ext cx="72009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1、收集在报纸、杂志、电视、网络等媒体中见过的扇形统计图，说说它们所表示的意思。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2、预习课本第59页。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3、讨论：谈谈如何选择合适的统计图来反映数据。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本节目标</a:t>
            </a:r>
          </a:p>
        </p:txBody>
      </p:sp>
      <p:sp>
        <p:nvSpPr>
          <p:cNvPr id="5123" name="文本框 2"/>
          <p:cNvSpPr txBox="1">
            <a:spLocks noChangeArrowheads="1"/>
          </p:cNvSpPr>
          <p:nvPr/>
        </p:nvSpPr>
        <p:spPr bwMode="auto">
          <a:xfrm>
            <a:off x="850904" y="1590675"/>
            <a:ext cx="7440613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1．通过实例，认识扇形统计图，了解扇形统计图的特点与作用。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2．能读懂扇形统计图，从中获取有效信息，体会统计在现实生活中的作用。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195" y="203200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  <p:sp>
        <p:nvSpPr>
          <p:cNvPr id="6147" name="副标题 2"/>
          <p:cNvSpPr txBox="1">
            <a:spLocks noChangeArrowheads="1"/>
          </p:cNvSpPr>
          <p:nvPr/>
        </p:nvSpPr>
        <p:spPr bwMode="auto">
          <a:xfrm>
            <a:off x="703267" y="2027239"/>
            <a:ext cx="77374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１、讨论：谈谈你在日常生活中见到的扇形统计图。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图: 可选过程 2"/>
          <p:cNvSpPr/>
          <p:nvPr/>
        </p:nvSpPr>
        <p:spPr>
          <a:xfrm>
            <a:off x="290195" y="203200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  <p:sp>
        <p:nvSpPr>
          <p:cNvPr id="7171" name="副标题 2"/>
          <p:cNvSpPr txBox="1">
            <a:spLocks noChangeArrowheads="1"/>
          </p:cNvSpPr>
          <p:nvPr/>
        </p:nvSpPr>
        <p:spPr bwMode="auto">
          <a:xfrm>
            <a:off x="250825" y="863600"/>
            <a:ext cx="73167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下面是我国第六次人口普查民族构成及年龄构成情况统计图。说一说你从中获得了哪些信息，与同伴交流。</a:t>
            </a:r>
          </a:p>
        </p:txBody>
      </p:sp>
      <p:sp>
        <p:nvSpPr>
          <p:cNvPr id="6" name="副标题 2"/>
          <p:cNvSpPr txBox="1">
            <a:spLocks noChangeArrowheads="1"/>
          </p:cNvSpPr>
          <p:nvPr/>
        </p:nvSpPr>
        <p:spPr bwMode="auto">
          <a:xfrm>
            <a:off x="1593854" y="4243388"/>
            <a:ext cx="65817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我国人口15——59岁的人数占多数。</a:t>
            </a:r>
          </a:p>
        </p:txBody>
      </p:sp>
      <p:pic>
        <p:nvPicPr>
          <p:cNvPr id="7173" name="图片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06700" y="2003425"/>
            <a:ext cx="2205038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图: 可选过程 2"/>
          <p:cNvSpPr/>
          <p:nvPr/>
        </p:nvSpPr>
        <p:spPr>
          <a:xfrm>
            <a:off x="290195" y="203200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  <p:sp>
        <p:nvSpPr>
          <p:cNvPr id="8195" name="副标题 2"/>
          <p:cNvSpPr txBox="1">
            <a:spLocks noChangeArrowheads="1"/>
          </p:cNvSpPr>
          <p:nvPr/>
        </p:nvSpPr>
        <p:spPr bwMode="auto">
          <a:xfrm>
            <a:off x="427042" y="1054100"/>
            <a:ext cx="4803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从下面的统计图中，你知道了什么？</a:t>
            </a:r>
          </a:p>
        </p:txBody>
      </p:sp>
      <p:pic>
        <p:nvPicPr>
          <p:cNvPr id="8196" name="图片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1667" y="1560513"/>
            <a:ext cx="2255837" cy="206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2068517" y="4264025"/>
            <a:ext cx="65801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dirty="0" err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山东省地形平原比较多</a:t>
            </a: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9219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探究一：</a:t>
            </a: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89079" y="777875"/>
            <a:ext cx="4672013" cy="838200"/>
          </a:xfrm>
        </p:spPr>
        <p:txBody>
          <a:bodyPr/>
          <a:lstStyle/>
          <a:p>
            <a:pPr algn="l" eaLnBrk="1" hangingPunct="1"/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读读统计表，说说表中百分数的意思。</a:t>
            </a:r>
          </a:p>
        </p:txBody>
      </p:sp>
      <p:pic>
        <p:nvPicPr>
          <p:cNvPr id="9221" name="图片 -214748260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750" y="1616076"/>
            <a:ext cx="4840288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副标题 2"/>
          <p:cNvSpPr txBox="1">
            <a:spLocks noChangeArrowheads="1"/>
          </p:cNvSpPr>
          <p:nvPr/>
        </p:nvSpPr>
        <p:spPr bwMode="auto">
          <a:xfrm>
            <a:off x="5240338" y="2835275"/>
            <a:ext cx="38401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奶类和豆类的摄入量是450克，约占总摄入量的11.8%</a:t>
            </a:r>
          </a:p>
        </p:txBody>
      </p:sp>
      <p:sp>
        <p:nvSpPr>
          <p:cNvPr id="5" name="副标题 2"/>
          <p:cNvSpPr txBox="1">
            <a:spLocks noChangeArrowheads="1"/>
          </p:cNvSpPr>
          <p:nvPr/>
        </p:nvSpPr>
        <p:spPr bwMode="auto">
          <a:xfrm>
            <a:off x="5240338" y="1897065"/>
            <a:ext cx="38401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油脂类的摄入量是50克，约占总摄入量的1.3%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1562100" y="4121152"/>
            <a:ext cx="70437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鱼、禽、肉、蛋类的摄入量是600克，约占总摄入量的15.8%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0243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探究二：</a:t>
            </a: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89079" y="777875"/>
            <a:ext cx="4672013" cy="838200"/>
          </a:xfrm>
        </p:spPr>
        <p:txBody>
          <a:bodyPr/>
          <a:lstStyle/>
          <a:p>
            <a:pPr algn="l" eaLnBrk="1" hangingPunct="1"/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下图是根据上表绘制的，你能看懂吗？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1562100" y="4121152"/>
            <a:ext cx="70437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 err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这是扇形统计图。用整个圆表示笑笑家一天各类食物的总摄入量。用扇形表示各种食物所占总摄入量的百分比</a:t>
            </a: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pic>
        <p:nvPicPr>
          <p:cNvPr id="10246" name="Picture 3"/>
          <p:cNvPicPr>
            <a:picLocks noChangeAspect="1" noChangeArrowheads="1"/>
          </p:cNvPicPr>
          <p:nvPr/>
        </p:nvPicPr>
        <p:blipFill>
          <a:blip r:embed="rId3" cstate="email">
            <a:lum contrast="10000"/>
          </a:blip>
          <a:srcRect/>
          <a:stretch>
            <a:fillRect/>
          </a:stretch>
        </p:blipFill>
        <p:spPr bwMode="auto">
          <a:xfrm>
            <a:off x="5772153" y="1616075"/>
            <a:ext cx="2563813" cy="214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图片 -214748260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9750" y="1616076"/>
            <a:ext cx="4840288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1267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探究三：</a:t>
            </a: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31950" y="777875"/>
            <a:ext cx="6718300" cy="838200"/>
          </a:xfrm>
        </p:spPr>
        <p:txBody>
          <a:bodyPr/>
          <a:lstStyle/>
          <a:p>
            <a:pPr algn="l" eaLnBrk="1" hangingPunct="1"/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和同伴说一说，从上面的统计图中你获得哪些信息？</a:t>
            </a:r>
          </a:p>
        </p:txBody>
      </p:sp>
      <p:sp>
        <p:nvSpPr>
          <p:cNvPr id="6" name="副标题 2"/>
          <p:cNvSpPr txBox="1">
            <a:spLocks noChangeArrowheads="1"/>
          </p:cNvSpPr>
          <p:nvPr/>
        </p:nvSpPr>
        <p:spPr bwMode="auto">
          <a:xfrm>
            <a:off x="2584454" y="2409827"/>
            <a:ext cx="5940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11.8%：表示奶类和豆类摄入量约占总摄入量的11.8%。</a:t>
            </a:r>
          </a:p>
        </p:txBody>
      </p:sp>
      <p:sp>
        <p:nvSpPr>
          <p:cNvPr id="5" name="副标题 2"/>
          <p:cNvSpPr txBox="1">
            <a:spLocks noChangeArrowheads="1"/>
          </p:cNvSpPr>
          <p:nvPr/>
        </p:nvSpPr>
        <p:spPr bwMode="auto">
          <a:xfrm>
            <a:off x="2636841" y="1790700"/>
            <a:ext cx="54054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1.3%：表示油脂类摄入量约占总摄入量的1.3%。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2609854" y="2947988"/>
            <a:ext cx="63849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15.8%：鱼、禽、肉、蛋类摄入量约占总摄入量的15.8%。</a:t>
            </a:r>
          </a:p>
        </p:txBody>
      </p:sp>
      <p:pic>
        <p:nvPicPr>
          <p:cNvPr id="11272" name="Picture 3"/>
          <p:cNvPicPr>
            <a:picLocks noChangeAspect="1" noChangeArrowheads="1"/>
          </p:cNvPicPr>
          <p:nvPr/>
        </p:nvPicPr>
        <p:blipFill>
          <a:blip r:embed="rId3" cstate="email">
            <a:lum contrast="10000"/>
          </a:blip>
          <a:srcRect/>
          <a:stretch>
            <a:fillRect/>
          </a:stretch>
        </p:blipFill>
        <p:spPr bwMode="auto">
          <a:xfrm>
            <a:off x="190504" y="1790701"/>
            <a:ext cx="2562225" cy="214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副标题 2"/>
          <p:cNvSpPr txBox="1">
            <a:spLocks noChangeArrowheads="1"/>
          </p:cNvSpPr>
          <p:nvPr/>
        </p:nvSpPr>
        <p:spPr bwMode="auto">
          <a:xfrm>
            <a:off x="2609854" y="3757613"/>
            <a:ext cx="63849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23.7%：表示蔬菜和水果类摄入量约占总摄入量的23.7%。</a:t>
            </a:r>
          </a:p>
        </p:txBody>
      </p:sp>
      <p:sp>
        <p:nvSpPr>
          <p:cNvPr id="9" name="副标题 2"/>
          <p:cNvSpPr txBox="1">
            <a:spLocks noChangeArrowheads="1"/>
          </p:cNvSpPr>
          <p:nvPr/>
        </p:nvSpPr>
        <p:spPr bwMode="auto">
          <a:xfrm>
            <a:off x="2689228" y="4400550"/>
            <a:ext cx="56038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47.4%：表示谷类摄入量约占总摄入量的47.4%。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/>
      <p:bldP spid="8" grpId="0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2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 w="9525" cap="flat" cmpd="sng">
          <a:solidFill>
            <a:srgbClr val="D60093"/>
          </a:solidFill>
          <a:prstDash val="solid"/>
          <a:miter/>
          <a:headEnd type="none" w="med" len="med"/>
          <a:tailEnd type="none" w="med" len="med"/>
        </a:ln>
      </a:spPr>
      <a:bodyPr wrap="square" lIns="68041" tIns="35381" rIns="68041" bIns="35381">
        <a:spAutoFit/>
      </a:bodyPr>
      <a:lstStyle>
        <a:defPPr algn="l">
          <a:defRPr lang="zh-CN" altLang="en-US" sz="1800" dirty="0">
            <a:solidFill>
              <a:srgbClr val="D60093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867</Words>
  <Application>Microsoft Office PowerPoint</Application>
  <PresentationFormat>自定义</PresentationFormat>
  <Paragraphs>121</Paragraphs>
  <Slides>20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黑体</vt:lpstr>
      <vt:lpstr>宋体</vt:lpstr>
      <vt:lpstr>微软雅黑</vt:lpstr>
      <vt:lpstr>Agency FB</vt:lpstr>
      <vt:lpstr>Arial</vt:lpstr>
      <vt:lpstr>Calibri</vt:lpstr>
      <vt:lpstr>WWW.2PPT.COM
</vt:lpstr>
      <vt:lpstr>六年级上册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读读统计表，说说表中百分数的意思。</vt:lpstr>
      <vt:lpstr>下图是根据上表绘制的，你能看懂吗？</vt:lpstr>
      <vt:lpstr>和同伴说一说，从上面的统计图中你获得哪些信息？</vt:lpstr>
      <vt:lpstr>和同伴说一说，从上面的统计图中你获得哪些信息？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2016-08-11T08:55:00Z</dcterms:created>
  <dcterms:modified xsi:type="dcterms:W3CDTF">2023-01-16T23:44:01Z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32B1872BB8764968A59827D29691EB31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